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3655" r:id="rId2"/>
    <p:sldMasterId id="2147485369" r:id="rId3"/>
  </p:sldMasterIdLst>
  <p:notesMasterIdLst>
    <p:notesMasterId r:id="rId58"/>
  </p:notesMasterIdLst>
  <p:handoutMasterIdLst>
    <p:handoutMasterId r:id="rId59"/>
  </p:handoutMasterIdLst>
  <p:sldIdLst>
    <p:sldId id="848" r:id="rId4"/>
    <p:sldId id="519" r:id="rId5"/>
    <p:sldId id="853" r:id="rId6"/>
    <p:sldId id="854" r:id="rId7"/>
    <p:sldId id="839" r:id="rId8"/>
    <p:sldId id="840" r:id="rId9"/>
    <p:sldId id="835" r:id="rId10"/>
    <p:sldId id="841" r:id="rId11"/>
    <p:sldId id="816" r:id="rId12"/>
    <p:sldId id="781" r:id="rId13"/>
    <p:sldId id="521" r:id="rId14"/>
    <p:sldId id="796" r:id="rId15"/>
    <p:sldId id="818" r:id="rId16"/>
    <p:sldId id="819" r:id="rId17"/>
    <p:sldId id="802" r:id="rId18"/>
    <p:sldId id="805" r:id="rId19"/>
    <p:sldId id="843" r:id="rId20"/>
    <p:sldId id="845" r:id="rId21"/>
    <p:sldId id="844" r:id="rId22"/>
    <p:sldId id="846" r:id="rId23"/>
    <p:sldId id="830" r:id="rId24"/>
    <p:sldId id="524" r:id="rId25"/>
    <p:sldId id="527" r:id="rId26"/>
    <p:sldId id="842" r:id="rId27"/>
    <p:sldId id="827" r:id="rId28"/>
    <p:sldId id="526" r:id="rId29"/>
    <p:sldId id="528" r:id="rId30"/>
    <p:sldId id="529" r:id="rId31"/>
    <p:sldId id="531" r:id="rId32"/>
    <p:sldId id="532" r:id="rId33"/>
    <p:sldId id="534" r:id="rId34"/>
    <p:sldId id="809" r:id="rId35"/>
    <p:sldId id="535" r:id="rId36"/>
    <p:sldId id="536" r:id="rId37"/>
    <p:sldId id="537" r:id="rId38"/>
    <p:sldId id="539" r:id="rId39"/>
    <p:sldId id="541" r:id="rId40"/>
    <p:sldId id="542" r:id="rId41"/>
    <p:sldId id="543" r:id="rId42"/>
    <p:sldId id="544" r:id="rId43"/>
    <p:sldId id="545" r:id="rId44"/>
    <p:sldId id="546" r:id="rId45"/>
    <p:sldId id="555" r:id="rId46"/>
    <p:sldId id="669" r:id="rId47"/>
    <p:sldId id="847" r:id="rId48"/>
    <p:sldId id="797" r:id="rId49"/>
    <p:sldId id="798" r:id="rId50"/>
    <p:sldId id="837" r:id="rId51"/>
    <p:sldId id="833" r:id="rId52"/>
    <p:sldId id="803" r:id="rId53"/>
    <p:sldId id="806" r:id="rId54"/>
    <p:sldId id="807" r:id="rId55"/>
    <p:sldId id="801" r:id="rId56"/>
    <p:sldId id="825" r:id="rId57"/>
  </p:sldIdLst>
  <p:sldSz cx="9144000" cy="6858000" type="overhead"/>
  <p:notesSz cx="9823450" cy="6808788"/>
  <p:defaultTextStyle>
    <a:defPPr>
      <a:defRPr lang="en-US"/>
    </a:defPPr>
    <a:lvl1pPr algn="l" rtl="0" eaLnBrk="0" fontAlgn="base" hangingPunct="0">
      <a:spcBef>
        <a:spcPct val="0"/>
      </a:spcBef>
      <a:spcAft>
        <a:spcPct val="0"/>
      </a:spcAft>
      <a:defRPr sz="2400" kern="1200">
        <a:solidFill>
          <a:schemeClr val="tx1"/>
        </a:solidFill>
        <a:latin typeface="ZapfDingbats"/>
        <a:ea typeface="+mn-ea"/>
        <a:cs typeface="+mn-cs"/>
      </a:defRPr>
    </a:lvl1pPr>
    <a:lvl2pPr marL="457200" algn="l" rtl="0" eaLnBrk="0" fontAlgn="base" hangingPunct="0">
      <a:spcBef>
        <a:spcPct val="0"/>
      </a:spcBef>
      <a:spcAft>
        <a:spcPct val="0"/>
      </a:spcAft>
      <a:defRPr sz="2400" kern="1200">
        <a:solidFill>
          <a:schemeClr val="tx1"/>
        </a:solidFill>
        <a:latin typeface="ZapfDingbats"/>
        <a:ea typeface="+mn-ea"/>
        <a:cs typeface="+mn-cs"/>
      </a:defRPr>
    </a:lvl2pPr>
    <a:lvl3pPr marL="914400" algn="l" rtl="0" eaLnBrk="0" fontAlgn="base" hangingPunct="0">
      <a:spcBef>
        <a:spcPct val="0"/>
      </a:spcBef>
      <a:spcAft>
        <a:spcPct val="0"/>
      </a:spcAft>
      <a:defRPr sz="2400" kern="1200">
        <a:solidFill>
          <a:schemeClr val="tx1"/>
        </a:solidFill>
        <a:latin typeface="ZapfDingbats"/>
        <a:ea typeface="+mn-ea"/>
        <a:cs typeface="+mn-cs"/>
      </a:defRPr>
    </a:lvl3pPr>
    <a:lvl4pPr marL="1371600" algn="l" rtl="0" eaLnBrk="0" fontAlgn="base" hangingPunct="0">
      <a:spcBef>
        <a:spcPct val="0"/>
      </a:spcBef>
      <a:spcAft>
        <a:spcPct val="0"/>
      </a:spcAft>
      <a:defRPr sz="2400" kern="1200">
        <a:solidFill>
          <a:schemeClr val="tx1"/>
        </a:solidFill>
        <a:latin typeface="ZapfDingbats"/>
        <a:ea typeface="+mn-ea"/>
        <a:cs typeface="+mn-cs"/>
      </a:defRPr>
    </a:lvl4pPr>
    <a:lvl5pPr marL="1828800" algn="l" rtl="0" eaLnBrk="0" fontAlgn="base" hangingPunct="0">
      <a:spcBef>
        <a:spcPct val="0"/>
      </a:spcBef>
      <a:spcAft>
        <a:spcPct val="0"/>
      </a:spcAft>
      <a:defRPr sz="2400" kern="1200">
        <a:solidFill>
          <a:schemeClr val="tx1"/>
        </a:solidFill>
        <a:latin typeface="ZapfDingbats"/>
        <a:ea typeface="+mn-ea"/>
        <a:cs typeface="+mn-cs"/>
      </a:defRPr>
    </a:lvl5pPr>
    <a:lvl6pPr marL="2286000" algn="l" defTabSz="914400" rtl="0" eaLnBrk="1" latinLnBrk="0" hangingPunct="1">
      <a:defRPr sz="2400" kern="1200">
        <a:solidFill>
          <a:schemeClr val="tx1"/>
        </a:solidFill>
        <a:latin typeface="ZapfDingbats"/>
        <a:ea typeface="+mn-ea"/>
        <a:cs typeface="+mn-cs"/>
      </a:defRPr>
    </a:lvl6pPr>
    <a:lvl7pPr marL="2743200" algn="l" defTabSz="914400" rtl="0" eaLnBrk="1" latinLnBrk="0" hangingPunct="1">
      <a:defRPr sz="2400" kern="1200">
        <a:solidFill>
          <a:schemeClr val="tx1"/>
        </a:solidFill>
        <a:latin typeface="ZapfDingbats"/>
        <a:ea typeface="+mn-ea"/>
        <a:cs typeface="+mn-cs"/>
      </a:defRPr>
    </a:lvl7pPr>
    <a:lvl8pPr marL="3200400" algn="l" defTabSz="914400" rtl="0" eaLnBrk="1" latinLnBrk="0" hangingPunct="1">
      <a:defRPr sz="2400" kern="1200">
        <a:solidFill>
          <a:schemeClr val="tx1"/>
        </a:solidFill>
        <a:latin typeface="ZapfDingbats"/>
        <a:ea typeface="+mn-ea"/>
        <a:cs typeface="+mn-cs"/>
      </a:defRPr>
    </a:lvl8pPr>
    <a:lvl9pPr marL="3657600" algn="l" defTabSz="914400" rtl="0" eaLnBrk="1" latinLnBrk="0" hangingPunct="1">
      <a:defRPr sz="2400" kern="1200">
        <a:solidFill>
          <a:schemeClr val="tx1"/>
        </a:solidFill>
        <a:latin typeface="ZapfDingbats"/>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5">
          <p15:clr>
            <a:srgbClr val="A4A3A4"/>
          </p15:clr>
        </p15:guide>
        <p15:guide id="2" pos="309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CC"/>
    <a:srgbClr val="FF00FF"/>
    <a:srgbClr val="00CC99"/>
    <a:srgbClr val="000000"/>
    <a:srgbClr val="C0C0C0"/>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86456" autoAdjust="0"/>
  </p:normalViewPr>
  <p:slideViewPr>
    <p:cSldViewPr>
      <p:cViewPr varScale="1">
        <p:scale>
          <a:sx n="57" d="100"/>
          <a:sy n="57" d="100"/>
        </p:scale>
        <p:origin x="1396" y="40"/>
      </p:cViewPr>
      <p:guideLst>
        <p:guide orient="horz" pos="2160"/>
        <p:guide pos="2880"/>
      </p:guideLst>
    </p:cSldViewPr>
  </p:slideViewPr>
  <p:outlineViewPr>
    <p:cViewPr>
      <p:scale>
        <a:sx n="33" d="100"/>
        <a:sy n="33" d="100"/>
      </p:scale>
      <p:origin x="0" y="5758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5" d="100"/>
          <a:sy n="45" d="100"/>
        </p:scale>
        <p:origin x="-1950" y="-96"/>
      </p:cViewPr>
      <p:guideLst>
        <p:guide orient="horz" pos="2145"/>
        <p:guide pos="30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baseline="0">
                <a:solidFill>
                  <a:schemeClr val="tx2"/>
                </a:solidFill>
                <a:latin typeface="+mn-lt"/>
                <a:ea typeface="+mn-ea"/>
                <a:cs typeface="+mn-cs"/>
              </a:defRPr>
            </a:pPr>
            <a:r>
              <a:rPr lang="zh-CN" altLang="en-US" sz="1200"/>
              <a:t>红利</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1"/>
          <c:order val="0"/>
          <c:tx>
            <c:strRef>
              <c:f>Sheet1!$A$2</c:f>
              <c:strCache>
                <c:ptCount val="1"/>
                <c:pt idx="0">
                  <c:v>红利</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Sheet1!$B$2:$G$2</c:f>
              <c:numCache>
                <c:formatCode>0.000</c:formatCode>
                <c:ptCount val="6"/>
                <c:pt idx="0">
                  <c:v>5</c:v>
                </c:pt>
                <c:pt idx="1">
                  <c:v>5.5</c:v>
                </c:pt>
                <c:pt idx="2">
                  <c:v>6.0500000000000007</c:v>
                </c:pt>
                <c:pt idx="3">
                  <c:v>6.6550000000000011</c:v>
                </c:pt>
                <c:pt idx="4">
                  <c:v>7.3205000000000018</c:v>
                </c:pt>
                <c:pt idx="5">
                  <c:v>8.0525500000000019</c:v>
                </c:pt>
              </c:numCache>
            </c:numRef>
          </c:val>
          <c:extLst>
            <c:ext xmlns:c16="http://schemas.microsoft.com/office/drawing/2014/chart" uri="{C3380CC4-5D6E-409C-BE32-E72D297353CC}">
              <c16:uniqueId val="{00000000-3AEC-4F22-A49B-E2F0F622E0B2}"/>
            </c:ext>
          </c:extLst>
        </c:ser>
        <c:dLbls>
          <c:showLegendKey val="0"/>
          <c:showVal val="0"/>
          <c:showCatName val="0"/>
          <c:showSerName val="0"/>
          <c:showPercent val="0"/>
          <c:showBubbleSize val="0"/>
        </c:dLbls>
        <c:gapWidth val="100"/>
        <c:overlap val="-24"/>
        <c:axId val="543248032"/>
        <c:axId val="543249672"/>
      </c:barChart>
      <c:catAx>
        <c:axId val="543248032"/>
        <c:scaling>
          <c:orientation val="minMax"/>
        </c:scaling>
        <c:delete val="0"/>
        <c:axPos val="b"/>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543249672"/>
        <c:crosses val="autoZero"/>
        <c:auto val="1"/>
        <c:lblAlgn val="ctr"/>
        <c:lblOffset val="100"/>
        <c:noMultiLvlLbl val="0"/>
      </c:catAx>
      <c:valAx>
        <c:axId val="543249672"/>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54324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AFD00"/>
    </a:solid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0785247-5DC1-41A6-86C5-5404E0624726}"/>
              </a:ext>
            </a:extLst>
          </p:cNvPr>
          <p:cNvSpPr>
            <a:spLocks noGrp="1" noChangeArrowheads="1"/>
          </p:cNvSpPr>
          <p:nvPr>
            <p:ph type="hdr" sz="quarter"/>
          </p:nvPr>
        </p:nvSpPr>
        <p:spPr bwMode="auto">
          <a:xfrm>
            <a:off x="0" y="0"/>
            <a:ext cx="4256088" cy="3397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a:spcBef>
                <a:spcPct val="20000"/>
              </a:spcBef>
              <a:defRPr sz="1200">
                <a:latin typeface="Tahoma" pitchFamily="34" charset="0"/>
              </a:defRPr>
            </a:lvl1pPr>
          </a:lstStyle>
          <a:p>
            <a:pPr>
              <a:defRPr/>
            </a:pPr>
            <a:r>
              <a:rPr lang="zh-CN" altLang="en-US"/>
              <a:t>"</a:t>
            </a:r>
            <a:r>
              <a:rPr lang="en-US" altLang="zh-CN"/>
              <a:t>Finance" Bodie and Merton</a:t>
            </a:r>
          </a:p>
        </p:txBody>
      </p:sp>
      <p:sp>
        <p:nvSpPr>
          <p:cNvPr id="4099" name="Rectangle 3">
            <a:extLst>
              <a:ext uri="{FF2B5EF4-FFF2-40B4-BE49-F238E27FC236}">
                <a16:creationId xmlns:a16="http://schemas.microsoft.com/office/drawing/2014/main" id="{2A305637-4A34-4EE6-85C3-15A5D5858A3D}"/>
              </a:ext>
            </a:extLst>
          </p:cNvPr>
          <p:cNvSpPr>
            <a:spLocks noGrp="1" noChangeArrowheads="1"/>
          </p:cNvSpPr>
          <p:nvPr>
            <p:ph type="dt" sz="quarter" idx="1"/>
          </p:nvPr>
        </p:nvSpPr>
        <p:spPr bwMode="auto">
          <a:xfrm>
            <a:off x="5567363" y="0"/>
            <a:ext cx="4256087" cy="3397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spcBef>
                <a:spcPct val="20000"/>
              </a:spcBef>
              <a:defRPr sz="1200">
                <a:latin typeface="Tahoma" pitchFamily="34" charset="0"/>
              </a:defRPr>
            </a:lvl1pPr>
          </a:lstStyle>
          <a:p>
            <a:pPr>
              <a:defRPr/>
            </a:pPr>
            <a:endParaRPr lang="en-US" altLang="zh-CN"/>
          </a:p>
        </p:txBody>
      </p:sp>
      <p:sp>
        <p:nvSpPr>
          <p:cNvPr id="4101" name="Rectangle 5">
            <a:extLst>
              <a:ext uri="{FF2B5EF4-FFF2-40B4-BE49-F238E27FC236}">
                <a16:creationId xmlns:a16="http://schemas.microsoft.com/office/drawing/2014/main" id="{A806F310-6B90-4215-AF7C-9C7980AC7A53}"/>
              </a:ext>
            </a:extLst>
          </p:cNvPr>
          <p:cNvSpPr>
            <a:spLocks noGrp="1" noChangeArrowheads="1"/>
          </p:cNvSpPr>
          <p:nvPr>
            <p:ph type="sldNum" sz="quarter" idx="3"/>
          </p:nvPr>
        </p:nvSpPr>
        <p:spPr bwMode="auto">
          <a:xfrm>
            <a:off x="5567363" y="6469063"/>
            <a:ext cx="4256087" cy="33972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spcBef>
                <a:spcPct val="20000"/>
              </a:spcBef>
              <a:defRPr sz="1200">
                <a:latin typeface="Tahoma" panose="020B0604030504040204" pitchFamily="34" charset="0"/>
              </a:defRPr>
            </a:lvl1pPr>
          </a:lstStyle>
          <a:p>
            <a:pPr>
              <a:defRPr/>
            </a:pPr>
            <a:fld id="{0EE75102-D031-4A9F-9CCD-BFD8816F74B7}"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7F3E7FE-5204-4DE2-BF0E-EE175900909E}"/>
              </a:ext>
            </a:extLst>
          </p:cNvPr>
          <p:cNvSpPr>
            <a:spLocks noGrp="1" noChangeArrowheads="1"/>
          </p:cNvSpPr>
          <p:nvPr>
            <p:ph type="hdr" sz="quarter"/>
          </p:nvPr>
        </p:nvSpPr>
        <p:spPr bwMode="auto">
          <a:xfrm>
            <a:off x="0" y="0"/>
            <a:ext cx="4256088" cy="3397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a:spcBef>
                <a:spcPct val="20000"/>
              </a:spcBef>
              <a:buFontTx/>
              <a:buChar char="•"/>
              <a:defRPr sz="1200">
                <a:latin typeface="Tahoma" pitchFamily="34" charset="0"/>
              </a:defRPr>
            </a:lvl1pPr>
          </a:lstStyle>
          <a:p>
            <a:pPr>
              <a:defRPr/>
            </a:pPr>
            <a:endParaRPr lang="zh-CN" altLang="en-US"/>
          </a:p>
        </p:txBody>
      </p:sp>
      <p:sp>
        <p:nvSpPr>
          <p:cNvPr id="8195" name="Rectangle 3">
            <a:extLst>
              <a:ext uri="{FF2B5EF4-FFF2-40B4-BE49-F238E27FC236}">
                <a16:creationId xmlns:a16="http://schemas.microsoft.com/office/drawing/2014/main" id="{C09E3B0F-B810-4344-9725-70175422FCF0}"/>
              </a:ext>
            </a:extLst>
          </p:cNvPr>
          <p:cNvSpPr>
            <a:spLocks noGrp="1" noRot="1" noChangeAspect="1" noChangeArrowheads="1" noTextEdit="1"/>
          </p:cNvSpPr>
          <p:nvPr>
            <p:ph type="sldImg" idx="2"/>
          </p:nvPr>
        </p:nvSpPr>
        <p:spPr bwMode="auto">
          <a:xfrm>
            <a:off x="3213100" y="512763"/>
            <a:ext cx="3398838" cy="2549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8246BCFD-7632-4159-AE81-66913E441B63}"/>
              </a:ext>
            </a:extLst>
          </p:cNvPr>
          <p:cNvSpPr>
            <a:spLocks noGrp="1" noChangeArrowheads="1"/>
          </p:cNvSpPr>
          <p:nvPr>
            <p:ph type="body" sz="quarter" idx="3"/>
          </p:nvPr>
        </p:nvSpPr>
        <p:spPr bwMode="auto">
          <a:xfrm>
            <a:off x="1308100" y="3233738"/>
            <a:ext cx="7207250" cy="306387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3" name="Rectangle 5">
            <a:extLst>
              <a:ext uri="{FF2B5EF4-FFF2-40B4-BE49-F238E27FC236}">
                <a16:creationId xmlns:a16="http://schemas.microsoft.com/office/drawing/2014/main" id="{68DA5F57-4805-4AFA-BFA6-026DC0887375}"/>
              </a:ext>
            </a:extLst>
          </p:cNvPr>
          <p:cNvSpPr>
            <a:spLocks noGrp="1" noChangeArrowheads="1"/>
          </p:cNvSpPr>
          <p:nvPr>
            <p:ph type="dt" idx="1"/>
          </p:nvPr>
        </p:nvSpPr>
        <p:spPr bwMode="auto">
          <a:xfrm>
            <a:off x="5567363" y="0"/>
            <a:ext cx="4256087" cy="3397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spcBef>
                <a:spcPct val="20000"/>
              </a:spcBef>
              <a:buFontTx/>
              <a:buChar char="•"/>
              <a:defRPr sz="1200">
                <a:latin typeface="Tahoma" pitchFamily="34" charset="0"/>
              </a:defRPr>
            </a:lvl1pPr>
          </a:lstStyle>
          <a:p>
            <a:pPr>
              <a:defRPr/>
            </a:pPr>
            <a:endParaRPr lang="en-US" altLang="zh-CN"/>
          </a:p>
        </p:txBody>
      </p:sp>
      <p:sp>
        <p:nvSpPr>
          <p:cNvPr id="2054" name="Rectangle 6">
            <a:extLst>
              <a:ext uri="{FF2B5EF4-FFF2-40B4-BE49-F238E27FC236}">
                <a16:creationId xmlns:a16="http://schemas.microsoft.com/office/drawing/2014/main" id="{2F3A5788-CCD0-4D6B-A29F-2DAA8204D4B8}"/>
              </a:ext>
            </a:extLst>
          </p:cNvPr>
          <p:cNvSpPr>
            <a:spLocks noGrp="1" noChangeArrowheads="1"/>
          </p:cNvSpPr>
          <p:nvPr>
            <p:ph type="ftr" sz="quarter" idx="4"/>
          </p:nvPr>
        </p:nvSpPr>
        <p:spPr bwMode="auto">
          <a:xfrm>
            <a:off x="0" y="6469063"/>
            <a:ext cx="4256088" cy="33972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l">
              <a:spcBef>
                <a:spcPct val="20000"/>
              </a:spcBef>
              <a:buFontTx/>
              <a:buChar char="•"/>
              <a:defRPr sz="1200">
                <a:latin typeface="Tahoma" pitchFamily="34" charset="0"/>
              </a:defRPr>
            </a:lvl1pPr>
          </a:lstStyle>
          <a:p>
            <a:pPr>
              <a:defRPr/>
            </a:pPr>
            <a:endParaRPr lang="en-US" altLang="zh-CN"/>
          </a:p>
        </p:txBody>
      </p:sp>
      <p:sp>
        <p:nvSpPr>
          <p:cNvPr id="2055" name="Rectangle 7">
            <a:extLst>
              <a:ext uri="{FF2B5EF4-FFF2-40B4-BE49-F238E27FC236}">
                <a16:creationId xmlns:a16="http://schemas.microsoft.com/office/drawing/2014/main" id="{FE63B7F1-930E-4A2E-BDD0-C4F08597562E}"/>
              </a:ext>
            </a:extLst>
          </p:cNvPr>
          <p:cNvSpPr>
            <a:spLocks noGrp="1" noChangeArrowheads="1"/>
          </p:cNvSpPr>
          <p:nvPr>
            <p:ph type="sldNum" sz="quarter" idx="5"/>
          </p:nvPr>
        </p:nvSpPr>
        <p:spPr bwMode="auto">
          <a:xfrm>
            <a:off x="5567363" y="6469063"/>
            <a:ext cx="4256087" cy="33972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spcBef>
                <a:spcPct val="20000"/>
              </a:spcBef>
              <a:buFontTx/>
              <a:buChar char="•"/>
              <a:defRPr sz="1200">
                <a:latin typeface="Tahoma" panose="020B0604030504040204" pitchFamily="34" charset="0"/>
              </a:defRPr>
            </a:lvl1pPr>
          </a:lstStyle>
          <a:p>
            <a:pPr>
              <a:defRPr/>
            </a:pPr>
            <a:fld id="{D77E8BCE-5FE1-46FC-9477-A75C9455525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F845F582-5B0A-4907-927B-249DFDD465D4}"/>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1B625D9A-BDAD-4013-AE4E-1B6729C0D0CB}" type="slidenum">
              <a:rPr lang="zh-CN" altLang="en-US" sz="1200">
                <a:solidFill>
                  <a:srgbClr val="000000"/>
                </a:solidFill>
                <a:latin typeface="Tahoma" panose="020B0604030504040204" pitchFamily="34" charset="0"/>
              </a:rPr>
              <a:pPr algn="r">
                <a:spcBef>
                  <a:spcPct val="20000"/>
                </a:spcBef>
                <a:buFontTx/>
                <a:buChar char="•"/>
              </a:pPr>
              <a:t>2</a:t>
            </a:fld>
            <a:endParaRPr lang="en-US" altLang="zh-CN" sz="1200">
              <a:solidFill>
                <a:srgbClr val="000000"/>
              </a:solidFill>
              <a:latin typeface="Tahoma" panose="020B0604030504040204" pitchFamily="34" charset="0"/>
            </a:endParaRPr>
          </a:p>
        </p:txBody>
      </p:sp>
      <p:sp>
        <p:nvSpPr>
          <p:cNvPr id="11267" name="Rectangle 2">
            <a:extLst>
              <a:ext uri="{FF2B5EF4-FFF2-40B4-BE49-F238E27FC236}">
                <a16:creationId xmlns:a16="http://schemas.microsoft.com/office/drawing/2014/main" id="{D3E0D349-6991-4291-82EA-51A91DEED2C2}"/>
              </a:ext>
            </a:extLst>
          </p:cNvPr>
          <p:cNvSpPr>
            <a:spLocks noGrp="1" noRot="1" noChangeAspect="1" noChangeArrowheads="1" noTextEdit="1"/>
          </p:cNvSpPr>
          <p:nvPr>
            <p:ph type="sldImg"/>
          </p:nvPr>
        </p:nvSpPr>
        <p:spPr>
          <a:ln cap="flat"/>
        </p:spPr>
      </p:sp>
      <p:sp>
        <p:nvSpPr>
          <p:cNvPr id="11268" name="Rectangle 3">
            <a:extLst>
              <a:ext uri="{FF2B5EF4-FFF2-40B4-BE49-F238E27FC236}">
                <a16:creationId xmlns:a16="http://schemas.microsoft.com/office/drawing/2014/main" id="{64CDEDE8-A102-454A-93D2-DC975A126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A52555E1-58A4-4A80-A15D-09ACA5E41263}"/>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187F9016-797D-4F42-B74E-38C6B83626DF}" type="slidenum">
              <a:rPr lang="zh-CN" altLang="en-US" sz="1200">
                <a:solidFill>
                  <a:srgbClr val="000000"/>
                </a:solidFill>
                <a:latin typeface="Tahoma" panose="020B0604030504040204" pitchFamily="34" charset="0"/>
              </a:rPr>
              <a:pPr algn="r">
                <a:spcBef>
                  <a:spcPct val="20000"/>
                </a:spcBef>
                <a:buFontTx/>
                <a:buChar char="•"/>
              </a:pPr>
              <a:t>31</a:t>
            </a:fld>
            <a:endParaRPr lang="en-US" altLang="zh-CN" sz="1200">
              <a:solidFill>
                <a:srgbClr val="000000"/>
              </a:solidFill>
              <a:latin typeface="Tahoma" panose="020B0604030504040204" pitchFamily="34" charset="0"/>
            </a:endParaRPr>
          </a:p>
        </p:txBody>
      </p:sp>
      <p:sp>
        <p:nvSpPr>
          <p:cNvPr id="43011" name="Rectangle 2">
            <a:extLst>
              <a:ext uri="{FF2B5EF4-FFF2-40B4-BE49-F238E27FC236}">
                <a16:creationId xmlns:a16="http://schemas.microsoft.com/office/drawing/2014/main" id="{C1822BB9-28D2-41C9-847A-FF598A67E9FD}"/>
              </a:ext>
            </a:extLst>
          </p:cNvPr>
          <p:cNvSpPr>
            <a:spLocks noGrp="1" noRot="1" noChangeAspect="1" noChangeArrowheads="1" noTextEdit="1"/>
          </p:cNvSpPr>
          <p:nvPr>
            <p:ph type="sldImg"/>
          </p:nvPr>
        </p:nvSpPr>
        <p:spPr>
          <a:ln cap="flat"/>
        </p:spPr>
      </p:sp>
      <p:sp>
        <p:nvSpPr>
          <p:cNvPr id="43012" name="Rectangle 3">
            <a:extLst>
              <a:ext uri="{FF2B5EF4-FFF2-40B4-BE49-F238E27FC236}">
                <a16:creationId xmlns:a16="http://schemas.microsoft.com/office/drawing/2014/main" id="{D46101D1-FB98-483D-9977-9ECEF34772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D348D494-5247-4F1E-BD92-FBA9454162F6}"/>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25398F5C-E760-43B7-B9BC-BBCDC3D4794A}" type="slidenum">
              <a:rPr lang="zh-CN" altLang="en-US" sz="1200">
                <a:solidFill>
                  <a:srgbClr val="000000"/>
                </a:solidFill>
                <a:latin typeface="Tahoma" panose="020B0604030504040204" pitchFamily="34" charset="0"/>
              </a:rPr>
              <a:pPr algn="r">
                <a:spcBef>
                  <a:spcPct val="20000"/>
                </a:spcBef>
                <a:buFontTx/>
                <a:buChar char="•"/>
              </a:pPr>
              <a:t>33</a:t>
            </a:fld>
            <a:endParaRPr lang="en-US" altLang="zh-CN" sz="1200">
              <a:solidFill>
                <a:srgbClr val="000000"/>
              </a:solidFill>
              <a:latin typeface="Tahoma" panose="020B0604030504040204" pitchFamily="34" charset="0"/>
            </a:endParaRPr>
          </a:p>
        </p:txBody>
      </p:sp>
      <p:sp>
        <p:nvSpPr>
          <p:cNvPr id="46083" name="Rectangle 2">
            <a:extLst>
              <a:ext uri="{FF2B5EF4-FFF2-40B4-BE49-F238E27FC236}">
                <a16:creationId xmlns:a16="http://schemas.microsoft.com/office/drawing/2014/main" id="{64BFA174-D155-4237-A672-74A4D432E90E}"/>
              </a:ext>
            </a:extLst>
          </p:cNvPr>
          <p:cNvSpPr>
            <a:spLocks noGrp="1" noRot="1" noChangeAspect="1" noChangeArrowheads="1" noTextEdit="1"/>
          </p:cNvSpPr>
          <p:nvPr>
            <p:ph type="sldImg"/>
          </p:nvPr>
        </p:nvSpPr>
        <p:spPr>
          <a:ln cap="flat"/>
        </p:spPr>
      </p:sp>
      <p:sp>
        <p:nvSpPr>
          <p:cNvPr id="46084" name="Rectangle 3">
            <a:extLst>
              <a:ext uri="{FF2B5EF4-FFF2-40B4-BE49-F238E27FC236}">
                <a16:creationId xmlns:a16="http://schemas.microsoft.com/office/drawing/2014/main" id="{46B21D31-9EAD-422E-85E0-B83FDE06A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64E3141-F824-4E2D-A0D7-E61534578408}"/>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3348CC5E-9280-4038-B24C-8C2C3A31AAA5}" type="slidenum">
              <a:rPr lang="zh-CN" altLang="en-US" sz="1200">
                <a:solidFill>
                  <a:srgbClr val="000000"/>
                </a:solidFill>
                <a:latin typeface="Tahoma" panose="020B0604030504040204" pitchFamily="34" charset="0"/>
              </a:rPr>
              <a:pPr algn="r">
                <a:spcBef>
                  <a:spcPct val="20000"/>
                </a:spcBef>
                <a:buFontTx/>
                <a:buChar char="•"/>
              </a:pPr>
              <a:t>34</a:t>
            </a:fld>
            <a:endParaRPr lang="en-US" altLang="zh-CN" sz="1200">
              <a:solidFill>
                <a:srgbClr val="000000"/>
              </a:solidFill>
              <a:latin typeface="Tahoma" panose="020B0604030504040204" pitchFamily="34" charset="0"/>
            </a:endParaRPr>
          </a:p>
        </p:txBody>
      </p:sp>
      <p:sp>
        <p:nvSpPr>
          <p:cNvPr id="48131" name="Rectangle 2">
            <a:extLst>
              <a:ext uri="{FF2B5EF4-FFF2-40B4-BE49-F238E27FC236}">
                <a16:creationId xmlns:a16="http://schemas.microsoft.com/office/drawing/2014/main" id="{69C6ED06-749B-4EFD-9CCB-58DDB77BD335}"/>
              </a:ext>
            </a:extLst>
          </p:cNvPr>
          <p:cNvSpPr>
            <a:spLocks noGrp="1" noRot="1" noChangeAspect="1" noChangeArrowheads="1" noTextEdit="1"/>
          </p:cNvSpPr>
          <p:nvPr>
            <p:ph type="sldImg"/>
          </p:nvPr>
        </p:nvSpPr>
        <p:spPr>
          <a:ln cap="flat"/>
        </p:spPr>
      </p:sp>
      <p:sp>
        <p:nvSpPr>
          <p:cNvPr id="48132" name="Rectangle 3">
            <a:extLst>
              <a:ext uri="{FF2B5EF4-FFF2-40B4-BE49-F238E27FC236}">
                <a16:creationId xmlns:a16="http://schemas.microsoft.com/office/drawing/2014/main" id="{2E89D9BB-3B9D-490D-A82E-F241A20D9C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759A5A5-274C-4BB8-A8D3-01AB5271181F}"/>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BCD6B5C6-972C-4179-A7D4-74046C1F9806}" type="slidenum">
              <a:rPr lang="zh-CN" altLang="en-US" sz="1200">
                <a:solidFill>
                  <a:srgbClr val="000000"/>
                </a:solidFill>
                <a:latin typeface="Tahoma" panose="020B0604030504040204" pitchFamily="34" charset="0"/>
              </a:rPr>
              <a:pPr algn="r">
                <a:spcBef>
                  <a:spcPct val="20000"/>
                </a:spcBef>
                <a:buFontTx/>
                <a:buChar char="•"/>
              </a:pPr>
              <a:t>35</a:t>
            </a:fld>
            <a:endParaRPr lang="en-US" altLang="zh-CN" sz="1200">
              <a:solidFill>
                <a:srgbClr val="000000"/>
              </a:solidFill>
              <a:latin typeface="Tahoma" panose="020B0604030504040204" pitchFamily="34" charset="0"/>
            </a:endParaRPr>
          </a:p>
        </p:txBody>
      </p:sp>
      <p:sp>
        <p:nvSpPr>
          <p:cNvPr id="50179" name="Rectangle 2">
            <a:extLst>
              <a:ext uri="{FF2B5EF4-FFF2-40B4-BE49-F238E27FC236}">
                <a16:creationId xmlns:a16="http://schemas.microsoft.com/office/drawing/2014/main" id="{3D34D10F-8761-4AEF-B68B-FF89B7C2608E}"/>
              </a:ext>
            </a:extLst>
          </p:cNvPr>
          <p:cNvSpPr>
            <a:spLocks noGrp="1" noRot="1" noChangeAspect="1" noChangeArrowheads="1" noTextEdit="1"/>
          </p:cNvSpPr>
          <p:nvPr>
            <p:ph type="sldImg"/>
          </p:nvPr>
        </p:nvSpPr>
        <p:spPr>
          <a:ln cap="flat"/>
        </p:spPr>
      </p:sp>
      <p:sp>
        <p:nvSpPr>
          <p:cNvPr id="50180" name="Rectangle 3">
            <a:extLst>
              <a:ext uri="{FF2B5EF4-FFF2-40B4-BE49-F238E27FC236}">
                <a16:creationId xmlns:a16="http://schemas.microsoft.com/office/drawing/2014/main" id="{AEE7DE1D-74DD-45B3-86C7-7BD4522D59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90FB2D7-F38F-4C1B-AAA0-779A57AADB60}"/>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C39DB5DB-E000-463E-A4F7-A48D48A7260A}" type="slidenum">
              <a:rPr lang="zh-CN" altLang="en-US" sz="1200">
                <a:solidFill>
                  <a:srgbClr val="000000"/>
                </a:solidFill>
                <a:latin typeface="Tahoma" panose="020B0604030504040204" pitchFamily="34" charset="0"/>
              </a:rPr>
              <a:pPr algn="r">
                <a:spcBef>
                  <a:spcPct val="20000"/>
                </a:spcBef>
                <a:buFontTx/>
                <a:buChar char="•"/>
              </a:pPr>
              <a:t>36</a:t>
            </a:fld>
            <a:endParaRPr lang="en-US" altLang="zh-CN" sz="1200">
              <a:solidFill>
                <a:srgbClr val="000000"/>
              </a:solidFill>
              <a:latin typeface="Tahoma" panose="020B0604030504040204" pitchFamily="34" charset="0"/>
            </a:endParaRPr>
          </a:p>
        </p:txBody>
      </p:sp>
      <p:sp>
        <p:nvSpPr>
          <p:cNvPr id="52227" name="Rectangle 2">
            <a:extLst>
              <a:ext uri="{FF2B5EF4-FFF2-40B4-BE49-F238E27FC236}">
                <a16:creationId xmlns:a16="http://schemas.microsoft.com/office/drawing/2014/main" id="{1C9674AD-FD8D-4F32-94EB-B11C14FEA8BF}"/>
              </a:ext>
            </a:extLst>
          </p:cNvPr>
          <p:cNvSpPr>
            <a:spLocks noGrp="1" noRot="1" noChangeAspect="1" noChangeArrowheads="1" noTextEdit="1"/>
          </p:cNvSpPr>
          <p:nvPr>
            <p:ph type="sldImg"/>
          </p:nvPr>
        </p:nvSpPr>
        <p:spPr>
          <a:ln cap="flat"/>
        </p:spPr>
      </p:sp>
      <p:sp>
        <p:nvSpPr>
          <p:cNvPr id="52228" name="Rectangle 3">
            <a:extLst>
              <a:ext uri="{FF2B5EF4-FFF2-40B4-BE49-F238E27FC236}">
                <a16:creationId xmlns:a16="http://schemas.microsoft.com/office/drawing/2014/main" id="{EA92CE2C-2A68-4A7F-9F8B-20946C163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273649B5-CC69-45BC-89E9-6AEA7CF542D6}"/>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068CA99B-4B1D-41E8-AD0C-4B7F23867341}" type="slidenum">
              <a:rPr lang="zh-CN" altLang="en-US" sz="1200">
                <a:solidFill>
                  <a:srgbClr val="000000"/>
                </a:solidFill>
                <a:latin typeface="Tahoma" panose="020B0604030504040204" pitchFamily="34" charset="0"/>
              </a:rPr>
              <a:pPr algn="r">
                <a:spcBef>
                  <a:spcPct val="20000"/>
                </a:spcBef>
                <a:buFontTx/>
                <a:buChar char="•"/>
              </a:pPr>
              <a:t>37</a:t>
            </a:fld>
            <a:endParaRPr lang="en-US" altLang="zh-CN" sz="1200">
              <a:solidFill>
                <a:srgbClr val="000000"/>
              </a:solidFill>
              <a:latin typeface="Tahoma" panose="020B0604030504040204" pitchFamily="34" charset="0"/>
            </a:endParaRPr>
          </a:p>
        </p:txBody>
      </p:sp>
      <p:sp>
        <p:nvSpPr>
          <p:cNvPr id="54275" name="Rectangle 2">
            <a:extLst>
              <a:ext uri="{FF2B5EF4-FFF2-40B4-BE49-F238E27FC236}">
                <a16:creationId xmlns:a16="http://schemas.microsoft.com/office/drawing/2014/main" id="{17011F37-86D1-4740-B7B7-3F3349B90467}"/>
              </a:ext>
            </a:extLst>
          </p:cNvPr>
          <p:cNvSpPr>
            <a:spLocks noGrp="1" noRot="1" noChangeAspect="1" noChangeArrowheads="1" noTextEdit="1"/>
          </p:cNvSpPr>
          <p:nvPr>
            <p:ph type="sldImg"/>
          </p:nvPr>
        </p:nvSpPr>
        <p:spPr>
          <a:ln cap="flat"/>
        </p:spPr>
      </p:sp>
      <p:sp>
        <p:nvSpPr>
          <p:cNvPr id="54276" name="Rectangle 3">
            <a:extLst>
              <a:ext uri="{FF2B5EF4-FFF2-40B4-BE49-F238E27FC236}">
                <a16:creationId xmlns:a16="http://schemas.microsoft.com/office/drawing/2014/main" id="{1C7C49BD-06D3-4F90-B0CF-4B8F08BA35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31BF1ACE-3EC8-4F2F-A308-57A2C18BEFF5}"/>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FD458427-0A52-40FF-BBF2-85C582D08653}" type="slidenum">
              <a:rPr lang="zh-CN" altLang="en-US" sz="1200">
                <a:solidFill>
                  <a:srgbClr val="000000"/>
                </a:solidFill>
                <a:latin typeface="Tahoma" panose="020B0604030504040204" pitchFamily="34" charset="0"/>
              </a:rPr>
              <a:pPr algn="r">
                <a:spcBef>
                  <a:spcPct val="20000"/>
                </a:spcBef>
                <a:buFontTx/>
                <a:buChar char="•"/>
              </a:pPr>
              <a:t>38</a:t>
            </a:fld>
            <a:endParaRPr lang="en-US" altLang="zh-CN" sz="1200">
              <a:solidFill>
                <a:srgbClr val="000000"/>
              </a:solidFill>
              <a:latin typeface="Tahoma" panose="020B0604030504040204" pitchFamily="34" charset="0"/>
            </a:endParaRPr>
          </a:p>
        </p:txBody>
      </p:sp>
      <p:sp>
        <p:nvSpPr>
          <p:cNvPr id="56323" name="Rectangle 2">
            <a:extLst>
              <a:ext uri="{FF2B5EF4-FFF2-40B4-BE49-F238E27FC236}">
                <a16:creationId xmlns:a16="http://schemas.microsoft.com/office/drawing/2014/main" id="{6077E281-D899-4C10-9817-8FD05C5CD391}"/>
              </a:ext>
            </a:extLst>
          </p:cNvPr>
          <p:cNvSpPr>
            <a:spLocks noGrp="1" noRot="1" noChangeAspect="1" noChangeArrowheads="1" noTextEdit="1"/>
          </p:cNvSpPr>
          <p:nvPr>
            <p:ph type="sldImg"/>
          </p:nvPr>
        </p:nvSpPr>
        <p:spPr>
          <a:ln cap="flat"/>
        </p:spPr>
      </p:sp>
      <p:sp>
        <p:nvSpPr>
          <p:cNvPr id="56324" name="Rectangle 3">
            <a:extLst>
              <a:ext uri="{FF2B5EF4-FFF2-40B4-BE49-F238E27FC236}">
                <a16:creationId xmlns:a16="http://schemas.microsoft.com/office/drawing/2014/main" id="{55F12AE6-681F-4306-8D20-247126D65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154EEC7-3046-4065-BE5B-BC8055737527}"/>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AB6F31BA-8B21-4D3E-ACC2-B92984733322}" type="slidenum">
              <a:rPr lang="zh-CN" altLang="en-US" sz="1200">
                <a:solidFill>
                  <a:srgbClr val="000000"/>
                </a:solidFill>
                <a:latin typeface="Tahoma" panose="020B0604030504040204" pitchFamily="34" charset="0"/>
              </a:rPr>
              <a:pPr algn="r">
                <a:spcBef>
                  <a:spcPct val="20000"/>
                </a:spcBef>
                <a:buFontTx/>
                <a:buChar char="•"/>
              </a:pPr>
              <a:t>46</a:t>
            </a:fld>
            <a:endParaRPr lang="en-US" altLang="zh-CN" sz="1200">
              <a:solidFill>
                <a:srgbClr val="000000"/>
              </a:solidFill>
              <a:latin typeface="Tahoma" panose="020B0604030504040204" pitchFamily="34" charset="0"/>
            </a:endParaRPr>
          </a:p>
        </p:txBody>
      </p:sp>
      <p:sp>
        <p:nvSpPr>
          <p:cNvPr id="97283" name="Rectangle 2">
            <a:extLst>
              <a:ext uri="{FF2B5EF4-FFF2-40B4-BE49-F238E27FC236}">
                <a16:creationId xmlns:a16="http://schemas.microsoft.com/office/drawing/2014/main" id="{A8F4965E-9EB1-462B-940E-8CDA6331F258}"/>
              </a:ext>
            </a:extLst>
          </p:cNvPr>
          <p:cNvSpPr>
            <a:spLocks noGrp="1" noRot="1" noChangeAspect="1" noChangeArrowheads="1" noTextEdit="1"/>
          </p:cNvSpPr>
          <p:nvPr>
            <p:ph type="sldImg"/>
          </p:nvPr>
        </p:nvSpPr>
        <p:spPr>
          <a:ln cap="flat"/>
        </p:spPr>
      </p:sp>
      <p:sp>
        <p:nvSpPr>
          <p:cNvPr id="97284" name="Rectangle 3">
            <a:extLst>
              <a:ext uri="{FF2B5EF4-FFF2-40B4-BE49-F238E27FC236}">
                <a16:creationId xmlns:a16="http://schemas.microsoft.com/office/drawing/2014/main" id="{E17AFD50-0FE8-48A1-ABBB-368CD7B29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E1FC63E-0D3B-460E-9114-740B09C75AF2}"/>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26A9B41B-352E-41CC-A071-2D1F3BFED9A0}" type="slidenum">
              <a:rPr lang="zh-CN" altLang="en-US" sz="1200">
                <a:solidFill>
                  <a:srgbClr val="000000"/>
                </a:solidFill>
                <a:latin typeface="Tahoma" panose="020B0604030504040204" pitchFamily="34" charset="0"/>
              </a:rPr>
              <a:pPr algn="r">
                <a:spcBef>
                  <a:spcPct val="20000"/>
                </a:spcBef>
                <a:buFontTx/>
                <a:buChar char="•"/>
              </a:pPr>
              <a:t>9</a:t>
            </a:fld>
            <a:endParaRPr lang="en-US" altLang="zh-CN" sz="1200">
              <a:solidFill>
                <a:srgbClr val="000000"/>
              </a:solidFill>
              <a:latin typeface="Tahoma" panose="020B0604030504040204" pitchFamily="34" charset="0"/>
            </a:endParaRPr>
          </a:p>
        </p:txBody>
      </p:sp>
      <p:sp>
        <p:nvSpPr>
          <p:cNvPr id="13315" name="Rectangle 2">
            <a:extLst>
              <a:ext uri="{FF2B5EF4-FFF2-40B4-BE49-F238E27FC236}">
                <a16:creationId xmlns:a16="http://schemas.microsoft.com/office/drawing/2014/main" id="{6A5A2A34-DF9A-4C1C-92E3-2EF6BB26C861}"/>
              </a:ext>
            </a:extLst>
          </p:cNvPr>
          <p:cNvSpPr>
            <a:spLocks noGrp="1" noRot="1" noChangeAspect="1" noChangeArrowheads="1" noTextEdit="1"/>
          </p:cNvSpPr>
          <p:nvPr>
            <p:ph type="sldImg"/>
          </p:nvPr>
        </p:nvSpPr>
        <p:spPr>
          <a:ln cap="flat"/>
        </p:spPr>
      </p:sp>
      <p:sp>
        <p:nvSpPr>
          <p:cNvPr id="13316" name="Rectangle 3">
            <a:extLst>
              <a:ext uri="{FF2B5EF4-FFF2-40B4-BE49-F238E27FC236}">
                <a16:creationId xmlns:a16="http://schemas.microsoft.com/office/drawing/2014/main" id="{BF3B95CD-BC68-46F2-B84E-2417D045F6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9D7AF6C5-1CF7-4D93-93B9-F64D2B828E26}"/>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66098380-34E9-43F2-AFBE-B917815DF2AD}" type="slidenum">
              <a:rPr lang="zh-CN" altLang="en-US" sz="1200">
                <a:solidFill>
                  <a:srgbClr val="000000"/>
                </a:solidFill>
                <a:latin typeface="Tahoma" panose="020B0604030504040204" pitchFamily="34" charset="0"/>
              </a:rPr>
              <a:pPr algn="r">
                <a:spcBef>
                  <a:spcPct val="20000"/>
                </a:spcBef>
                <a:buFontTx/>
                <a:buChar char="•"/>
              </a:pPr>
              <a:t>11</a:t>
            </a:fld>
            <a:endParaRPr lang="en-US" altLang="zh-CN" sz="1200">
              <a:solidFill>
                <a:srgbClr val="000000"/>
              </a:solidFill>
              <a:latin typeface="Tahoma" panose="020B0604030504040204" pitchFamily="34" charset="0"/>
            </a:endParaRPr>
          </a:p>
        </p:txBody>
      </p:sp>
      <p:sp>
        <p:nvSpPr>
          <p:cNvPr id="18435" name="Rectangle 2">
            <a:extLst>
              <a:ext uri="{FF2B5EF4-FFF2-40B4-BE49-F238E27FC236}">
                <a16:creationId xmlns:a16="http://schemas.microsoft.com/office/drawing/2014/main" id="{4878FED1-83ED-4B41-B243-981515ADD92B}"/>
              </a:ext>
            </a:extLst>
          </p:cNvPr>
          <p:cNvSpPr>
            <a:spLocks noGrp="1" noRot="1" noChangeAspect="1" noChangeArrowheads="1" noTextEdit="1"/>
          </p:cNvSpPr>
          <p:nvPr>
            <p:ph type="sldImg"/>
          </p:nvPr>
        </p:nvSpPr>
        <p:spPr>
          <a:ln cap="flat"/>
        </p:spPr>
      </p:sp>
      <p:sp>
        <p:nvSpPr>
          <p:cNvPr id="18436" name="Rectangle 3">
            <a:extLst>
              <a:ext uri="{FF2B5EF4-FFF2-40B4-BE49-F238E27FC236}">
                <a16:creationId xmlns:a16="http://schemas.microsoft.com/office/drawing/2014/main" id="{D80F6A48-D8CA-472F-B76D-2EA8B25C56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5BE3B1C-92B0-47B0-B262-07F3DF00F276}"/>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B37CA63D-D29A-4F75-A1D9-885797BFA43E}" type="slidenum">
              <a:rPr lang="zh-CN" altLang="en-US" sz="1200">
                <a:solidFill>
                  <a:srgbClr val="000000"/>
                </a:solidFill>
                <a:latin typeface="Tahoma" panose="020B0604030504040204" pitchFamily="34" charset="0"/>
              </a:rPr>
              <a:pPr algn="r">
                <a:spcBef>
                  <a:spcPct val="20000"/>
                </a:spcBef>
                <a:buFontTx/>
                <a:buChar char="•"/>
              </a:pPr>
              <a:t>22</a:t>
            </a:fld>
            <a:endParaRPr lang="en-US" altLang="zh-CN" sz="1200">
              <a:solidFill>
                <a:srgbClr val="000000"/>
              </a:solidFill>
              <a:latin typeface="Tahoma" panose="020B0604030504040204" pitchFamily="34" charset="0"/>
            </a:endParaRPr>
          </a:p>
        </p:txBody>
      </p:sp>
      <p:sp>
        <p:nvSpPr>
          <p:cNvPr id="29699" name="Rectangle 2">
            <a:extLst>
              <a:ext uri="{FF2B5EF4-FFF2-40B4-BE49-F238E27FC236}">
                <a16:creationId xmlns:a16="http://schemas.microsoft.com/office/drawing/2014/main" id="{DD4D1078-AC97-4E74-A9B1-EF3684C36530}"/>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2C2227EC-FDCC-4C77-AB0A-7ADCE3066F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56F4E11-D6FC-4208-914A-746784E20489}"/>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26A1D38E-FF1B-43FE-82E6-2DD4BA43F0F9}" type="slidenum">
              <a:rPr lang="zh-CN" altLang="en-US" sz="1200">
                <a:solidFill>
                  <a:srgbClr val="000000"/>
                </a:solidFill>
                <a:latin typeface="Tahoma" panose="020B0604030504040204" pitchFamily="34" charset="0"/>
              </a:rPr>
              <a:pPr algn="r">
                <a:spcBef>
                  <a:spcPct val="20000"/>
                </a:spcBef>
                <a:buFontTx/>
                <a:buChar char="•"/>
              </a:pPr>
              <a:t>23</a:t>
            </a:fld>
            <a:endParaRPr lang="en-US" altLang="zh-CN" sz="1200">
              <a:solidFill>
                <a:srgbClr val="000000"/>
              </a:solidFill>
              <a:latin typeface="Tahoma" panose="020B0604030504040204" pitchFamily="34" charset="0"/>
            </a:endParaRPr>
          </a:p>
        </p:txBody>
      </p:sp>
      <p:sp>
        <p:nvSpPr>
          <p:cNvPr id="33795" name="Rectangle 2">
            <a:extLst>
              <a:ext uri="{FF2B5EF4-FFF2-40B4-BE49-F238E27FC236}">
                <a16:creationId xmlns:a16="http://schemas.microsoft.com/office/drawing/2014/main" id="{C108E3DB-102C-4CBB-8F31-6828EC2262EE}"/>
              </a:ext>
            </a:extLst>
          </p:cNvPr>
          <p:cNvSpPr>
            <a:spLocks noGrp="1" noRot="1" noChangeAspect="1" noChangeArrowheads="1" noTextEdit="1"/>
          </p:cNvSpPr>
          <p:nvPr>
            <p:ph type="sldImg"/>
          </p:nvPr>
        </p:nvSpPr>
        <p:spPr>
          <a:ln cap="flat"/>
        </p:spPr>
      </p:sp>
      <p:sp>
        <p:nvSpPr>
          <p:cNvPr id="33796" name="Rectangle 3">
            <a:extLst>
              <a:ext uri="{FF2B5EF4-FFF2-40B4-BE49-F238E27FC236}">
                <a16:creationId xmlns:a16="http://schemas.microsoft.com/office/drawing/2014/main" id="{3C1ABE75-9CE0-4E22-AC0D-46B9E9AAF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1A91B6F-20FC-484E-B022-CE5BF7A73A66}"/>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7E20E827-FDD4-40AF-A75F-79DB3653AFFD}" type="slidenum">
              <a:rPr lang="zh-CN" altLang="en-US" sz="1200">
                <a:solidFill>
                  <a:srgbClr val="000000"/>
                </a:solidFill>
                <a:latin typeface="Tahoma" panose="020B0604030504040204" pitchFamily="34" charset="0"/>
              </a:rPr>
              <a:pPr algn="r">
                <a:spcBef>
                  <a:spcPct val="20000"/>
                </a:spcBef>
                <a:buFontTx/>
                <a:buChar char="•"/>
              </a:pPr>
              <a:t>26</a:t>
            </a:fld>
            <a:endParaRPr lang="en-US" altLang="zh-CN" sz="1200">
              <a:solidFill>
                <a:srgbClr val="000000"/>
              </a:solidFill>
              <a:latin typeface="Tahoma" panose="020B0604030504040204" pitchFamily="34" charset="0"/>
            </a:endParaRPr>
          </a:p>
        </p:txBody>
      </p:sp>
      <p:sp>
        <p:nvSpPr>
          <p:cNvPr id="31747" name="Rectangle 2">
            <a:extLst>
              <a:ext uri="{FF2B5EF4-FFF2-40B4-BE49-F238E27FC236}">
                <a16:creationId xmlns:a16="http://schemas.microsoft.com/office/drawing/2014/main" id="{D6A3F243-8F0B-40AD-BF5E-046E7B2ADA2C}"/>
              </a:ext>
            </a:extLst>
          </p:cNvPr>
          <p:cNvSpPr>
            <a:spLocks noGrp="1" noRot="1" noChangeAspect="1" noChangeArrowheads="1" noTextEdit="1"/>
          </p:cNvSpPr>
          <p:nvPr>
            <p:ph type="sldImg"/>
          </p:nvPr>
        </p:nvSpPr>
        <p:spPr>
          <a:ln cap="flat"/>
        </p:spPr>
      </p:sp>
      <p:sp>
        <p:nvSpPr>
          <p:cNvPr id="31748" name="Rectangle 3">
            <a:extLst>
              <a:ext uri="{FF2B5EF4-FFF2-40B4-BE49-F238E27FC236}">
                <a16:creationId xmlns:a16="http://schemas.microsoft.com/office/drawing/2014/main" id="{899FA245-740D-47EC-BEFA-8C3724F32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extLst>
      <p:ext uri="{BB962C8B-B14F-4D97-AF65-F5344CB8AC3E}">
        <p14:creationId xmlns:p14="http://schemas.microsoft.com/office/powerpoint/2010/main" val="360391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AFC3426-C7DE-43D3-9E0F-D55AD381F9C8}"/>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2088AAFA-B86F-4B54-90B3-8A85F3787670}" type="slidenum">
              <a:rPr lang="zh-CN" altLang="en-US" sz="1200">
                <a:solidFill>
                  <a:srgbClr val="000000"/>
                </a:solidFill>
                <a:latin typeface="Tahoma" panose="020B0604030504040204" pitchFamily="34" charset="0"/>
              </a:rPr>
              <a:pPr algn="r">
                <a:spcBef>
                  <a:spcPct val="20000"/>
                </a:spcBef>
                <a:buFontTx/>
                <a:buChar char="•"/>
              </a:pPr>
              <a:t>27</a:t>
            </a:fld>
            <a:endParaRPr lang="en-US" altLang="zh-CN" sz="1200">
              <a:solidFill>
                <a:srgbClr val="000000"/>
              </a:solidFill>
              <a:latin typeface="Tahoma" panose="020B0604030504040204" pitchFamily="34" charset="0"/>
            </a:endParaRPr>
          </a:p>
        </p:txBody>
      </p:sp>
      <p:sp>
        <p:nvSpPr>
          <p:cNvPr id="35843" name="Rectangle 2">
            <a:extLst>
              <a:ext uri="{FF2B5EF4-FFF2-40B4-BE49-F238E27FC236}">
                <a16:creationId xmlns:a16="http://schemas.microsoft.com/office/drawing/2014/main" id="{5BB7308D-E9DE-4B09-9E77-D60C90F25898}"/>
              </a:ext>
            </a:extLst>
          </p:cNvPr>
          <p:cNvSpPr>
            <a:spLocks noGrp="1" noRot="1" noChangeAspect="1" noChangeArrowheads="1" noTextEdit="1"/>
          </p:cNvSpPr>
          <p:nvPr>
            <p:ph type="sldImg"/>
          </p:nvPr>
        </p:nvSpPr>
        <p:spPr>
          <a:ln cap="flat"/>
        </p:spPr>
      </p:sp>
      <p:sp>
        <p:nvSpPr>
          <p:cNvPr id="35844" name="Rectangle 3">
            <a:extLst>
              <a:ext uri="{FF2B5EF4-FFF2-40B4-BE49-F238E27FC236}">
                <a16:creationId xmlns:a16="http://schemas.microsoft.com/office/drawing/2014/main" id="{19D9AE01-162F-40C4-9783-1B6745AD2E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9A5838D7-D1BA-4341-AA19-0075C159AC9F}"/>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A23F1E9C-D262-4848-BF8B-BC3C5E524D4B}" type="slidenum">
              <a:rPr lang="zh-CN" altLang="en-US" sz="1200">
                <a:solidFill>
                  <a:srgbClr val="000000"/>
                </a:solidFill>
                <a:latin typeface="Tahoma" panose="020B0604030504040204" pitchFamily="34" charset="0"/>
              </a:rPr>
              <a:pPr algn="r">
                <a:spcBef>
                  <a:spcPct val="20000"/>
                </a:spcBef>
                <a:buFontTx/>
                <a:buChar char="•"/>
              </a:pPr>
              <a:t>28</a:t>
            </a:fld>
            <a:endParaRPr lang="en-US" altLang="zh-CN" sz="1200">
              <a:solidFill>
                <a:srgbClr val="000000"/>
              </a:solidFill>
              <a:latin typeface="Tahoma" panose="020B0604030504040204" pitchFamily="34" charset="0"/>
            </a:endParaRPr>
          </a:p>
        </p:txBody>
      </p:sp>
      <p:sp>
        <p:nvSpPr>
          <p:cNvPr id="37891" name="Rectangle 2">
            <a:extLst>
              <a:ext uri="{FF2B5EF4-FFF2-40B4-BE49-F238E27FC236}">
                <a16:creationId xmlns:a16="http://schemas.microsoft.com/office/drawing/2014/main" id="{7F0E9174-0D29-48A2-811B-808D0F0F5C0E}"/>
              </a:ext>
            </a:extLst>
          </p:cNvPr>
          <p:cNvSpPr>
            <a:spLocks noGrp="1" noRot="1" noChangeAspect="1" noChangeArrowheads="1" noTextEdit="1"/>
          </p:cNvSpPr>
          <p:nvPr>
            <p:ph type="sldImg"/>
          </p:nvPr>
        </p:nvSpPr>
        <p:spPr>
          <a:ln cap="flat"/>
        </p:spPr>
      </p:sp>
      <p:sp>
        <p:nvSpPr>
          <p:cNvPr id="37892" name="Rectangle 3">
            <a:extLst>
              <a:ext uri="{FF2B5EF4-FFF2-40B4-BE49-F238E27FC236}">
                <a16:creationId xmlns:a16="http://schemas.microsoft.com/office/drawing/2014/main" id="{CC55BD95-D5A7-475E-91A1-B58CDB8E76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CB403C8-E8AB-4C02-B90A-06BAADCFF5D1}"/>
              </a:ext>
            </a:extLst>
          </p:cNvPr>
          <p:cNvSpPr txBox="1">
            <a:spLocks noGrp="1" noChangeArrowheads="1"/>
          </p:cNvSpPr>
          <p:nvPr/>
        </p:nvSpPr>
        <p:spPr bwMode="auto">
          <a:xfrm>
            <a:off x="5567363" y="6469063"/>
            <a:ext cx="425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nchor="b"/>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r">
              <a:spcBef>
                <a:spcPct val="20000"/>
              </a:spcBef>
              <a:buFontTx/>
              <a:buChar char="•"/>
            </a:pPr>
            <a:fld id="{8268EEF6-2AB9-4D02-B923-2625B9DBB135}" type="slidenum">
              <a:rPr lang="zh-CN" altLang="en-US" sz="1200">
                <a:solidFill>
                  <a:srgbClr val="000000"/>
                </a:solidFill>
                <a:latin typeface="Tahoma" panose="020B0604030504040204" pitchFamily="34" charset="0"/>
              </a:rPr>
              <a:pPr algn="r">
                <a:spcBef>
                  <a:spcPct val="20000"/>
                </a:spcBef>
                <a:buFontTx/>
                <a:buChar char="•"/>
              </a:pPr>
              <a:t>30</a:t>
            </a:fld>
            <a:endParaRPr lang="en-US" altLang="zh-CN" sz="1200">
              <a:solidFill>
                <a:srgbClr val="000000"/>
              </a:solidFill>
              <a:latin typeface="Tahoma" panose="020B0604030504040204" pitchFamily="34" charset="0"/>
            </a:endParaRPr>
          </a:p>
        </p:txBody>
      </p:sp>
      <p:sp>
        <p:nvSpPr>
          <p:cNvPr id="40963" name="Rectangle 2">
            <a:extLst>
              <a:ext uri="{FF2B5EF4-FFF2-40B4-BE49-F238E27FC236}">
                <a16:creationId xmlns:a16="http://schemas.microsoft.com/office/drawing/2014/main" id="{53874D74-D857-4001-B107-104BF2028F46}"/>
              </a:ext>
            </a:extLst>
          </p:cNvPr>
          <p:cNvSpPr>
            <a:spLocks noGrp="1" noRot="1" noChangeAspect="1" noChangeArrowheads="1" noTextEdit="1"/>
          </p:cNvSpPr>
          <p:nvPr>
            <p:ph type="sldImg"/>
          </p:nvPr>
        </p:nvSpPr>
        <p:spPr>
          <a:ln cap="flat"/>
        </p:spPr>
      </p:sp>
      <p:sp>
        <p:nvSpPr>
          <p:cNvPr id="40964" name="Rectangle 3">
            <a:extLst>
              <a:ext uri="{FF2B5EF4-FFF2-40B4-BE49-F238E27FC236}">
                <a16:creationId xmlns:a16="http://schemas.microsoft.com/office/drawing/2014/main" id="{C8EBFE94-5B9F-4604-8FA5-5D205AE230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96" tIns="46498" rIns="92996" bIns="46498"/>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189881227"/>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5154252"/>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1452148"/>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8524071"/>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27174860"/>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00729230"/>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5318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1211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393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3043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1688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458802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2229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393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3305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67605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3753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63603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056" descr="镂空">
            <a:extLst>
              <a:ext uri="{FF2B5EF4-FFF2-40B4-BE49-F238E27FC236}">
                <a16:creationId xmlns:a16="http://schemas.microsoft.com/office/drawing/2014/main" id="{0D76AB42-0AB3-4C81-AC9D-DE62486C94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874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685800" y="2130425"/>
            <a:ext cx="7772400" cy="1470025"/>
          </a:xfrm>
        </p:spPr>
        <p:txBody>
          <a:bodyPr/>
          <a:lstStyle>
            <a:lvl1pPr>
              <a:defRPr/>
            </a:lvl1pPr>
          </a:lstStyle>
          <a:p>
            <a:r>
              <a:rPr lang="zh-CN" altLang="en-US" noProof="1"/>
              <a:t>单击此处编辑母版标题样式</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63179222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342900"/>
            <a:ext cx="6715172" cy="1143000"/>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lvl2pPr>
              <a:buSzPct val="90000"/>
              <a:defRPr/>
            </a:lvl2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8544942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30314317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602515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26402261"/>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9683416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021357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53254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654721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0437923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719247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6688" y="342900"/>
            <a:ext cx="1943100" cy="57531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342900"/>
            <a:ext cx="5678488" cy="57531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1911813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447800" y="342900"/>
            <a:ext cx="7011988" cy="1143000"/>
          </a:xfrm>
        </p:spPr>
        <p:txBody>
          <a:bodyPr/>
          <a:lstStyle/>
          <a:p>
            <a:r>
              <a:rPr lang="zh-CN" altLang="en-US" noProof="1"/>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1812757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47800" y="342900"/>
            <a:ext cx="7011988"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Tree>
    <p:extLst>
      <p:ext uri="{BB962C8B-B14F-4D97-AF65-F5344CB8AC3E}">
        <p14:creationId xmlns:p14="http://schemas.microsoft.com/office/powerpoint/2010/main" val="23064421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effectLst/>
              </a:defRPr>
            </a:lvl1pPr>
          </a:lstStyle>
          <a:p>
            <a:r>
              <a:rPr lang="zh-CN" altLang="en-US" noProof="1"/>
              <a:t>单击此处编辑母版标题样式</a:t>
            </a:r>
          </a:p>
        </p:txBody>
      </p:sp>
      <p:sp>
        <p:nvSpPr>
          <p:cNvPr id="3" name="日期占位符 2">
            <a:extLst>
              <a:ext uri="{FF2B5EF4-FFF2-40B4-BE49-F238E27FC236}">
                <a16:creationId xmlns:a16="http://schemas.microsoft.com/office/drawing/2014/main" id="{534103AD-DB3B-4FE1-8FCC-60A607098C6A}"/>
              </a:ext>
            </a:extLst>
          </p:cNvPr>
          <p:cNvSpPr>
            <a:spLocks noGrp="1"/>
          </p:cNvSpPr>
          <p:nvPr>
            <p:ph type="dt" sz="half" idx="10"/>
          </p:nvPr>
        </p:nvSpPr>
        <p:spPr>
          <a:xfrm>
            <a:off x="457200" y="6356350"/>
            <a:ext cx="2133600" cy="365125"/>
          </a:xfrm>
          <a:prstGeom prst="rect">
            <a:avLst/>
          </a:prstGeom>
        </p:spPr>
        <p:txBody>
          <a:bodyPr/>
          <a:lstStyle>
            <a:lvl1pPr eaLnBrk="1" hangingPunct="1">
              <a:buFontTx/>
              <a:buNone/>
              <a:defRPr sz="2000">
                <a:solidFill>
                  <a:srgbClr val="000020"/>
                </a:solidFill>
                <a:latin typeface="Arial" pitchFamily="34" charset="0"/>
              </a:defRPr>
            </a:lvl1pPr>
          </a:lstStyle>
          <a:p>
            <a:pPr>
              <a:defRPr/>
            </a:pPr>
            <a:fld id="{F46CDFAB-3530-41EB-8D41-171DB4DCA903}" type="datetime1">
              <a:rPr lang="zh-CN" altLang="en-US"/>
              <a:pPr>
                <a:defRPr/>
              </a:pPr>
              <a:t>2024/11/13</a:t>
            </a:fld>
            <a:endParaRPr lang="zh-CN" altLang="en-US" sz="1800"/>
          </a:p>
        </p:txBody>
      </p:sp>
      <p:sp>
        <p:nvSpPr>
          <p:cNvPr id="4" name="页脚占位符 3">
            <a:extLst>
              <a:ext uri="{FF2B5EF4-FFF2-40B4-BE49-F238E27FC236}">
                <a16:creationId xmlns:a16="http://schemas.microsoft.com/office/drawing/2014/main" id="{765BC533-6728-49D4-962A-43CDCD168F8D}"/>
              </a:ext>
            </a:extLst>
          </p:cNvPr>
          <p:cNvSpPr>
            <a:spLocks noGrp="1"/>
          </p:cNvSpPr>
          <p:nvPr>
            <p:ph type="ftr" sz="quarter" idx="11"/>
          </p:nvPr>
        </p:nvSpPr>
        <p:spPr>
          <a:xfrm>
            <a:off x="3124200" y="6356350"/>
            <a:ext cx="2895600" cy="365125"/>
          </a:xfrm>
          <a:prstGeom prst="rect">
            <a:avLst/>
          </a:prstGeom>
        </p:spPr>
        <p:txBody>
          <a:bodyPr/>
          <a:lstStyle>
            <a:lvl1pPr eaLnBrk="1" hangingPunct="1">
              <a:buFontTx/>
              <a:buNone/>
              <a:defRPr sz="2000">
                <a:solidFill>
                  <a:srgbClr val="000020"/>
                </a:solidFill>
                <a:latin typeface="Arial" pitchFamily="34" charset="0"/>
              </a:defRPr>
            </a:lvl1pPr>
          </a:lstStyle>
          <a:p>
            <a:pPr>
              <a:defRPr/>
            </a:pPr>
            <a:endParaRPr lang="zh-CN" altLang="zh-CN"/>
          </a:p>
        </p:txBody>
      </p:sp>
      <p:sp>
        <p:nvSpPr>
          <p:cNvPr id="5" name="灯片编号占位符 4">
            <a:extLst>
              <a:ext uri="{FF2B5EF4-FFF2-40B4-BE49-F238E27FC236}">
                <a16:creationId xmlns:a16="http://schemas.microsoft.com/office/drawing/2014/main" id="{E2C9772B-83F2-4BDB-B867-8F7CDF3AEEF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2000" noProof="1">
                <a:solidFill>
                  <a:srgbClr val="000020"/>
                </a:solidFill>
                <a:latin typeface="Arial" panose="020B0604020202020204" pitchFamily="34" charset="0"/>
              </a:defRPr>
            </a:lvl1pPr>
          </a:lstStyle>
          <a:p>
            <a:pPr>
              <a:defRPr/>
            </a:pPr>
            <a:fld id="{B6C49225-C3AE-455C-96CA-7D068A2AA861}" type="slidenum">
              <a:rPr altLang="en-US"/>
              <a:pPr>
                <a:defRPr/>
              </a:pPr>
              <a:t>‹#›</a:t>
            </a:fld>
            <a:endParaRPr lang="zh-CN" altLang="en-US" sz="1800"/>
          </a:p>
        </p:txBody>
      </p:sp>
    </p:spTree>
    <p:extLst>
      <p:ext uri="{BB962C8B-B14F-4D97-AF65-F5344CB8AC3E}">
        <p14:creationId xmlns:p14="http://schemas.microsoft.com/office/powerpoint/2010/main" val="11637846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02056520"/>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9" y="274643"/>
            <a:ext cx="8229600" cy="1143000"/>
          </a:xfrm>
          <a:prstGeom prst="rect">
            <a:avLst/>
          </a:prstGeom>
        </p:spPr>
        <p:txBody>
          <a:bodyPr lIns="91355" tIns="45678" rIns="91355" bIns="45678"/>
          <a:lstStyle>
            <a:lvl1pPr>
              <a:defRPr>
                <a:effectLst/>
              </a:defRPr>
            </a:lvl1pPr>
          </a:lstStyle>
          <a:p>
            <a:r>
              <a:rPr lang="zh-CN" altLang="en-US" noProof="1"/>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52844513"/>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6" y="274643"/>
            <a:ext cx="8229600" cy="1143000"/>
          </a:xfrm>
          <a:prstGeom prst="rect">
            <a:avLst/>
          </a:prstGeom>
        </p:spPr>
        <p:txBody>
          <a:bodyPr lIns="91383" tIns="45692" rIns="91383" bIns="45692"/>
          <a:lstStyle>
            <a:lvl1pPr>
              <a:defRPr>
                <a:effectLst/>
              </a:defRPr>
            </a:lvl1pPr>
          </a:lstStyle>
          <a:p>
            <a:r>
              <a:rPr lang="zh-CN" altLang="en-US" noProof="1"/>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981200"/>
            <a:ext cx="3810000" cy="198120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4114800"/>
            <a:ext cx="3810000" cy="198120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23573847"/>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37530344"/>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0398903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67305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8520224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4770855"/>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oleObject" Target="../embeddings/oleObject2.bin"/><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2.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C6B2CD6C-93A7-45A9-8341-D8BF959287FA}"/>
              </a:ext>
            </a:extLst>
          </p:cNvPr>
          <p:cNvGrpSpPr>
            <a:grpSpLocks/>
          </p:cNvGrpSpPr>
          <p:nvPr/>
        </p:nvGrpSpPr>
        <p:grpSpPr bwMode="auto">
          <a:xfrm>
            <a:off x="146050" y="976313"/>
            <a:ext cx="8836025" cy="5256212"/>
            <a:chOff x="92" y="615"/>
            <a:chExt cx="5566" cy="3311"/>
          </a:xfrm>
        </p:grpSpPr>
        <p:grpSp>
          <p:nvGrpSpPr>
            <p:cNvPr id="1033" name="Group 3">
              <a:extLst>
                <a:ext uri="{FF2B5EF4-FFF2-40B4-BE49-F238E27FC236}">
                  <a16:creationId xmlns:a16="http://schemas.microsoft.com/office/drawing/2014/main" id="{5EA9D85E-77CC-496C-9155-7E811DE365D3}"/>
                </a:ext>
              </a:extLst>
            </p:cNvPr>
            <p:cNvGrpSpPr>
              <a:grpSpLocks/>
            </p:cNvGrpSpPr>
            <p:nvPr/>
          </p:nvGrpSpPr>
          <p:grpSpPr bwMode="auto">
            <a:xfrm>
              <a:off x="2314" y="617"/>
              <a:ext cx="3344" cy="3080"/>
              <a:chOff x="2314" y="617"/>
              <a:chExt cx="3344" cy="3080"/>
            </a:xfrm>
          </p:grpSpPr>
          <p:grpSp>
            <p:nvGrpSpPr>
              <p:cNvPr id="1041" name="Group 4">
                <a:extLst>
                  <a:ext uri="{FF2B5EF4-FFF2-40B4-BE49-F238E27FC236}">
                    <a16:creationId xmlns:a16="http://schemas.microsoft.com/office/drawing/2014/main" id="{7A2B12E4-47D7-4370-9CF7-D09A75C43388}"/>
                  </a:ext>
                </a:extLst>
              </p:cNvPr>
              <p:cNvGrpSpPr>
                <a:grpSpLocks/>
              </p:cNvGrpSpPr>
              <p:nvPr/>
            </p:nvGrpSpPr>
            <p:grpSpPr bwMode="auto">
              <a:xfrm>
                <a:off x="5166" y="2575"/>
                <a:ext cx="492" cy="1122"/>
                <a:chOff x="5166" y="2575"/>
                <a:chExt cx="492" cy="1122"/>
              </a:xfrm>
            </p:grpSpPr>
            <p:grpSp>
              <p:nvGrpSpPr>
                <p:cNvPr id="1065" name="Group 5">
                  <a:extLst>
                    <a:ext uri="{FF2B5EF4-FFF2-40B4-BE49-F238E27FC236}">
                      <a16:creationId xmlns:a16="http://schemas.microsoft.com/office/drawing/2014/main" id="{04EB8933-70B3-4B73-8BB8-525A2171397B}"/>
                    </a:ext>
                  </a:extLst>
                </p:cNvPr>
                <p:cNvGrpSpPr>
                  <a:grpSpLocks/>
                </p:cNvGrpSpPr>
                <p:nvPr/>
              </p:nvGrpSpPr>
              <p:grpSpPr bwMode="auto">
                <a:xfrm>
                  <a:off x="5166" y="3367"/>
                  <a:ext cx="492" cy="330"/>
                  <a:chOff x="5166" y="3367"/>
                  <a:chExt cx="492" cy="330"/>
                </a:xfrm>
              </p:grpSpPr>
              <p:sp>
                <p:nvSpPr>
                  <p:cNvPr id="1067" name="Freeform 6">
                    <a:extLst>
                      <a:ext uri="{FF2B5EF4-FFF2-40B4-BE49-F238E27FC236}">
                        <a16:creationId xmlns:a16="http://schemas.microsoft.com/office/drawing/2014/main" id="{2F9B3B3A-69CE-4684-AB3C-E24FCB1ECB85}"/>
                      </a:ext>
                    </a:extLst>
                  </p:cNvPr>
                  <p:cNvSpPr>
                    <a:spLocks/>
                  </p:cNvSpPr>
                  <p:nvPr/>
                </p:nvSpPr>
                <p:spPr bwMode="auto">
                  <a:xfrm>
                    <a:off x="5579" y="3367"/>
                    <a:ext cx="79" cy="200"/>
                  </a:xfrm>
                  <a:custGeom>
                    <a:avLst/>
                    <a:gdLst>
                      <a:gd name="T0" fmla="*/ 25 w 79"/>
                      <a:gd name="T1" fmla="*/ 3 h 200"/>
                      <a:gd name="T2" fmla="*/ 33 w 79"/>
                      <a:gd name="T3" fmla="*/ 0 h 200"/>
                      <a:gd name="T4" fmla="*/ 47 w 79"/>
                      <a:gd name="T5" fmla="*/ 22 h 200"/>
                      <a:gd name="T6" fmla="*/ 45 w 79"/>
                      <a:gd name="T7" fmla="*/ 86 h 200"/>
                      <a:gd name="T8" fmla="*/ 55 w 79"/>
                      <a:gd name="T9" fmla="*/ 86 h 200"/>
                      <a:gd name="T10" fmla="*/ 57 w 79"/>
                      <a:gd name="T11" fmla="*/ 94 h 200"/>
                      <a:gd name="T12" fmla="*/ 60 w 79"/>
                      <a:gd name="T13" fmla="*/ 108 h 200"/>
                      <a:gd name="T14" fmla="*/ 62 w 79"/>
                      <a:gd name="T15" fmla="*/ 116 h 200"/>
                      <a:gd name="T16" fmla="*/ 70 w 79"/>
                      <a:gd name="T17" fmla="*/ 113 h 200"/>
                      <a:gd name="T18" fmla="*/ 76 w 79"/>
                      <a:gd name="T19" fmla="*/ 100 h 200"/>
                      <a:gd name="T20" fmla="*/ 78 w 79"/>
                      <a:gd name="T21" fmla="*/ 108 h 200"/>
                      <a:gd name="T22" fmla="*/ 74 w 79"/>
                      <a:gd name="T23" fmla="*/ 119 h 200"/>
                      <a:gd name="T24" fmla="*/ 70 w 79"/>
                      <a:gd name="T25" fmla="*/ 127 h 200"/>
                      <a:gd name="T26" fmla="*/ 68 w 79"/>
                      <a:gd name="T27" fmla="*/ 144 h 200"/>
                      <a:gd name="T28" fmla="*/ 59 w 79"/>
                      <a:gd name="T29" fmla="*/ 152 h 200"/>
                      <a:gd name="T30" fmla="*/ 53 w 79"/>
                      <a:gd name="T31" fmla="*/ 155 h 200"/>
                      <a:gd name="T32" fmla="*/ 45 w 79"/>
                      <a:gd name="T33" fmla="*/ 163 h 200"/>
                      <a:gd name="T34" fmla="*/ 43 w 79"/>
                      <a:gd name="T35" fmla="*/ 171 h 200"/>
                      <a:gd name="T36" fmla="*/ 45 w 79"/>
                      <a:gd name="T37" fmla="*/ 180 h 200"/>
                      <a:gd name="T38" fmla="*/ 47 w 79"/>
                      <a:gd name="T39" fmla="*/ 188 h 200"/>
                      <a:gd name="T40" fmla="*/ 37 w 79"/>
                      <a:gd name="T41" fmla="*/ 193 h 200"/>
                      <a:gd name="T42" fmla="*/ 31 w 79"/>
                      <a:gd name="T43" fmla="*/ 196 h 200"/>
                      <a:gd name="T44" fmla="*/ 25 w 79"/>
                      <a:gd name="T45" fmla="*/ 199 h 200"/>
                      <a:gd name="T46" fmla="*/ 21 w 79"/>
                      <a:gd name="T47" fmla="*/ 196 h 200"/>
                      <a:gd name="T48" fmla="*/ 12 w 79"/>
                      <a:gd name="T49" fmla="*/ 193 h 200"/>
                      <a:gd name="T50" fmla="*/ 8 w 79"/>
                      <a:gd name="T51" fmla="*/ 188 h 200"/>
                      <a:gd name="T52" fmla="*/ 12 w 79"/>
                      <a:gd name="T53" fmla="*/ 182 h 200"/>
                      <a:gd name="T54" fmla="*/ 20 w 79"/>
                      <a:gd name="T55" fmla="*/ 180 h 200"/>
                      <a:gd name="T56" fmla="*/ 25 w 79"/>
                      <a:gd name="T57" fmla="*/ 166 h 200"/>
                      <a:gd name="T58" fmla="*/ 25 w 79"/>
                      <a:gd name="T59" fmla="*/ 160 h 200"/>
                      <a:gd name="T60" fmla="*/ 20 w 79"/>
                      <a:gd name="T61" fmla="*/ 155 h 200"/>
                      <a:gd name="T62" fmla="*/ 12 w 79"/>
                      <a:gd name="T63" fmla="*/ 146 h 200"/>
                      <a:gd name="T64" fmla="*/ 6 w 79"/>
                      <a:gd name="T65" fmla="*/ 146 h 200"/>
                      <a:gd name="T66" fmla="*/ 2 w 79"/>
                      <a:gd name="T67" fmla="*/ 144 h 200"/>
                      <a:gd name="T68" fmla="*/ 0 w 79"/>
                      <a:gd name="T69" fmla="*/ 135 h 200"/>
                      <a:gd name="T70" fmla="*/ 2 w 79"/>
                      <a:gd name="T71" fmla="*/ 130 h 200"/>
                      <a:gd name="T72" fmla="*/ 6 w 79"/>
                      <a:gd name="T73" fmla="*/ 130 h 200"/>
                      <a:gd name="T74" fmla="*/ 12 w 79"/>
                      <a:gd name="T75" fmla="*/ 127 h 200"/>
                      <a:gd name="T76" fmla="*/ 20 w 79"/>
                      <a:gd name="T77" fmla="*/ 119 h 200"/>
                      <a:gd name="T78" fmla="*/ 23 w 79"/>
                      <a:gd name="T79" fmla="*/ 116 h 200"/>
                      <a:gd name="T80" fmla="*/ 27 w 79"/>
                      <a:gd name="T81" fmla="*/ 86 h 200"/>
                      <a:gd name="T82" fmla="*/ 23 w 79"/>
                      <a:gd name="T83" fmla="*/ 77 h 200"/>
                      <a:gd name="T84" fmla="*/ 18 w 79"/>
                      <a:gd name="T85" fmla="*/ 72 h 200"/>
                      <a:gd name="T86" fmla="*/ 16 w 79"/>
                      <a:gd name="T87" fmla="*/ 55 h 200"/>
                      <a:gd name="T88" fmla="*/ 18 w 79"/>
                      <a:gd name="T89" fmla="*/ 39 h 200"/>
                      <a:gd name="T90" fmla="*/ 20 w 79"/>
                      <a:gd name="T91" fmla="*/ 28 h 200"/>
                      <a:gd name="T92" fmla="*/ 25 w 79"/>
                      <a:gd name="T93" fmla="*/ 3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8" name="Freeform 7">
                    <a:extLst>
                      <a:ext uri="{FF2B5EF4-FFF2-40B4-BE49-F238E27FC236}">
                        <a16:creationId xmlns:a16="http://schemas.microsoft.com/office/drawing/2014/main" id="{2DABDE91-6297-44CF-BE08-EBEDA8CDF460}"/>
                      </a:ext>
                    </a:extLst>
                  </p:cNvPr>
                  <p:cNvSpPr>
                    <a:spLocks/>
                  </p:cNvSpPr>
                  <p:nvPr/>
                </p:nvSpPr>
                <p:spPr bwMode="auto">
                  <a:xfrm>
                    <a:off x="5428" y="3527"/>
                    <a:ext cx="146" cy="170"/>
                  </a:xfrm>
                  <a:custGeom>
                    <a:avLst/>
                    <a:gdLst>
                      <a:gd name="T0" fmla="*/ 102 w 146"/>
                      <a:gd name="T1" fmla="*/ 0 h 170"/>
                      <a:gd name="T2" fmla="*/ 120 w 146"/>
                      <a:gd name="T3" fmla="*/ 0 h 170"/>
                      <a:gd name="T4" fmla="*/ 145 w 146"/>
                      <a:gd name="T5" fmla="*/ 44 h 170"/>
                      <a:gd name="T6" fmla="*/ 118 w 146"/>
                      <a:gd name="T7" fmla="*/ 83 h 170"/>
                      <a:gd name="T8" fmla="*/ 118 w 146"/>
                      <a:gd name="T9" fmla="*/ 100 h 170"/>
                      <a:gd name="T10" fmla="*/ 112 w 146"/>
                      <a:gd name="T11" fmla="*/ 105 h 170"/>
                      <a:gd name="T12" fmla="*/ 96 w 146"/>
                      <a:gd name="T13" fmla="*/ 105 h 170"/>
                      <a:gd name="T14" fmla="*/ 76 w 146"/>
                      <a:gd name="T15" fmla="*/ 127 h 170"/>
                      <a:gd name="T16" fmla="*/ 59 w 146"/>
                      <a:gd name="T17" fmla="*/ 150 h 170"/>
                      <a:gd name="T18" fmla="*/ 47 w 146"/>
                      <a:gd name="T19" fmla="*/ 169 h 170"/>
                      <a:gd name="T20" fmla="*/ 47 w 146"/>
                      <a:gd name="T21" fmla="*/ 152 h 170"/>
                      <a:gd name="T22" fmla="*/ 25 w 146"/>
                      <a:gd name="T23" fmla="*/ 155 h 170"/>
                      <a:gd name="T24" fmla="*/ 16 w 146"/>
                      <a:gd name="T25" fmla="*/ 155 h 170"/>
                      <a:gd name="T26" fmla="*/ 0 w 146"/>
                      <a:gd name="T27" fmla="*/ 155 h 170"/>
                      <a:gd name="T28" fmla="*/ 22 w 146"/>
                      <a:gd name="T29" fmla="*/ 127 h 170"/>
                      <a:gd name="T30" fmla="*/ 29 w 146"/>
                      <a:gd name="T31" fmla="*/ 114 h 170"/>
                      <a:gd name="T32" fmla="*/ 37 w 146"/>
                      <a:gd name="T33" fmla="*/ 114 h 170"/>
                      <a:gd name="T34" fmla="*/ 53 w 146"/>
                      <a:gd name="T35" fmla="*/ 91 h 170"/>
                      <a:gd name="T36" fmla="*/ 59 w 146"/>
                      <a:gd name="T37" fmla="*/ 91 h 170"/>
                      <a:gd name="T38" fmla="*/ 59 w 146"/>
                      <a:gd name="T39" fmla="*/ 89 h 170"/>
                      <a:gd name="T40" fmla="*/ 67 w 146"/>
                      <a:gd name="T41" fmla="*/ 80 h 170"/>
                      <a:gd name="T42" fmla="*/ 76 w 146"/>
                      <a:gd name="T43" fmla="*/ 80 h 170"/>
                      <a:gd name="T44" fmla="*/ 73 w 146"/>
                      <a:gd name="T45" fmla="*/ 55 h 170"/>
                      <a:gd name="T46" fmla="*/ 74 w 146"/>
                      <a:gd name="T47" fmla="*/ 55 h 170"/>
                      <a:gd name="T48" fmla="*/ 84 w 146"/>
                      <a:gd name="T49" fmla="*/ 42 h 170"/>
                      <a:gd name="T50" fmla="*/ 88 w 146"/>
                      <a:gd name="T51" fmla="*/ 53 h 170"/>
                      <a:gd name="T52" fmla="*/ 104 w 146"/>
                      <a:gd name="T53" fmla="*/ 33 h 170"/>
                      <a:gd name="T54" fmla="*/ 102 w 146"/>
                      <a:gd name="T55" fmla="*/ 0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9" name="Freeform 8">
                    <a:extLst>
                      <a:ext uri="{FF2B5EF4-FFF2-40B4-BE49-F238E27FC236}">
                        <a16:creationId xmlns:a16="http://schemas.microsoft.com/office/drawing/2014/main" id="{8E689805-A93F-48E9-B89D-F8CBF485E782}"/>
                      </a:ext>
                    </a:extLst>
                  </p:cNvPr>
                  <p:cNvSpPr>
                    <a:spLocks/>
                  </p:cNvSpPr>
                  <p:nvPr/>
                </p:nvSpPr>
                <p:spPr bwMode="auto">
                  <a:xfrm>
                    <a:off x="5166" y="3537"/>
                    <a:ext cx="56" cy="90"/>
                  </a:xfrm>
                  <a:custGeom>
                    <a:avLst/>
                    <a:gdLst>
                      <a:gd name="T0" fmla="*/ 0 w 56"/>
                      <a:gd name="T1" fmla="*/ 0 h 90"/>
                      <a:gd name="T2" fmla="*/ 12 w 56"/>
                      <a:gd name="T3" fmla="*/ 0 h 90"/>
                      <a:gd name="T4" fmla="*/ 26 w 56"/>
                      <a:gd name="T5" fmla="*/ 11 h 90"/>
                      <a:gd name="T6" fmla="*/ 55 w 56"/>
                      <a:gd name="T7" fmla="*/ 11 h 90"/>
                      <a:gd name="T8" fmla="*/ 51 w 56"/>
                      <a:gd name="T9" fmla="*/ 25 h 90"/>
                      <a:gd name="T10" fmla="*/ 55 w 56"/>
                      <a:gd name="T11" fmla="*/ 42 h 90"/>
                      <a:gd name="T12" fmla="*/ 45 w 56"/>
                      <a:gd name="T13" fmla="*/ 42 h 90"/>
                      <a:gd name="T14" fmla="*/ 43 w 56"/>
                      <a:gd name="T15" fmla="*/ 45 h 90"/>
                      <a:gd name="T16" fmla="*/ 37 w 56"/>
                      <a:gd name="T17" fmla="*/ 47 h 90"/>
                      <a:gd name="T18" fmla="*/ 43 w 56"/>
                      <a:gd name="T19" fmla="*/ 89 h 90"/>
                      <a:gd name="T20" fmla="*/ 26 w 56"/>
                      <a:gd name="T21" fmla="*/ 86 h 90"/>
                      <a:gd name="T22" fmla="*/ 10 w 56"/>
                      <a:gd name="T23" fmla="*/ 72 h 90"/>
                      <a:gd name="T24" fmla="*/ 10 w 56"/>
                      <a:gd name="T25" fmla="*/ 45 h 90"/>
                      <a:gd name="T26" fmla="*/ 10 w 56"/>
                      <a:gd name="T27" fmla="*/ 33 h 90"/>
                      <a:gd name="T28" fmla="*/ 0 w 56"/>
                      <a:gd name="T29" fmla="*/ 25 h 90"/>
                      <a:gd name="T30" fmla="*/ 0 w 56"/>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66" name="Freeform 9">
                  <a:extLst>
                    <a:ext uri="{FF2B5EF4-FFF2-40B4-BE49-F238E27FC236}">
                      <a16:creationId xmlns:a16="http://schemas.microsoft.com/office/drawing/2014/main" id="{718E607F-971D-46D3-83AF-CE5995D06111}"/>
                    </a:ext>
                  </a:extLst>
                </p:cNvPr>
                <p:cNvSpPr>
                  <a:spLocks/>
                </p:cNvSpPr>
                <p:nvPr/>
              </p:nvSpPr>
              <p:spPr bwMode="auto">
                <a:xfrm>
                  <a:off x="5266" y="2575"/>
                  <a:ext cx="89" cy="101"/>
                </a:xfrm>
                <a:custGeom>
                  <a:avLst/>
                  <a:gdLst>
                    <a:gd name="T0" fmla="*/ 16 w 89"/>
                    <a:gd name="T1" fmla="*/ 37 h 101"/>
                    <a:gd name="T2" fmla="*/ 0 w 89"/>
                    <a:gd name="T3" fmla="*/ 80 h 101"/>
                    <a:gd name="T4" fmla="*/ 6 w 89"/>
                    <a:gd name="T5" fmla="*/ 97 h 101"/>
                    <a:gd name="T6" fmla="*/ 31 w 89"/>
                    <a:gd name="T7" fmla="*/ 100 h 101"/>
                    <a:gd name="T8" fmla="*/ 53 w 89"/>
                    <a:gd name="T9" fmla="*/ 100 h 101"/>
                    <a:gd name="T10" fmla="*/ 61 w 89"/>
                    <a:gd name="T11" fmla="*/ 83 h 101"/>
                    <a:gd name="T12" fmla="*/ 65 w 89"/>
                    <a:gd name="T13" fmla="*/ 66 h 101"/>
                    <a:gd name="T14" fmla="*/ 88 w 89"/>
                    <a:gd name="T15" fmla="*/ 66 h 101"/>
                    <a:gd name="T16" fmla="*/ 84 w 89"/>
                    <a:gd name="T17" fmla="*/ 40 h 101"/>
                    <a:gd name="T18" fmla="*/ 84 w 89"/>
                    <a:gd name="T19" fmla="*/ 14 h 101"/>
                    <a:gd name="T20" fmla="*/ 61 w 89"/>
                    <a:gd name="T21" fmla="*/ 0 h 101"/>
                    <a:gd name="T22" fmla="*/ 59 w 89"/>
                    <a:gd name="T23" fmla="*/ 29 h 101"/>
                    <a:gd name="T24" fmla="*/ 72 w 89"/>
                    <a:gd name="T25" fmla="*/ 46 h 101"/>
                    <a:gd name="T26" fmla="*/ 51 w 89"/>
                    <a:gd name="T27" fmla="*/ 46 h 101"/>
                    <a:gd name="T28" fmla="*/ 43 w 89"/>
                    <a:gd name="T29" fmla="*/ 57 h 101"/>
                    <a:gd name="T30" fmla="*/ 16 w 89"/>
                    <a:gd name="T31" fmla="*/ 3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042" name="Group 10">
                <a:extLst>
                  <a:ext uri="{FF2B5EF4-FFF2-40B4-BE49-F238E27FC236}">
                    <a16:creationId xmlns:a16="http://schemas.microsoft.com/office/drawing/2014/main" id="{2F5E1B9F-7120-4397-AE34-84AF0D64DFA4}"/>
                  </a:ext>
                </a:extLst>
              </p:cNvPr>
              <p:cNvGrpSpPr>
                <a:grpSpLocks/>
              </p:cNvGrpSpPr>
              <p:nvPr/>
            </p:nvGrpSpPr>
            <p:grpSpPr bwMode="auto">
              <a:xfrm>
                <a:off x="4293" y="1104"/>
                <a:ext cx="1037" cy="2393"/>
                <a:chOff x="4293" y="1104"/>
                <a:chExt cx="1037" cy="2393"/>
              </a:xfrm>
            </p:grpSpPr>
            <p:grpSp>
              <p:nvGrpSpPr>
                <p:cNvPr id="1052" name="Group 11">
                  <a:extLst>
                    <a:ext uri="{FF2B5EF4-FFF2-40B4-BE49-F238E27FC236}">
                      <a16:creationId xmlns:a16="http://schemas.microsoft.com/office/drawing/2014/main" id="{69D8F8A4-A894-44FB-9192-5C600D3C96A2}"/>
                    </a:ext>
                  </a:extLst>
                </p:cNvPr>
                <p:cNvGrpSpPr>
                  <a:grpSpLocks/>
                </p:cNvGrpSpPr>
                <p:nvPr/>
              </p:nvGrpSpPr>
              <p:grpSpPr bwMode="auto">
                <a:xfrm>
                  <a:off x="4460" y="1348"/>
                  <a:ext cx="232" cy="719"/>
                  <a:chOff x="4460" y="1348"/>
                  <a:chExt cx="232" cy="719"/>
                </a:xfrm>
              </p:grpSpPr>
              <p:sp>
                <p:nvSpPr>
                  <p:cNvPr id="1062" name="Freeform 12">
                    <a:extLst>
                      <a:ext uri="{FF2B5EF4-FFF2-40B4-BE49-F238E27FC236}">
                        <a16:creationId xmlns:a16="http://schemas.microsoft.com/office/drawing/2014/main" id="{C92A8673-94C5-49E4-ADEB-C964F2A05E4F}"/>
                      </a:ext>
                    </a:extLst>
                  </p:cNvPr>
                  <p:cNvSpPr>
                    <a:spLocks/>
                  </p:cNvSpPr>
                  <p:nvPr/>
                </p:nvSpPr>
                <p:spPr bwMode="auto">
                  <a:xfrm>
                    <a:off x="4460" y="1993"/>
                    <a:ext cx="56" cy="74"/>
                  </a:xfrm>
                  <a:custGeom>
                    <a:avLst/>
                    <a:gdLst>
                      <a:gd name="T0" fmla="*/ 0 w 56"/>
                      <a:gd name="T1" fmla="*/ 56 h 74"/>
                      <a:gd name="T2" fmla="*/ 10 w 56"/>
                      <a:gd name="T3" fmla="*/ 70 h 74"/>
                      <a:gd name="T4" fmla="*/ 22 w 56"/>
                      <a:gd name="T5" fmla="*/ 67 h 74"/>
                      <a:gd name="T6" fmla="*/ 39 w 56"/>
                      <a:gd name="T7" fmla="*/ 73 h 74"/>
                      <a:gd name="T8" fmla="*/ 53 w 56"/>
                      <a:gd name="T9" fmla="*/ 73 h 74"/>
                      <a:gd name="T10" fmla="*/ 55 w 56"/>
                      <a:gd name="T11" fmla="*/ 48 h 74"/>
                      <a:gd name="T12" fmla="*/ 51 w 56"/>
                      <a:gd name="T13" fmla="*/ 31 h 74"/>
                      <a:gd name="T14" fmla="*/ 41 w 56"/>
                      <a:gd name="T15" fmla="*/ 11 h 74"/>
                      <a:gd name="T16" fmla="*/ 31 w 56"/>
                      <a:gd name="T17" fmla="*/ 11 h 74"/>
                      <a:gd name="T18" fmla="*/ 28 w 56"/>
                      <a:gd name="T19" fmla="*/ 0 h 74"/>
                      <a:gd name="T20" fmla="*/ 14 w 56"/>
                      <a:gd name="T21" fmla="*/ 0 h 74"/>
                      <a:gd name="T22" fmla="*/ 14 w 56"/>
                      <a:gd name="T23" fmla="*/ 22 h 74"/>
                      <a:gd name="T24" fmla="*/ 0 w 56"/>
                      <a:gd name="T25" fmla="*/ 56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3" name="Freeform 13">
                    <a:extLst>
                      <a:ext uri="{FF2B5EF4-FFF2-40B4-BE49-F238E27FC236}">
                        <a16:creationId xmlns:a16="http://schemas.microsoft.com/office/drawing/2014/main" id="{6CA4CE0E-33E6-43B3-8CB2-25D083484D59}"/>
                      </a:ext>
                    </a:extLst>
                  </p:cNvPr>
                  <p:cNvSpPr>
                    <a:spLocks/>
                  </p:cNvSpPr>
                  <p:nvPr/>
                </p:nvSpPr>
                <p:spPr bwMode="auto">
                  <a:xfrm>
                    <a:off x="4607" y="1865"/>
                    <a:ext cx="54" cy="94"/>
                  </a:xfrm>
                  <a:custGeom>
                    <a:avLst/>
                    <a:gdLst>
                      <a:gd name="T0" fmla="*/ 12 w 54"/>
                      <a:gd name="T1" fmla="*/ 0 h 94"/>
                      <a:gd name="T2" fmla="*/ 35 w 54"/>
                      <a:gd name="T3" fmla="*/ 3 h 94"/>
                      <a:gd name="T4" fmla="*/ 43 w 54"/>
                      <a:gd name="T5" fmla="*/ 28 h 94"/>
                      <a:gd name="T6" fmla="*/ 53 w 54"/>
                      <a:gd name="T7" fmla="*/ 42 h 94"/>
                      <a:gd name="T8" fmla="*/ 45 w 54"/>
                      <a:gd name="T9" fmla="*/ 54 h 94"/>
                      <a:gd name="T10" fmla="*/ 53 w 54"/>
                      <a:gd name="T11" fmla="*/ 68 h 94"/>
                      <a:gd name="T12" fmla="*/ 49 w 54"/>
                      <a:gd name="T13" fmla="*/ 85 h 94"/>
                      <a:gd name="T14" fmla="*/ 41 w 54"/>
                      <a:gd name="T15" fmla="*/ 93 h 94"/>
                      <a:gd name="T16" fmla="*/ 26 w 54"/>
                      <a:gd name="T17" fmla="*/ 90 h 94"/>
                      <a:gd name="T18" fmla="*/ 16 w 54"/>
                      <a:gd name="T19" fmla="*/ 90 h 94"/>
                      <a:gd name="T20" fmla="*/ 10 w 54"/>
                      <a:gd name="T21" fmla="*/ 79 h 94"/>
                      <a:gd name="T22" fmla="*/ 4 w 54"/>
                      <a:gd name="T23" fmla="*/ 65 h 94"/>
                      <a:gd name="T24" fmla="*/ 4 w 54"/>
                      <a:gd name="T25" fmla="*/ 51 h 94"/>
                      <a:gd name="T26" fmla="*/ 0 w 54"/>
                      <a:gd name="T27" fmla="*/ 31 h 94"/>
                      <a:gd name="T28" fmla="*/ 12 w 5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4" name="Freeform 14">
                    <a:extLst>
                      <a:ext uri="{FF2B5EF4-FFF2-40B4-BE49-F238E27FC236}">
                        <a16:creationId xmlns:a16="http://schemas.microsoft.com/office/drawing/2014/main" id="{5B8352E2-F3BB-4F79-96D0-722E3AA1D378}"/>
                      </a:ext>
                    </a:extLst>
                  </p:cNvPr>
                  <p:cNvSpPr>
                    <a:spLocks/>
                  </p:cNvSpPr>
                  <p:nvPr/>
                </p:nvSpPr>
                <p:spPr bwMode="auto">
                  <a:xfrm>
                    <a:off x="4597" y="1348"/>
                    <a:ext cx="95" cy="87"/>
                  </a:xfrm>
                  <a:custGeom>
                    <a:avLst/>
                    <a:gdLst>
                      <a:gd name="T0" fmla="*/ 14 w 95"/>
                      <a:gd name="T1" fmla="*/ 0 h 87"/>
                      <a:gd name="T2" fmla="*/ 25 w 95"/>
                      <a:gd name="T3" fmla="*/ 14 h 87"/>
                      <a:gd name="T4" fmla="*/ 37 w 95"/>
                      <a:gd name="T5" fmla="*/ 11 h 87"/>
                      <a:gd name="T6" fmla="*/ 55 w 95"/>
                      <a:gd name="T7" fmla="*/ 14 h 87"/>
                      <a:gd name="T8" fmla="*/ 71 w 95"/>
                      <a:gd name="T9" fmla="*/ 14 h 87"/>
                      <a:gd name="T10" fmla="*/ 78 w 95"/>
                      <a:gd name="T11" fmla="*/ 22 h 87"/>
                      <a:gd name="T12" fmla="*/ 88 w 95"/>
                      <a:gd name="T13" fmla="*/ 42 h 87"/>
                      <a:gd name="T14" fmla="*/ 94 w 95"/>
                      <a:gd name="T15" fmla="*/ 50 h 87"/>
                      <a:gd name="T16" fmla="*/ 72 w 95"/>
                      <a:gd name="T17" fmla="*/ 55 h 87"/>
                      <a:gd name="T18" fmla="*/ 67 w 95"/>
                      <a:gd name="T19" fmla="*/ 61 h 87"/>
                      <a:gd name="T20" fmla="*/ 72 w 95"/>
                      <a:gd name="T21" fmla="*/ 72 h 87"/>
                      <a:gd name="T22" fmla="*/ 72 w 95"/>
                      <a:gd name="T23" fmla="*/ 83 h 87"/>
                      <a:gd name="T24" fmla="*/ 51 w 95"/>
                      <a:gd name="T25" fmla="*/ 72 h 87"/>
                      <a:gd name="T26" fmla="*/ 33 w 95"/>
                      <a:gd name="T27" fmla="*/ 64 h 87"/>
                      <a:gd name="T28" fmla="*/ 25 w 95"/>
                      <a:gd name="T29" fmla="*/ 67 h 87"/>
                      <a:gd name="T30" fmla="*/ 25 w 95"/>
                      <a:gd name="T31" fmla="*/ 83 h 87"/>
                      <a:gd name="T32" fmla="*/ 14 w 95"/>
                      <a:gd name="T33" fmla="*/ 86 h 87"/>
                      <a:gd name="T34" fmla="*/ 8 w 95"/>
                      <a:gd name="T35" fmla="*/ 72 h 87"/>
                      <a:gd name="T36" fmla="*/ 6 w 95"/>
                      <a:gd name="T37" fmla="*/ 55 h 87"/>
                      <a:gd name="T38" fmla="*/ 0 w 95"/>
                      <a:gd name="T39" fmla="*/ 53 h 87"/>
                      <a:gd name="T40" fmla="*/ 6 w 95"/>
                      <a:gd name="T41" fmla="*/ 36 h 87"/>
                      <a:gd name="T42" fmla="*/ 16 w 95"/>
                      <a:gd name="T43" fmla="*/ 31 h 87"/>
                      <a:gd name="T44" fmla="*/ 14 w 95"/>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53" name="Freeform 15">
                  <a:extLst>
                    <a:ext uri="{FF2B5EF4-FFF2-40B4-BE49-F238E27FC236}">
                      <a16:creationId xmlns:a16="http://schemas.microsoft.com/office/drawing/2014/main" id="{79517572-FE56-487D-A3A6-88AB0802A4B6}"/>
                    </a:ext>
                  </a:extLst>
                </p:cNvPr>
                <p:cNvSpPr>
                  <a:spLocks/>
                </p:cNvSpPr>
                <p:nvPr/>
              </p:nvSpPr>
              <p:spPr bwMode="auto">
                <a:xfrm>
                  <a:off x="4676" y="2803"/>
                  <a:ext cx="654" cy="694"/>
                </a:xfrm>
                <a:custGeom>
                  <a:avLst/>
                  <a:gdLst>
                    <a:gd name="T0" fmla="*/ 505 w 654"/>
                    <a:gd name="T1" fmla="*/ 56 h 694"/>
                    <a:gd name="T2" fmla="*/ 531 w 654"/>
                    <a:gd name="T3" fmla="*/ 78 h 694"/>
                    <a:gd name="T4" fmla="*/ 558 w 654"/>
                    <a:gd name="T5" fmla="*/ 181 h 694"/>
                    <a:gd name="T6" fmla="*/ 618 w 654"/>
                    <a:gd name="T7" fmla="*/ 287 h 694"/>
                    <a:gd name="T8" fmla="*/ 653 w 654"/>
                    <a:gd name="T9" fmla="*/ 395 h 694"/>
                    <a:gd name="T10" fmla="*/ 628 w 654"/>
                    <a:gd name="T11" fmla="*/ 495 h 694"/>
                    <a:gd name="T12" fmla="*/ 602 w 654"/>
                    <a:gd name="T13" fmla="*/ 559 h 694"/>
                    <a:gd name="T14" fmla="*/ 587 w 654"/>
                    <a:gd name="T15" fmla="*/ 621 h 694"/>
                    <a:gd name="T16" fmla="*/ 571 w 654"/>
                    <a:gd name="T17" fmla="*/ 657 h 694"/>
                    <a:gd name="T18" fmla="*/ 540 w 654"/>
                    <a:gd name="T19" fmla="*/ 682 h 694"/>
                    <a:gd name="T20" fmla="*/ 490 w 654"/>
                    <a:gd name="T21" fmla="*/ 674 h 694"/>
                    <a:gd name="T22" fmla="*/ 439 w 654"/>
                    <a:gd name="T23" fmla="*/ 657 h 694"/>
                    <a:gd name="T24" fmla="*/ 412 w 654"/>
                    <a:gd name="T25" fmla="*/ 618 h 694"/>
                    <a:gd name="T26" fmla="*/ 404 w 654"/>
                    <a:gd name="T27" fmla="*/ 568 h 694"/>
                    <a:gd name="T28" fmla="*/ 387 w 654"/>
                    <a:gd name="T29" fmla="*/ 545 h 694"/>
                    <a:gd name="T30" fmla="*/ 360 w 654"/>
                    <a:gd name="T31" fmla="*/ 548 h 694"/>
                    <a:gd name="T32" fmla="*/ 334 w 654"/>
                    <a:gd name="T33" fmla="*/ 509 h 694"/>
                    <a:gd name="T34" fmla="*/ 313 w 654"/>
                    <a:gd name="T35" fmla="*/ 504 h 694"/>
                    <a:gd name="T36" fmla="*/ 278 w 654"/>
                    <a:gd name="T37" fmla="*/ 509 h 694"/>
                    <a:gd name="T38" fmla="*/ 249 w 654"/>
                    <a:gd name="T39" fmla="*/ 515 h 694"/>
                    <a:gd name="T40" fmla="*/ 223 w 654"/>
                    <a:gd name="T41" fmla="*/ 537 h 694"/>
                    <a:gd name="T42" fmla="*/ 187 w 654"/>
                    <a:gd name="T43" fmla="*/ 554 h 694"/>
                    <a:gd name="T44" fmla="*/ 150 w 654"/>
                    <a:gd name="T45" fmla="*/ 579 h 694"/>
                    <a:gd name="T46" fmla="*/ 130 w 654"/>
                    <a:gd name="T47" fmla="*/ 590 h 694"/>
                    <a:gd name="T48" fmla="*/ 76 w 654"/>
                    <a:gd name="T49" fmla="*/ 584 h 694"/>
                    <a:gd name="T50" fmla="*/ 64 w 654"/>
                    <a:gd name="T51" fmla="*/ 571 h 694"/>
                    <a:gd name="T52" fmla="*/ 64 w 654"/>
                    <a:gd name="T53" fmla="*/ 495 h 694"/>
                    <a:gd name="T54" fmla="*/ 47 w 654"/>
                    <a:gd name="T55" fmla="*/ 451 h 694"/>
                    <a:gd name="T56" fmla="*/ 29 w 654"/>
                    <a:gd name="T57" fmla="*/ 415 h 694"/>
                    <a:gd name="T58" fmla="*/ 6 w 654"/>
                    <a:gd name="T59" fmla="*/ 287 h 694"/>
                    <a:gd name="T60" fmla="*/ 8 w 654"/>
                    <a:gd name="T61" fmla="*/ 245 h 694"/>
                    <a:gd name="T62" fmla="*/ 54 w 654"/>
                    <a:gd name="T63" fmla="*/ 223 h 694"/>
                    <a:gd name="T64" fmla="*/ 89 w 654"/>
                    <a:gd name="T65" fmla="*/ 217 h 694"/>
                    <a:gd name="T66" fmla="*/ 109 w 654"/>
                    <a:gd name="T67" fmla="*/ 206 h 694"/>
                    <a:gd name="T68" fmla="*/ 120 w 654"/>
                    <a:gd name="T69" fmla="*/ 170 h 694"/>
                    <a:gd name="T70" fmla="*/ 117 w 654"/>
                    <a:gd name="T71" fmla="*/ 150 h 694"/>
                    <a:gd name="T72" fmla="*/ 163 w 654"/>
                    <a:gd name="T73" fmla="*/ 100 h 694"/>
                    <a:gd name="T74" fmla="*/ 200 w 654"/>
                    <a:gd name="T75" fmla="*/ 64 h 694"/>
                    <a:gd name="T76" fmla="*/ 233 w 654"/>
                    <a:gd name="T77" fmla="*/ 89 h 694"/>
                    <a:gd name="T78" fmla="*/ 258 w 654"/>
                    <a:gd name="T79" fmla="*/ 61 h 694"/>
                    <a:gd name="T80" fmla="*/ 284 w 654"/>
                    <a:gd name="T81" fmla="*/ 28 h 694"/>
                    <a:gd name="T82" fmla="*/ 311 w 654"/>
                    <a:gd name="T83" fmla="*/ 8 h 694"/>
                    <a:gd name="T84" fmla="*/ 354 w 654"/>
                    <a:gd name="T85" fmla="*/ 14 h 694"/>
                    <a:gd name="T86" fmla="*/ 369 w 654"/>
                    <a:gd name="T87" fmla="*/ 39 h 694"/>
                    <a:gd name="T88" fmla="*/ 369 w 654"/>
                    <a:gd name="T89" fmla="*/ 70 h 694"/>
                    <a:gd name="T90" fmla="*/ 406 w 654"/>
                    <a:gd name="T91" fmla="*/ 125 h 694"/>
                    <a:gd name="T92" fmla="*/ 437 w 654"/>
                    <a:gd name="T93" fmla="*/ 142 h 694"/>
                    <a:gd name="T94" fmla="*/ 463 w 654"/>
                    <a:gd name="T95" fmla="*/ 89 h 694"/>
                    <a:gd name="T96" fmla="*/ 470 w 654"/>
                    <a:gd name="T97" fmla="*/ 0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4" name="Freeform 16">
                  <a:extLst>
                    <a:ext uri="{FF2B5EF4-FFF2-40B4-BE49-F238E27FC236}">
                      <a16:creationId xmlns:a16="http://schemas.microsoft.com/office/drawing/2014/main" id="{F12CECFF-3D1A-4FD8-858E-E984D64C4ABF}"/>
                    </a:ext>
                  </a:extLst>
                </p:cNvPr>
                <p:cNvSpPr>
                  <a:spLocks/>
                </p:cNvSpPr>
                <p:nvPr/>
              </p:nvSpPr>
              <p:spPr bwMode="auto">
                <a:xfrm>
                  <a:off x="4523" y="2653"/>
                  <a:ext cx="363" cy="95"/>
                </a:xfrm>
                <a:custGeom>
                  <a:avLst/>
                  <a:gdLst>
                    <a:gd name="T0" fmla="*/ 27 w 363"/>
                    <a:gd name="T1" fmla="*/ 14 h 95"/>
                    <a:gd name="T2" fmla="*/ 72 w 363"/>
                    <a:gd name="T3" fmla="*/ 14 h 95"/>
                    <a:gd name="T4" fmla="*/ 99 w 363"/>
                    <a:gd name="T5" fmla="*/ 17 h 95"/>
                    <a:gd name="T6" fmla="*/ 123 w 363"/>
                    <a:gd name="T7" fmla="*/ 44 h 95"/>
                    <a:gd name="T8" fmla="*/ 144 w 363"/>
                    <a:gd name="T9" fmla="*/ 50 h 95"/>
                    <a:gd name="T10" fmla="*/ 177 w 363"/>
                    <a:gd name="T11" fmla="*/ 61 h 95"/>
                    <a:gd name="T12" fmla="*/ 197 w 363"/>
                    <a:gd name="T13" fmla="*/ 66 h 95"/>
                    <a:gd name="T14" fmla="*/ 204 w 363"/>
                    <a:gd name="T15" fmla="*/ 44 h 95"/>
                    <a:gd name="T16" fmla="*/ 247 w 363"/>
                    <a:gd name="T17" fmla="*/ 50 h 95"/>
                    <a:gd name="T18" fmla="*/ 278 w 363"/>
                    <a:gd name="T19" fmla="*/ 58 h 95"/>
                    <a:gd name="T20" fmla="*/ 300 w 363"/>
                    <a:gd name="T21" fmla="*/ 61 h 95"/>
                    <a:gd name="T22" fmla="*/ 315 w 363"/>
                    <a:gd name="T23" fmla="*/ 50 h 95"/>
                    <a:gd name="T24" fmla="*/ 341 w 363"/>
                    <a:gd name="T25" fmla="*/ 44 h 95"/>
                    <a:gd name="T26" fmla="*/ 362 w 363"/>
                    <a:gd name="T27" fmla="*/ 39 h 95"/>
                    <a:gd name="T28" fmla="*/ 356 w 363"/>
                    <a:gd name="T29" fmla="*/ 66 h 95"/>
                    <a:gd name="T30" fmla="*/ 341 w 363"/>
                    <a:gd name="T31" fmla="*/ 75 h 95"/>
                    <a:gd name="T32" fmla="*/ 329 w 363"/>
                    <a:gd name="T33" fmla="*/ 77 h 95"/>
                    <a:gd name="T34" fmla="*/ 313 w 363"/>
                    <a:gd name="T35" fmla="*/ 86 h 95"/>
                    <a:gd name="T36" fmla="*/ 298 w 363"/>
                    <a:gd name="T37" fmla="*/ 86 h 95"/>
                    <a:gd name="T38" fmla="*/ 284 w 363"/>
                    <a:gd name="T39" fmla="*/ 88 h 95"/>
                    <a:gd name="T40" fmla="*/ 263 w 363"/>
                    <a:gd name="T41" fmla="*/ 94 h 95"/>
                    <a:gd name="T42" fmla="*/ 249 w 363"/>
                    <a:gd name="T43" fmla="*/ 75 h 95"/>
                    <a:gd name="T44" fmla="*/ 234 w 363"/>
                    <a:gd name="T45" fmla="*/ 94 h 95"/>
                    <a:gd name="T46" fmla="*/ 212 w 363"/>
                    <a:gd name="T47" fmla="*/ 75 h 95"/>
                    <a:gd name="T48" fmla="*/ 200 w 363"/>
                    <a:gd name="T49" fmla="*/ 77 h 95"/>
                    <a:gd name="T50" fmla="*/ 183 w 363"/>
                    <a:gd name="T51" fmla="*/ 86 h 95"/>
                    <a:gd name="T52" fmla="*/ 165 w 363"/>
                    <a:gd name="T53" fmla="*/ 80 h 95"/>
                    <a:gd name="T54" fmla="*/ 146 w 363"/>
                    <a:gd name="T55" fmla="*/ 77 h 95"/>
                    <a:gd name="T56" fmla="*/ 127 w 363"/>
                    <a:gd name="T57" fmla="*/ 86 h 95"/>
                    <a:gd name="T58" fmla="*/ 101 w 363"/>
                    <a:gd name="T59" fmla="*/ 72 h 95"/>
                    <a:gd name="T60" fmla="*/ 66 w 363"/>
                    <a:gd name="T61" fmla="*/ 64 h 95"/>
                    <a:gd name="T62" fmla="*/ 41 w 363"/>
                    <a:gd name="T63" fmla="*/ 55 h 95"/>
                    <a:gd name="T64" fmla="*/ 16 w 363"/>
                    <a:gd name="T65" fmla="*/ 41 h 95"/>
                    <a:gd name="T66" fmla="*/ 2 w 363"/>
                    <a:gd name="T67" fmla="*/ 36 h 95"/>
                    <a:gd name="T68" fmla="*/ 0 w 363"/>
                    <a:gd name="T69" fmla="*/ 0 h 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5" name="Freeform 17">
                  <a:extLst>
                    <a:ext uri="{FF2B5EF4-FFF2-40B4-BE49-F238E27FC236}">
                      <a16:creationId xmlns:a16="http://schemas.microsoft.com/office/drawing/2014/main" id="{42E44101-8A55-42E6-A443-7904649BCA33}"/>
                    </a:ext>
                  </a:extLst>
                </p:cNvPr>
                <p:cNvSpPr>
                  <a:spLocks/>
                </p:cNvSpPr>
                <p:nvPr/>
              </p:nvSpPr>
              <p:spPr bwMode="auto">
                <a:xfrm>
                  <a:off x="4721" y="2468"/>
                  <a:ext cx="165" cy="182"/>
                </a:xfrm>
                <a:custGeom>
                  <a:avLst/>
                  <a:gdLst>
                    <a:gd name="T0" fmla="*/ 80 w 165"/>
                    <a:gd name="T1" fmla="*/ 3 h 182"/>
                    <a:gd name="T2" fmla="*/ 137 w 165"/>
                    <a:gd name="T3" fmla="*/ 0 h 182"/>
                    <a:gd name="T4" fmla="*/ 146 w 165"/>
                    <a:gd name="T5" fmla="*/ 22 h 182"/>
                    <a:gd name="T6" fmla="*/ 131 w 165"/>
                    <a:gd name="T7" fmla="*/ 36 h 182"/>
                    <a:gd name="T8" fmla="*/ 127 w 165"/>
                    <a:gd name="T9" fmla="*/ 47 h 182"/>
                    <a:gd name="T10" fmla="*/ 115 w 165"/>
                    <a:gd name="T11" fmla="*/ 61 h 182"/>
                    <a:gd name="T12" fmla="*/ 102 w 165"/>
                    <a:gd name="T13" fmla="*/ 64 h 182"/>
                    <a:gd name="T14" fmla="*/ 88 w 165"/>
                    <a:gd name="T15" fmla="*/ 56 h 182"/>
                    <a:gd name="T16" fmla="*/ 72 w 165"/>
                    <a:gd name="T17" fmla="*/ 36 h 182"/>
                    <a:gd name="T18" fmla="*/ 53 w 165"/>
                    <a:gd name="T19" fmla="*/ 36 h 182"/>
                    <a:gd name="T20" fmla="*/ 51 w 165"/>
                    <a:gd name="T21" fmla="*/ 64 h 182"/>
                    <a:gd name="T22" fmla="*/ 53 w 165"/>
                    <a:gd name="T23" fmla="*/ 81 h 182"/>
                    <a:gd name="T24" fmla="*/ 72 w 165"/>
                    <a:gd name="T25" fmla="*/ 70 h 182"/>
                    <a:gd name="T26" fmla="*/ 86 w 165"/>
                    <a:gd name="T27" fmla="*/ 75 h 182"/>
                    <a:gd name="T28" fmla="*/ 82 w 165"/>
                    <a:gd name="T29" fmla="*/ 92 h 182"/>
                    <a:gd name="T30" fmla="*/ 80 w 165"/>
                    <a:gd name="T31" fmla="*/ 103 h 182"/>
                    <a:gd name="T32" fmla="*/ 82 w 165"/>
                    <a:gd name="T33" fmla="*/ 120 h 182"/>
                    <a:gd name="T34" fmla="*/ 92 w 165"/>
                    <a:gd name="T35" fmla="*/ 128 h 182"/>
                    <a:gd name="T36" fmla="*/ 88 w 165"/>
                    <a:gd name="T37" fmla="*/ 148 h 182"/>
                    <a:gd name="T38" fmla="*/ 82 w 165"/>
                    <a:gd name="T39" fmla="*/ 170 h 182"/>
                    <a:gd name="T40" fmla="*/ 68 w 165"/>
                    <a:gd name="T41" fmla="*/ 175 h 182"/>
                    <a:gd name="T42" fmla="*/ 62 w 165"/>
                    <a:gd name="T43" fmla="*/ 164 h 182"/>
                    <a:gd name="T44" fmla="*/ 55 w 165"/>
                    <a:gd name="T45" fmla="*/ 139 h 182"/>
                    <a:gd name="T46" fmla="*/ 55 w 165"/>
                    <a:gd name="T47" fmla="*/ 114 h 182"/>
                    <a:gd name="T48" fmla="*/ 35 w 165"/>
                    <a:gd name="T49" fmla="*/ 114 h 182"/>
                    <a:gd name="T50" fmla="*/ 23 w 165"/>
                    <a:gd name="T51" fmla="*/ 117 h 182"/>
                    <a:gd name="T52" fmla="*/ 39 w 165"/>
                    <a:gd name="T53" fmla="*/ 128 h 182"/>
                    <a:gd name="T54" fmla="*/ 47 w 165"/>
                    <a:gd name="T55" fmla="*/ 145 h 182"/>
                    <a:gd name="T56" fmla="*/ 41 w 165"/>
                    <a:gd name="T57" fmla="*/ 167 h 182"/>
                    <a:gd name="T58" fmla="*/ 29 w 165"/>
                    <a:gd name="T59" fmla="*/ 181 h 182"/>
                    <a:gd name="T60" fmla="*/ 29 w 165"/>
                    <a:gd name="T61" fmla="*/ 164 h 182"/>
                    <a:gd name="T62" fmla="*/ 21 w 165"/>
                    <a:gd name="T63" fmla="*/ 145 h 182"/>
                    <a:gd name="T64" fmla="*/ 10 w 165"/>
                    <a:gd name="T65" fmla="*/ 128 h 182"/>
                    <a:gd name="T66" fmla="*/ 2 w 165"/>
                    <a:gd name="T67" fmla="*/ 109 h 182"/>
                    <a:gd name="T68" fmla="*/ 16 w 165"/>
                    <a:gd name="T69" fmla="*/ 86 h 182"/>
                    <a:gd name="T70" fmla="*/ 23 w 165"/>
                    <a:gd name="T71" fmla="*/ 58 h 182"/>
                    <a:gd name="T72" fmla="*/ 25 w 165"/>
                    <a:gd name="T73" fmla="*/ 39 h 182"/>
                    <a:gd name="T74" fmla="*/ 23 w 165"/>
                    <a:gd name="T75" fmla="*/ 22 h 1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6" name="Freeform 18">
                  <a:extLst>
                    <a:ext uri="{FF2B5EF4-FFF2-40B4-BE49-F238E27FC236}">
                      <a16:creationId xmlns:a16="http://schemas.microsoft.com/office/drawing/2014/main" id="{E7CD5519-D9B3-4873-BBD6-230AEA4DF2F6}"/>
                    </a:ext>
                  </a:extLst>
                </p:cNvPr>
                <p:cNvSpPr>
                  <a:spLocks/>
                </p:cNvSpPr>
                <p:nvPr/>
              </p:nvSpPr>
              <p:spPr bwMode="auto">
                <a:xfrm>
                  <a:off x="4549" y="2387"/>
                  <a:ext cx="182" cy="249"/>
                </a:xfrm>
                <a:custGeom>
                  <a:avLst/>
                  <a:gdLst>
                    <a:gd name="T0" fmla="*/ 0 w 182"/>
                    <a:gd name="T1" fmla="*/ 83 h 249"/>
                    <a:gd name="T2" fmla="*/ 37 w 182"/>
                    <a:gd name="T3" fmla="*/ 44 h 249"/>
                    <a:gd name="T4" fmla="*/ 56 w 182"/>
                    <a:gd name="T5" fmla="*/ 28 h 249"/>
                    <a:gd name="T6" fmla="*/ 66 w 182"/>
                    <a:gd name="T7" fmla="*/ 14 h 249"/>
                    <a:gd name="T8" fmla="*/ 95 w 182"/>
                    <a:gd name="T9" fmla="*/ 0 h 249"/>
                    <a:gd name="T10" fmla="*/ 111 w 182"/>
                    <a:gd name="T11" fmla="*/ 30 h 249"/>
                    <a:gd name="T12" fmla="*/ 127 w 182"/>
                    <a:gd name="T13" fmla="*/ 17 h 249"/>
                    <a:gd name="T14" fmla="*/ 132 w 182"/>
                    <a:gd name="T15" fmla="*/ 8 h 249"/>
                    <a:gd name="T16" fmla="*/ 146 w 182"/>
                    <a:gd name="T17" fmla="*/ 0 h 249"/>
                    <a:gd name="T18" fmla="*/ 154 w 182"/>
                    <a:gd name="T19" fmla="*/ 0 h 249"/>
                    <a:gd name="T20" fmla="*/ 156 w 182"/>
                    <a:gd name="T21" fmla="*/ 11 h 249"/>
                    <a:gd name="T22" fmla="*/ 156 w 182"/>
                    <a:gd name="T23" fmla="*/ 19 h 249"/>
                    <a:gd name="T24" fmla="*/ 148 w 182"/>
                    <a:gd name="T25" fmla="*/ 33 h 249"/>
                    <a:gd name="T26" fmla="*/ 148 w 182"/>
                    <a:gd name="T27" fmla="*/ 41 h 249"/>
                    <a:gd name="T28" fmla="*/ 169 w 182"/>
                    <a:gd name="T29" fmla="*/ 77 h 249"/>
                    <a:gd name="T30" fmla="*/ 173 w 182"/>
                    <a:gd name="T31" fmla="*/ 99 h 249"/>
                    <a:gd name="T32" fmla="*/ 179 w 182"/>
                    <a:gd name="T33" fmla="*/ 99 h 249"/>
                    <a:gd name="T34" fmla="*/ 181 w 182"/>
                    <a:gd name="T35" fmla="*/ 110 h 249"/>
                    <a:gd name="T36" fmla="*/ 173 w 182"/>
                    <a:gd name="T37" fmla="*/ 121 h 249"/>
                    <a:gd name="T38" fmla="*/ 167 w 182"/>
                    <a:gd name="T39" fmla="*/ 116 h 249"/>
                    <a:gd name="T40" fmla="*/ 154 w 182"/>
                    <a:gd name="T41" fmla="*/ 124 h 249"/>
                    <a:gd name="T42" fmla="*/ 156 w 182"/>
                    <a:gd name="T43" fmla="*/ 146 h 249"/>
                    <a:gd name="T44" fmla="*/ 140 w 182"/>
                    <a:gd name="T45" fmla="*/ 160 h 249"/>
                    <a:gd name="T46" fmla="*/ 140 w 182"/>
                    <a:gd name="T47" fmla="*/ 196 h 249"/>
                    <a:gd name="T48" fmla="*/ 140 w 182"/>
                    <a:gd name="T49" fmla="*/ 220 h 249"/>
                    <a:gd name="T50" fmla="*/ 132 w 182"/>
                    <a:gd name="T51" fmla="*/ 231 h 249"/>
                    <a:gd name="T52" fmla="*/ 127 w 182"/>
                    <a:gd name="T53" fmla="*/ 248 h 249"/>
                    <a:gd name="T54" fmla="*/ 119 w 182"/>
                    <a:gd name="T55" fmla="*/ 245 h 249"/>
                    <a:gd name="T56" fmla="*/ 107 w 182"/>
                    <a:gd name="T57" fmla="*/ 237 h 249"/>
                    <a:gd name="T58" fmla="*/ 97 w 182"/>
                    <a:gd name="T59" fmla="*/ 229 h 249"/>
                    <a:gd name="T60" fmla="*/ 90 w 182"/>
                    <a:gd name="T61" fmla="*/ 215 h 249"/>
                    <a:gd name="T62" fmla="*/ 62 w 182"/>
                    <a:gd name="T63" fmla="*/ 218 h 249"/>
                    <a:gd name="T64" fmla="*/ 39 w 182"/>
                    <a:gd name="T65" fmla="*/ 209 h 249"/>
                    <a:gd name="T66" fmla="*/ 23 w 182"/>
                    <a:gd name="T67" fmla="*/ 187 h 249"/>
                    <a:gd name="T68" fmla="*/ 14 w 182"/>
                    <a:gd name="T69" fmla="*/ 171 h 249"/>
                    <a:gd name="T70" fmla="*/ 6 w 182"/>
                    <a:gd name="T71" fmla="*/ 157 h 249"/>
                    <a:gd name="T72" fmla="*/ 6 w 182"/>
                    <a:gd name="T73" fmla="*/ 130 h 249"/>
                    <a:gd name="T74" fmla="*/ 0 w 182"/>
                    <a:gd name="T75" fmla="*/ 83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7" name="Freeform 19">
                  <a:extLst>
                    <a:ext uri="{FF2B5EF4-FFF2-40B4-BE49-F238E27FC236}">
                      <a16:creationId xmlns:a16="http://schemas.microsoft.com/office/drawing/2014/main" id="{D30E553F-ACCA-4EA5-B527-F9419753C0E0}"/>
                    </a:ext>
                  </a:extLst>
                </p:cNvPr>
                <p:cNvSpPr>
                  <a:spLocks/>
                </p:cNvSpPr>
                <p:nvPr/>
              </p:nvSpPr>
              <p:spPr bwMode="auto">
                <a:xfrm>
                  <a:off x="4934" y="2529"/>
                  <a:ext cx="348" cy="235"/>
                </a:xfrm>
                <a:custGeom>
                  <a:avLst/>
                  <a:gdLst>
                    <a:gd name="T0" fmla="*/ 31 w 348"/>
                    <a:gd name="T1" fmla="*/ 3 h 235"/>
                    <a:gd name="T2" fmla="*/ 68 w 348"/>
                    <a:gd name="T3" fmla="*/ 39 h 235"/>
                    <a:gd name="T4" fmla="*/ 74 w 348"/>
                    <a:gd name="T5" fmla="*/ 56 h 235"/>
                    <a:gd name="T6" fmla="*/ 96 w 348"/>
                    <a:gd name="T7" fmla="*/ 47 h 235"/>
                    <a:gd name="T8" fmla="*/ 107 w 348"/>
                    <a:gd name="T9" fmla="*/ 53 h 235"/>
                    <a:gd name="T10" fmla="*/ 121 w 348"/>
                    <a:gd name="T11" fmla="*/ 39 h 235"/>
                    <a:gd name="T12" fmla="*/ 140 w 348"/>
                    <a:gd name="T13" fmla="*/ 31 h 235"/>
                    <a:gd name="T14" fmla="*/ 185 w 348"/>
                    <a:gd name="T15" fmla="*/ 47 h 235"/>
                    <a:gd name="T16" fmla="*/ 212 w 348"/>
                    <a:gd name="T17" fmla="*/ 67 h 235"/>
                    <a:gd name="T18" fmla="*/ 234 w 348"/>
                    <a:gd name="T19" fmla="*/ 81 h 235"/>
                    <a:gd name="T20" fmla="*/ 271 w 348"/>
                    <a:gd name="T21" fmla="*/ 111 h 235"/>
                    <a:gd name="T22" fmla="*/ 275 w 348"/>
                    <a:gd name="T23" fmla="*/ 128 h 235"/>
                    <a:gd name="T24" fmla="*/ 292 w 348"/>
                    <a:gd name="T25" fmla="*/ 142 h 235"/>
                    <a:gd name="T26" fmla="*/ 306 w 348"/>
                    <a:gd name="T27" fmla="*/ 148 h 235"/>
                    <a:gd name="T28" fmla="*/ 322 w 348"/>
                    <a:gd name="T29" fmla="*/ 176 h 235"/>
                    <a:gd name="T30" fmla="*/ 333 w 348"/>
                    <a:gd name="T31" fmla="*/ 192 h 235"/>
                    <a:gd name="T32" fmla="*/ 335 w 348"/>
                    <a:gd name="T33" fmla="*/ 234 h 235"/>
                    <a:gd name="T34" fmla="*/ 320 w 348"/>
                    <a:gd name="T35" fmla="*/ 234 h 235"/>
                    <a:gd name="T36" fmla="*/ 310 w 348"/>
                    <a:gd name="T37" fmla="*/ 226 h 235"/>
                    <a:gd name="T38" fmla="*/ 275 w 348"/>
                    <a:gd name="T39" fmla="*/ 184 h 235"/>
                    <a:gd name="T40" fmla="*/ 240 w 348"/>
                    <a:gd name="T41" fmla="*/ 184 h 235"/>
                    <a:gd name="T42" fmla="*/ 228 w 348"/>
                    <a:gd name="T43" fmla="*/ 198 h 235"/>
                    <a:gd name="T44" fmla="*/ 218 w 348"/>
                    <a:gd name="T45" fmla="*/ 206 h 235"/>
                    <a:gd name="T46" fmla="*/ 197 w 348"/>
                    <a:gd name="T47" fmla="*/ 217 h 235"/>
                    <a:gd name="T48" fmla="*/ 177 w 348"/>
                    <a:gd name="T49" fmla="*/ 212 h 235"/>
                    <a:gd name="T50" fmla="*/ 160 w 348"/>
                    <a:gd name="T51" fmla="*/ 212 h 235"/>
                    <a:gd name="T52" fmla="*/ 138 w 348"/>
                    <a:gd name="T53" fmla="*/ 159 h 235"/>
                    <a:gd name="T54" fmla="*/ 113 w 348"/>
                    <a:gd name="T55" fmla="*/ 111 h 235"/>
                    <a:gd name="T56" fmla="*/ 82 w 348"/>
                    <a:gd name="T57" fmla="*/ 95 h 235"/>
                    <a:gd name="T58" fmla="*/ 53 w 348"/>
                    <a:gd name="T59" fmla="*/ 92 h 235"/>
                    <a:gd name="T60" fmla="*/ 23 w 348"/>
                    <a:gd name="T61" fmla="*/ 75 h 235"/>
                    <a:gd name="T62" fmla="*/ 25 w 348"/>
                    <a:gd name="T63" fmla="*/ 25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8" name="Freeform 20">
                  <a:extLst>
                    <a:ext uri="{FF2B5EF4-FFF2-40B4-BE49-F238E27FC236}">
                      <a16:creationId xmlns:a16="http://schemas.microsoft.com/office/drawing/2014/main" id="{BB15E764-FC01-4FD2-B47D-F532D73FFF29}"/>
                    </a:ext>
                  </a:extLst>
                </p:cNvPr>
                <p:cNvSpPr>
                  <a:spLocks/>
                </p:cNvSpPr>
                <p:nvPr/>
              </p:nvSpPr>
              <p:spPr bwMode="auto">
                <a:xfrm>
                  <a:off x="4293" y="2362"/>
                  <a:ext cx="209" cy="310"/>
                </a:xfrm>
                <a:custGeom>
                  <a:avLst/>
                  <a:gdLst>
                    <a:gd name="T0" fmla="*/ 0 w 209"/>
                    <a:gd name="T1" fmla="*/ 8 h 310"/>
                    <a:gd name="T2" fmla="*/ 21 w 209"/>
                    <a:gd name="T3" fmla="*/ 0 h 310"/>
                    <a:gd name="T4" fmla="*/ 46 w 209"/>
                    <a:gd name="T5" fmla="*/ 14 h 310"/>
                    <a:gd name="T6" fmla="*/ 50 w 209"/>
                    <a:gd name="T7" fmla="*/ 28 h 310"/>
                    <a:gd name="T8" fmla="*/ 50 w 209"/>
                    <a:gd name="T9" fmla="*/ 33 h 310"/>
                    <a:gd name="T10" fmla="*/ 56 w 209"/>
                    <a:gd name="T11" fmla="*/ 36 h 310"/>
                    <a:gd name="T12" fmla="*/ 56 w 209"/>
                    <a:gd name="T13" fmla="*/ 42 h 310"/>
                    <a:gd name="T14" fmla="*/ 64 w 209"/>
                    <a:gd name="T15" fmla="*/ 45 h 310"/>
                    <a:gd name="T16" fmla="*/ 64 w 209"/>
                    <a:gd name="T17" fmla="*/ 56 h 310"/>
                    <a:gd name="T18" fmla="*/ 89 w 209"/>
                    <a:gd name="T19" fmla="*/ 89 h 310"/>
                    <a:gd name="T20" fmla="*/ 92 w 209"/>
                    <a:gd name="T21" fmla="*/ 89 h 310"/>
                    <a:gd name="T22" fmla="*/ 96 w 209"/>
                    <a:gd name="T23" fmla="*/ 97 h 310"/>
                    <a:gd name="T24" fmla="*/ 100 w 209"/>
                    <a:gd name="T25" fmla="*/ 106 h 310"/>
                    <a:gd name="T26" fmla="*/ 104 w 209"/>
                    <a:gd name="T27" fmla="*/ 106 h 310"/>
                    <a:gd name="T28" fmla="*/ 121 w 209"/>
                    <a:gd name="T29" fmla="*/ 117 h 310"/>
                    <a:gd name="T30" fmla="*/ 154 w 209"/>
                    <a:gd name="T31" fmla="*/ 122 h 310"/>
                    <a:gd name="T32" fmla="*/ 156 w 209"/>
                    <a:gd name="T33" fmla="*/ 161 h 310"/>
                    <a:gd name="T34" fmla="*/ 164 w 209"/>
                    <a:gd name="T35" fmla="*/ 167 h 310"/>
                    <a:gd name="T36" fmla="*/ 162 w 209"/>
                    <a:gd name="T37" fmla="*/ 181 h 310"/>
                    <a:gd name="T38" fmla="*/ 181 w 209"/>
                    <a:gd name="T39" fmla="*/ 200 h 310"/>
                    <a:gd name="T40" fmla="*/ 198 w 209"/>
                    <a:gd name="T41" fmla="*/ 209 h 310"/>
                    <a:gd name="T42" fmla="*/ 198 w 209"/>
                    <a:gd name="T43" fmla="*/ 273 h 310"/>
                    <a:gd name="T44" fmla="*/ 208 w 209"/>
                    <a:gd name="T45" fmla="*/ 298 h 310"/>
                    <a:gd name="T46" fmla="*/ 202 w 209"/>
                    <a:gd name="T47" fmla="*/ 306 h 310"/>
                    <a:gd name="T48" fmla="*/ 191 w 209"/>
                    <a:gd name="T49" fmla="*/ 309 h 310"/>
                    <a:gd name="T50" fmla="*/ 189 w 209"/>
                    <a:gd name="T51" fmla="*/ 287 h 310"/>
                    <a:gd name="T52" fmla="*/ 169 w 209"/>
                    <a:gd name="T53" fmla="*/ 309 h 310"/>
                    <a:gd name="T54" fmla="*/ 156 w 209"/>
                    <a:gd name="T55" fmla="*/ 276 h 310"/>
                    <a:gd name="T56" fmla="*/ 148 w 209"/>
                    <a:gd name="T57" fmla="*/ 253 h 310"/>
                    <a:gd name="T58" fmla="*/ 125 w 209"/>
                    <a:gd name="T59" fmla="*/ 223 h 310"/>
                    <a:gd name="T60" fmla="*/ 119 w 209"/>
                    <a:gd name="T61" fmla="*/ 223 h 310"/>
                    <a:gd name="T62" fmla="*/ 98 w 209"/>
                    <a:gd name="T63" fmla="*/ 206 h 310"/>
                    <a:gd name="T64" fmla="*/ 94 w 209"/>
                    <a:gd name="T65" fmla="*/ 189 h 310"/>
                    <a:gd name="T66" fmla="*/ 94 w 209"/>
                    <a:gd name="T67" fmla="*/ 178 h 310"/>
                    <a:gd name="T68" fmla="*/ 77 w 209"/>
                    <a:gd name="T69" fmla="*/ 134 h 310"/>
                    <a:gd name="T70" fmla="*/ 69 w 209"/>
                    <a:gd name="T71" fmla="*/ 106 h 310"/>
                    <a:gd name="T72" fmla="*/ 48 w 209"/>
                    <a:gd name="T73" fmla="*/ 81 h 310"/>
                    <a:gd name="T74" fmla="*/ 19 w 209"/>
                    <a:gd name="T75" fmla="*/ 42 h 310"/>
                    <a:gd name="T76" fmla="*/ 0 w 209"/>
                    <a:gd name="T77" fmla="*/ 8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9" name="Freeform 21">
                  <a:extLst>
                    <a:ext uri="{FF2B5EF4-FFF2-40B4-BE49-F238E27FC236}">
                      <a16:creationId xmlns:a16="http://schemas.microsoft.com/office/drawing/2014/main" id="{A8C089AD-4B84-4998-AF82-40758E27FE85}"/>
                    </a:ext>
                  </a:extLst>
                </p:cNvPr>
                <p:cNvSpPr>
                  <a:spLocks/>
                </p:cNvSpPr>
                <p:nvPr/>
              </p:nvSpPr>
              <p:spPr bwMode="auto">
                <a:xfrm>
                  <a:off x="4664" y="2029"/>
                  <a:ext cx="205" cy="341"/>
                </a:xfrm>
                <a:custGeom>
                  <a:avLst/>
                  <a:gdLst>
                    <a:gd name="T0" fmla="*/ 14 w 205"/>
                    <a:gd name="T1" fmla="*/ 0 h 341"/>
                    <a:gd name="T2" fmla="*/ 31 w 205"/>
                    <a:gd name="T3" fmla="*/ 0 h 341"/>
                    <a:gd name="T4" fmla="*/ 51 w 205"/>
                    <a:gd name="T5" fmla="*/ 36 h 341"/>
                    <a:gd name="T6" fmla="*/ 47 w 205"/>
                    <a:gd name="T7" fmla="*/ 70 h 341"/>
                    <a:gd name="T8" fmla="*/ 59 w 205"/>
                    <a:gd name="T9" fmla="*/ 81 h 341"/>
                    <a:gd name="T10" fmla="*/ 65 w 205"/>
                    <a:gd name="T11" fmla="*/ 103 h 341"/>
                    <a:gd name="T12" fmla="*/ 78 w 205"/>
                    <a:gd name="T13" fmla="*/ 114 h 341"/>
                    <a:gd name="T14" fmla="*/ 94 w 205"/>
                    <a:gd name="T15" fmla="*/ 117 h 341"/>
                    <a:gd name="T16" fmla="*/ 118 w 205"/>
                    <a:gd name="T17" fmla="*/ 134 h 341"/>
                    <a:gd name="T18" fmla="*/ 133 w 205"/>
                    <a:gd name="T19" fmla="*/ 153 h 341"/>
                    <a:gd name="T20" fmla="*/ 137 w 205"/>
                    <a:gd name="T21" fmla="*/ 153 h 341"/>
                    <a:gd name="T22" fmla="*/ 157 w 205"/>
                    <a:gd name="T23" fmla="*/ 170 h 341"/>
                    <a:gd name="T24" fmla="*/ 157 w 205"/>
                    <a:gd name="T25" fmla="*/ 212 h 341"/>
                    <a:gd name="T26" fmla="*/ 163 w 205"/>
                    <a:gd name="T27" fmla="*/ 231 h 341"/>
                    <a:gd name="T28" fmla="*/ 169 w 205"/>
                    <a:gd name="T29" fmla="*/ 242 h 341"/>
                    <a:gd name="T30" fmla="*/ 177 w 205"/>
                    <a:gd name="T31" fmla="*/ 254 h 341"/>
                    <a:gd name="T32" fmla="*/ 184 w 205"/>
                    <a:gd name="T33" fmla="*/ 268 h 341"/>
                    <a:gd name="T34" fmla="*/ 188 w 205"/>
                    <a:gd name="T35" fmla="*/ 284 h 341"/>
                    <a:gd name="T36" fmla="*/ 204 w 205"/>
                    <a:gd name="T37" fmla="*/ 298 h 341"/>
                    <a:gd name="T38" fmla="*/ 202 w 205"/>
                    <a:gd name="T39" fmla="*/ 315 h 341"/>
                    <a:gd name="T40" fmla="*/ 186 w 205"/>
                    <a:gd name="T41" fmla="*/ 318 h 341"/>
                    <a:gd name="T42" fmla="*/ 180 w 205"/>
                    <a:gd name="T43" fmla="*/ 304 h 341"/>
                    <a:gd name="T44" fmla="*/ 169 w 205"/>
                    <a:gd name="T45" fmla="*/ 304 h 341"/>
                    <a:gd name="T46" fmla="*/ 169 w 205"/>
                    <a:gd name="T47" fmla="*/ 340 h 341"/>
                    <a:gd name="T48" fmla="*/ 159 w 205"/>
                    <a:gd name="T49" fmla="*/ 340 h 341"/>
                    <a:gd name="T50" fmla="*/ 147 w 205"/>
                    <a:gd name="T51" fmla="*/ 323 h 341"/>
                    <a:gd name="T52" fmla="*/ 139 w 205"/>
                    <a:gd name="T53" fmla="*/ 315 h 341"/>
                    <a:gd name="T54" fmla="*/ 139 w 205"/>
                    <a:gd name="T55" fmla="*/ 295 h 341"/>
                    <a:gd name="T56" fmla="*/ 122 w 205"/>
                    <a:gd name="T57" fmla="*/ 295 h 341"/>
                    <a:gd name="T58" fmla="*/ 116 w 205"/>
                    <a:gd name="T59" fmla="*/ 315 h 341"/>
                    <a:gd name="T60" fmla="*/ 110 w 205"/>
                    <a:gd name="T61" fmla="*/ 295 h 341"/>
                    <a:gd name="T62" fmla="*/ 108 w 205"/>
                    <a:gd name="T63" fmla="*/ 276 h 341"/>
                    <a:gd name="T64" fmla="*/ 129 w 205"/>
                    <a:gd name="T65" fmla="*/ 268 h 341"/>
                    <a:gd name="T66" fmla="*/ 141 w 205"/>
                    <a:gd name="T67" fmla="*/ 273 h 341"/>
                    <a:gd name="T68" fmla="*/ 143 w 205"/>
                    <a:gd name="T69" fmla="*/ 240 h 341"/>
                    <a:gd name="T70" fmla="*/ 131 w 205"/>
                    <a:gd name="T71" fmla="*/ 229 h 341"/>
                    <a:gd name="T72" fmla="*/ 124 w 205"/>
                    <a:gd name="T73" fmla="*/ 201 h 341"/>
                    <a:gd name="T74" fmla="*/ 118 w 205"/>
                    <a:gd name="T75" fmla="*/ 167 h 341"/>
                    <a:gd name="T76" fmla="*/ 96 w 205"/>
                    <a:gd name="T77" fmla="*/ 156 h 341"/>
                    <a:gd name="T78" fmla="*/ 86 w 205"/>
                    <a:gd name="T79" fmla="*/ 142 h 341"/>
                    <a:gd name="T80" fmla="*/ 69 w 205"/>
                    <a:gd name="T81" fmla="*/ 134 h 341"/>
                    <a:gd name="T82" fmla="*/ 78 w 205"/>
                    <a:gd name="T83" fmla="*/ 164 h 341"/>
                    <a:gd name="T84" fmla="*/ 59 w 205"/>
                    <a:gd name="T85" fmla="*/ 178 h 341"/>
                    <a:gd name="T86" fmla="*/ 47 w 205"/>
                    <a:gd name="T87" fmla="*/ 145 h 341"/>
                    <a:gd name="T88" fmla="*/ 37 w 205"/>
                    <a:gd name="T89" fmla="*/ 137 h 341"/>
                    <a:gd name="T90" fmla="*/ 37 w 205"/>
                    <a:gd name="T91" fmla="*/ 117 h 341"/>
                    <a:gd name="T92" fmla="*/ 24 w 205"/>
                    <a:gd name="T93" fmla="*/ 95 h 341"/>
                    <a:gd name="T94" fmla="*/ 8 w 205"/>
                    <a:gd name="T95" fmla="*/ 81 h 341"/>
                    <a:gd name="T96" fmla="*/ 0 w 205"/>
                    <a:gd name="T97" fmla="*/ 67 h 341"/>
                    <a:gd name="T98" fmla="*/ 4 w 205"/>
                    <a:gd name="T99" fmla="*/ 56 h 341"/>
                    <a:gd name="T100" fmla="*/ 16 w 205"/>
                    <a:gd name="T101" fmla="*/ 61 h 341"/>
                    <a:gd name="T102" fmla="*/ 20 w 205"/>
                    <a:gd name="T103" fmla="*/ 47 h 341"/>
                    <a:gd name="T104" fmla="*/ 16 w 205"/>
                    <a:gd name="T105" fmla="*/ 28 h 341"/>
                    <a:gd name="T106" fmla="*/ 14 w 205"/>
                    <a:gd name="T107" fmla="*/ 0 h 3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0" name="Freeform 22">
                  <a:extLst>
                    <a:ext uri="{FF2B5EF4-FFF2-40B4-BE49-F238E27FC236}">
                      <a16:creationId xmlns:a16="http://schemas.microsoft.com/office/drawing/2014/main" id="{4E55E44F-EDBB-4BEA-B2AC-57A0C415FAF0}"/>
                    </a:ext>
                  </a:extLst>
                </p:cNvPr>
                <p:cNvSpPr>
                  <a:spLocks/>
                </p:cNvSpPr>
                <p:nvPr/>
              </p:nvSpPr>
              <p:spPr bwMode="auto">
                <a:xfrm>
                  <a:off x="4619" y="1452"/>
                  <a:ext cx="150" cy="289"/>
                </a:xfrm>
                <a:custGeom>
                  <a:avLst/>
                  <a:gdLst>
                    <a:gd name="T0" fmla="*/ 31 w 150"/>
                    <a:gd name="T1" fmla="*/ 0 h 289"/>
                    <a:gd name="T2" fmla="*/ 60 w 150"/>
                    <a:gd name="T3" fmla="*/ 20 h 289"/>
                    <a:gd name="T4" fmla="*/ 77 w 150"/>
                    <a:gd name="T5" fmla="*/ 36 h 289"/>
                    <a:gd name="T6" fmla="*/ 89 w 150"/>
                    <a:gd name="T7" fmla="*/ 62 h 289"/>
                    <a:gd name="T8" fmla="*/ 99 w 150"/>
                    <a:gd name="T9" fmla="*/ 62 h 289"/>
                    <a:gd name="T10" fmla="*/ 97 w 150"/>
                    <a:gd name="T11" fmla="*/ 78 h 289"/>
                    <a:gd name="T12" fmla="*/ 108 w 150"/>
                    <a:gd name="T13" fmla="*/ 89 h 289"/>
                    <a:gd name="T14" fmla="*/ 116 w 150"/>
                    <a:gd name="T15" fmla="*/ 106 h 289"/>
                    <a:gd name="T16" fmla="*/ 135 w 150"/>
                    <a:gd name="T17" fmla="*/ 140 h 289"/>
                    <a:gd name="T18" fmla="*/ 149 w 150"/>
                    <a:gd name="T19" fmla="*/ 179 h 289"/>
                    <a:gd name="T20" fmla="*/ 124 w 150"/>
                    <a:gd name="T21" fmla="*/ 176 h 289"/>
                    <a:gd name="T22" fmla="*/ 104 w 150"/>
                    <a:gd name="T23" fmla="*/ 171 h 289"/>
                    <a:gd name="T24" fmla="*/ 118 w 150"/>
                    <a:gd name="T25" fmla="*/ 199 h 289"/>
                    <a:gd name="T26" fmla="*/ 118 w 150"/>
                    <a:gd name="T27" fmla="*/ 215 h 289"/>
                    <a:gd name="T28" fmla="*/ 118 w 150"/>
                    <a:gd name="T29" fmla="*/ 232 h 289"/>
                    <a:gd name="T30" fmla="*/ 110 w 150"/>
                    <a:gd name="T31" fmla="*/ 224 h 289"/>
                    <a:gd name="T32" fmla="*/ 101 w 150"/>
                    <a:gd name="T33" fmla="*/ 210 h 289"/>
                    <a:gd name="T34" fmla="*/ 83 w 150"/>
                    <a:gd name="T35" fmla="*/ 193 h 289"/>
                    <a:gd name="T36" fmla="*/ 74 w 150"/>
                    <a:gd name="T37" fmla="*/ 185 h 289"/>
                    <a:gd name="T38" fmla="*/ 58 w 150"/>
                    <a:gd name="T39" fmla="*/ 193 h 289"/>
                    <a:gd name="T40" fmla="*/ 48 w 150"/>
                    <a:gd name="T41" fmla="*/ 199 h 289"/>
                    <a:gd name="T42" fmla="*/ 54 w 150"/>
                    <a:gd name="T43" fmla="*/ 213 h 289"/>
                    <a:gd name="T44" fmla="*/ 70 w 150"/>
                    <a:gd name="T45" fmla="*/ 224 h 289"/>
                    <a:gd name="T46" fmla="*/ 85 w 150"/>
                    <a:gd name="T47" fmla="*/ 235 h 289"/>
                    <a:gd name="T48" fmla="*/ 91 w 150"/>
                    <a:gd name="T49" fmla="*/ 254 h 289"/>
                    <a:gd name="T50" fmla="*/ 89 w 150"/>
                    <a:gd name="T51" fmla="*/ 280 h 289"/>
                    <a:gd name="T52" fmla="*/ 89 w 150"/>
                    <a:gd name="T53" fmla="*/ 288 h 289"/>
                    <a:gd name="T54" fmla="*/ 83 w 150"/>
                    <a:gd name="T55" fmla="*/ 288 h 289"/>
                    <a:gd name="T56" fmla="*/ 74 w 150"/>
                    <a:gd name="T57" fmla="*/ 280 h 289"/>
                    <a:gd name="T58" fmla="*/ 70 w 150"/>
                    <a:gd name="T59" fmla="*/ 277 h 289"/>
                    <a:gd name="T60" fmla="*/ 64 w 150"/>
                    <a:gd name="T61" fmla="*/ 271 h 289"/>
                    <a:gd name="T62" fmla="*/ 58 w 150"/>
                    <a:gd name="T63" fmla="*/ 285 h 289"/>
                    <a:gd name="T64" fmla="*/ 48 w 150"/>
                    <a:gd name="T65" fmla="*/ 288 h 289"/>
                    <a:gd name="T66" fmla="*/ 41 w 150"/>
                    <a:gd name="T67" fmla="*/ 277 h 289"/>
                    <a:gd name="T68" fmla="*/ 41 w 150"/>
                    <a:gd name="T69" fmla="*/ 252 h 289"/>
                    <a:gd name="T70" fmla="*/ 39 w 150"/>
                    <a:gd name="T71" fmla="*/ 238 h 289"/>
                    <a:gd name="T72" fmla="*/ 29 w 150"/>
                    <a:gd name="T73" fmla="*/ 229 h 289"/>
                    <a:gd name="T74" fmla="*/ 19 w 150"/>
                    <a:gd name="T75" fmla="*/ 243 h 289"/>
                    <a:gd name="T76" fmla="*/ 4 w 150"/>
                    <a:gd name="T77" fmla="*/ 243 h 289"/>
                    <a:gd name="T78" fmla="*/ 0 w 150"/>
                    <a:gd name="T79" fmla="*/ 232 h 289"/>
                    <a:gd name="T80" fmla="*/ 4 w 150"/>
                    <a:gd name="T81" fmla="*/ 204 h 289"/>
                    <a:gd name="T82" fmla="*/ 15 w 150"/>
                    <a:gd name="T83" fmla="*/ 187 h 289"/>
                    <a:gd name="T84" fmla="*/ 14 w 150"/>
                    <a:gd name="T85" fmla="*/ 143 h 289"/>
                    <a:gd name="T86" fmla="*/ 14 w 150"/>
                    <a:gd name="T87" fmla="*/ 131 h 289"/>
                    <a:gd name="T88" fmla="*/ 25 w 150"/>
                    <a:gd name="T89" fmla="*/ 129 h 289"/>
                    <a:gd name="T90" fmla="*/ 35 w 150"/>
                    <a:gd name="T91" fmla="*/ 140 h 289"/>
                    <a:gd name="T92" fmla="*/ 52 w 150"/>
                    <a:gd name="T93" fmla="*/ 145 h 289"/>
                    <a:gd name="T94" fmla="*/ 52 w 150"/>
                    <a:gd name="T95" fmla="*/ 126 h 289"/>
                    <a:gd name="T96" fmla="*/ 45 w 150"/>
                    <a:gd name="T97" fmla="*/ 115 h 289"/>
                    <a:gd name="T98" fmla="*/ 41 w 150"/>
                    <a:gd name="T99" fmla="*/ 106 h 289"/>
                    <a:gd name="T100" fmla="*/ 46 w 150"/>
                    <a:gd name="T101" fmla="*/ 106 h 289"/>
                    <a:gd name="T102" fmla="*/ 50 w 150"/>
                    <a:gd name="T103" fmla="*/ 106 h 289"/>
                    <a:gd name="T104" fmla="*/ 54 w 150"/>
                    <a:gd name="T105" fmla="*/ 106 h 289"/>
                    <a:gd name="T106" fmla="*/ 58 w 150"/>
                    <a:gd name="T107" fmla="*/ 106 h 289"/>
                    <a:gd name="T108" fmla="*/ 64 w 150"/>
                    <a:gd name="T109" fmla="*/ 98 h 289"/>
                    <a:gd name="T110" fmla="*/ 62 w 150"/>
                    <a:gd name="T111" fmla="*/ 89 h 289"/>
                    <a:gd name="T112" fmla="*/ 56 w 150"/>
                    <a:gd name="T113" fmla="*/ 70 h 289"/>
                    <a:gd name="T114" fmla="*/ 45 w 150"/>
                    <a:gd name="T115" fmla="*/ 50 h 289"/>
                    <a:gd name="T116" fmla="*/ 29 w 150"/>
                    <a:gd name="T117" fmla="*/ 39 h 289"/>
                    <a:gd name="T118" fmla="*/ 23 w 150"/>
                    <a:gd name="T119" fmla="*/ 28 h 289"/>
                    <a:gd name="T120" fmla="*/ 31 w 150"/>
                    <a:gd name="T121" fmla="*/ 0 h 2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61" name="Freeform 23">
                  <a:extLst>
                    <a:ext uri="{FF2B5EF4-FFF2-40B4-BE49-F238E27FC236}">
                      <a16:creationId xmlns:a16="http://schemas.microsoft.com/office/drawing/2014/main" id="{0813DE09-146B-4B23-9470-B159F56A3E39}"/>
                    </a:ext>
                  </a:extLst>
                </p:cNvPr>
                <p:cNvSpPr>
                  <a:spLocks/>
                </p:cNvSpPr>
                <p:nvPr/>
              </p:nvSpPr>
              <p:spPr bwMode="auto">
                <a:xfrm>
                  <a:off x="4448" y="1104"/>
                  <a:ext cx="165" cy="237"/>
                </a:xfrm>
                <a:custGeom>
                  <a:avLst/>
                  <a:gdLst>
                    <a:gd name="T0" fmla="*/ 0 w 165"/>
                    <a:gd name="T1" fmla="*/ 0 h 237"/>
                    <a:gd name="T2" fmla="*/ 16 w 165"/>
                    <a:gd name="T3" fmla="*/ 0 h 237"/>
                    <a:gd name="T4" fmla="*/ 21 w 165"/>
                    <a:gd name="T5" fmla="*/ 17 h 237"/>
                    <a:gd name="T6" fmla="*/ 43 w 165"/>
                    <a:gd name="T7" fmla="*/ 42 h 237"/>
                    <a:gd name="T8" fmla="*/ 53 w 165"/>
                    <a:gd name="T9" fmla="*/ 69 h 237"/>
                    <a:gd name="T10" fmla="*/ 68 w 165"/>
                    <a:gd name="T11" fmla="*/ 72 h 237"/>
                    <a:gd name="T12" fmla="*/ 80 w 165"/>
                    <a:gd name="T13" fmla="*/ 78 h 237"/>
                    <a:gd name="T14" fmla="*/ 90 w 165"/>
                    <a:gd name="T15" fmla="*/ 89 h 237"/>
                    <a:gd name="T16" fmla="*/ 102 w 165"/>
                    <a:gd name="T17" fmla="*/ 89 h 237"/>
                    <a:gd name="T18" fmla="*/ 115 w 165"/>
                    <a:gd name="T19" fmla="*/ 106 h 237"/>
                    <a:gd name="T20" fmla="*/ 127 w 165"/>
                    <a:gd name="T21" fmla="*/ 119 h 237"/>
                    <a:gd name="T22" fmla="*/ 141 w 165"/>
                    <a:gd name="T23" fmla="*/ 128 h 237"/>
                    <a:gd name="T24" fmla="*/ 139 w 165"/>
                    <a:gd name="T25" fmla="*/ 136 h 237"/>
                    <a:gd name="T26" fmla="*/ 131 w 165"/>
                    <a:gd name="T27" fmla="*/ 142 h 237"/>
                    <a:gd name="T28" fmla="*/ 123 w 165"/>
                    <a:gd name="T29" fmla="*/ 142 h 237"/>
                    <a:gd name="T30" fmla="*/ 119 w 165"/>
                    <a:gd name="T31" fmla="*/ 150 h 237"/>
                    <a:gd name="T32" fmla="*/ 135 w 165"/>
                    <a:gd name="T33" fmla="*/ 167 h 237"/>
                    <a:gd name="T34" fmla="*/ 146 w 165"/>
                    <a:gd name="T35" fmla="*/ 183 h 237"/>
                    <a:gd name="T36" fmla="*/ 164 w 165"/>
                    <a:gd name="T37" fmla="*/ 200 h 237"/>
                    <a:gd name="T38" fmla="*/ 152 w 165"/>
                    <a:gd name="T39" fmla="*/ 219 h 237"/>
                    <a:gd name="T40" fmla="*/ 143 w 165"/>
                    <a:gd name="T41" fmla="*/ 225 h 237"/>
                    <a:gd name="T42" fmla="*/ 144 w 165"/>
                    <a:gd name="T43" fmla="*/ 236 h 237"/>
                    <a:gd name="T44" fmla="*/ 127 w 165"/>
                    <a:gd name="T45" fmla="*/ 236 h 237"/>
                    <a:gd name="T46" fmla="*/ 121 w 165"/>
                    <a:gd name="T47" fmla="*/ 228 h 237"/>
                    <a:gd name="T48" fmla="*/ 107 w 165"/>
                    <a:gd name="T49" fmla="*/ 205 h 237"/>
                    <a:gd name="T50" fmla="*/ 98 w 165"/>
                    <a:gd name="T51" fmla="*/ 186 h 237"/>
                    <a:gd name="T52" fmla="*/ 82 w 165"/>
                    <a:gd name="T53" fmla="*/ 153 h 237"/>
                    <a:gd name="T54" fmla="*/ 64 w 165"/>
                    <a:gd name="T55" fmla="*/ 128 h 237"/>
                    <a:gd name="T56" fmla="*/ 45 w 165"/>
                    <a:gd name="T57" fmla="*/ 92 h 237"/>
                    <a:gd name="T58" fmla="*/ 33 w 165"/>
                    <a:gd name="T59" fmla="*/ 81 h 237"/>
                    <a:gd name="T60" fmla="*/ 23 w 165"/>
                    <a:gd name="T61" fmla="*/ 72 h 237"/>
                    <a:gd name="T62" fmla="*/ 20 w 165"/>
                    <a:gd name="T63" fmla="*/ 53 h 237"/>
                    <a:gd name="T64" fmla="*/ 2 w 165"/>
                    <a:gd name="T65" fmla="*/ 36 h 237"/>
                    <a:gd name="T66" fmla="*/ 2 w 165"/>
                    <a:gd name="T67" fmla="*/ 25 h 237"/>
                    <a:gd name="T68" fmla="*/ 0 w 165"/>
                    <a:gd name="T69" fmla="*/ 0 h 2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1043" name="Group 24">
                <a:extLst>
                  <a:ext uri="{FF2B5EF4-FFF2-40B4-BE49-F238E27FC236}">
                    <a16:creationId xmlns:a16="http://schemas.microsoft.com/office/drawing/2014/main" id="{04FA27DF-8A2C-4DDC-8B8E-4ACE0DA6DF30}"/>
                  </a:ext>
                </a:extLst>
              </p:cNvPr>
              <p:cNvGrpSpPr>
                <a:grpSpLocks/>
              </p:cNvGrpSpPr>
              <p:nvPr/>
            </p:nvGrpSpPr>
            <p:grpSpPr bwMode="auto">
              <a:xfrm>
                <a:off x="2314" y="617"/>
                <a:ext cx="2387" cy="2766"/>
                <a:chOff x="2314" y="617"/>
                <a:chExt cx="2387" cy="2766"/>
              </a:xfrm>
            </p:grpSpPr>
            <p:sp>
              <p:nvSpPr>
                <p:cNvPr id="1044" name="Freeform 25">
                  <a:extLst>
                    <a:ext uri="{FF2B5EF4-FFF2-40B4-BE49-F238E27FC236}">
                      <a16:creationId xmlns:a16="http://schemas.microsoft.com/office/drawing/2014/main" id="{0BF867A6-3B4E-4969-A78A-C8931DCA2426}"/>
                    </a:ext>
                  </a:extLst>
                </p:cNvPr>
                <p:cNvSpPr>
                  <a:spLocks/>
                </p:cNvSpPr>
                <p:nvPr/>
              </p:nvSpPr>
              <p:spPr bwMode="auto">
                <a:xfrm>
                  <a:off x="2314" y="1584"/>
                  <a:ext cx="1187" cy="1799"/>
                </a:xfrm>
                <a:custGeom>
                  <a:avLst/>
                  <a:gdLst>
                    <a:gd name="T0" fmla="*/ 906 w 1187"/>
                    <a:gd name="T1" fmla="*/ 290 h 1799"/>
                    <a:gd name="T2" fmla="*/ 1017 w 1187"/>
                    <a:gd name="T3" fmla="*/ 589 h 1799"/>
                    <a:gd name="T4" fmla="*/ 1062 w 1187"/>
                    <a:gd name="T5" fmla="*/ 664 h 1799"/>
                    <a:gd name="T6" fmla="*/ 1159 w 1187"/>
                    <a:gd name="T7" fmla="*/ 645 h 1799"/>
                    <a:gd name="T8" fmla="*/ 1184 w 1187"/>
                    <a:gd name="T9" fmla="*/ 718 h 1799"/>
                    <a:gd name="T10" fmla="*/ 1067 w 1187"/>
                    <a:gd name="T11" fmla="*/ 919 h 1799"/>
                    <a:gd name="T12" fmla="*/ 972 w 1187"/>
                    <a:gd name="T13" fmla="*/ 1150 h 1799"/>
                    <a:gd name="T14" fmla="*/ 986 w 1187"/>
                    <a:gd name="T15" fmla="*/ 1234 h 1799"/>
                    <a:gd name="T16" fmla="*/ 986 w 1187"/>
                    <a:gd name="T17" fmla="*/ 1318 h 1799"/>
                    <a:gd name="T18" fmla="*/ 943 w 1187"/>
                    <a:gd name="T19" fmla="*/ 1349 h 1799"/>
                    <a:gd name="T20" fmla="*/ 881 w 1187"/>
                    <a:gd name="T21" fmla="*/ 1463 h 1799"/>
                    <a:gd name="T22" fmla="*/ 857 w 1187"/>
                    <a:gd name="T23" fmla="*/ 1561 h 1799"/>
                    <a:gd name="T24" fmla="*/ 799 w 1187"/>
                    <a:gd name="T25" fmla="*/ 1695 h 1799"/>
                    <a:gd name="T26" fmla="*/ 766 w 1187"/>
                    <a:gd name="T27" fmla="*/ 1725 h 1799"/>
                    <a:gd name="T28" fmla="*/ 694 w 1187"/>
                    <a:gd name="T29" fmla="*/ 1792 h 1799"/>
                    <a:gd name="T30" fmla="*/ 607 w 1187"/>
                    <a:gd name="T31" fmla="*/ 1770 h 1799"/>
                    <a:gd name="T32" fmla="*/ 597 w 1187"/>
                    <a:gd name="T33" fmla="*/ 1706 h 1799"/>
                    <a:gd name="T34" fmla="*/ 558 w 1187"/>
                    <a:gd name="T35" fmla="*/ 1617 h 1799"/>
                    <a:gd name="T36" fmla="*/ 550 w 1187"/>
                    <a:gd name="T37" fmla="*/ 1541 h 1799"/>
                    <a:gd name="T38" fmla="*/ 539 w 1187"/>
                    <a:gd name="T39" fmla="*/ 1491 h 1799"/>
                    <a:gd name="T40" fmla="*/ 502 w 1187"/>
                    <a:gd name="T41" fmla="*/ 1435 h 1799"/>
                    <a:gd name="T42" fmla="*/ 478 w 1187"/>
                    <a:gd name="T43" fmla="*/ 1362 h 1799"/>
                    <a:gd name="T44" fmla="*/ 511 w 1187"/>
                    <a:gd name="T45" fmla="*/ 1240 h 1799"/>
                    <a:gd name="T46" fmla="*/ 496 w 1187"/>
                    <a:gd name="T47" fmla="*/ 1067 h 1799"/>
                    <a:gd name="T48" fmla="*/ 443 w 1187"/>
                    <a:gd name="T49" fmla="*/ 980 h 1799"/>
                    <a:gd name="T50" fmla="*/ 436 w 1187"/>
                    <a:gd name="T51" fmla="*/ 843 h 1799"/>
                    <a:gd name="T52" fmla="*/ 360 w 1187"/>
                    <a:gd name="T53" fmla="*/ 793 h 1799"/>
                    <a:gd name="T54" fmla="*/ 261 w 1187"/>
                    <a:gd name="T55" fmla="*/ 807 h 1799"/>
                    <a:gd name="T56" fmla="*/ 56 w 1187"/>
                    <a:gd name="T57" fmla="*/ 698 h 1799"/>
                    <a:gd name="T58" fmla="*/ 10 w 1187"/>
                    <a:gd name="T59" fmla="*/ 522 h 1799"/>
                    <a:gd name="T60" fmla="*/ 47 w 1187"/>
                    <a:gd name="T61" fmla="*/ 396 h 1799"/>
                    <a:gd name="T62" fmla="*/ 115 w 1187"/>
                    <a:gd name="T63" fmla="*/ 260 h 1799"/>
                    <a:gd name="T64" fmla="*/ 216 w 1187"/>
                    <a:gd name="T65" fmla="*/ 156 h 1799"/>
                    <a:gd name="T66" fmla="*/ 292 w 1187"/>
                    <a:gd name="T67" fmla="*/ 47 h 1799"/>
                    <a:gd name="T68" fmla="*/ 362 w 1187"/>
                    <a:gd name="T69" fmla="*/ 75 h 1799"/>
                    <a:gd name="T70" fmla="*/ 437 w 1187"/>
                    <a:gd name="T71" fmla="*/ 28 h 1799"/>
                    <a:gd name="T72" fmla="*/ 490 w 1187"/>
                    <a:gd name="T73" fmla="*/ 6 h 1799"/>
                    <a:gd name="T74" fmla="*/ 531 w 1187"/>
                    <a:gd name="T75" fmla="*/ 61 h 1799"/>
                    <a:gd name="T76" fmla="*/ 612 w 1187"/>
                    <a:gd name="T77" fmla="*/ 151 h 1799"/>
                    <a:gd name="T78" fmla="*/ 669 w 1187"/>
                    <a:gd name="T79" fmla="*/ 109 h 1799"/>
                    <a:gd name="T80" fmla="*/ 754 w 1187"/>
                    <a:gd name="T81" fmla="*/ 140 h 1799"/>
                    <a:gd name="T82" fmla="*/ 848 w 1187"/>
                    <a:gd name="T83" fmla="*/ 137 h 17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1045" name="Group 26">
                  <a:extLst>
                    <a:ext uri="{FF2B5EF4-FFF2-40B4-BE49-F238E27FC236}">
                      <a16:creationId xmlns:a16="http://schemas.microsoft.com/office/drawing/2014/main" id="{545BD90A-8C35-4DF6-87B6-54B72CF8A576}"/>
                    </a:ext>
                  </a:extLst>
                </p:cNvPr>
                <p:cNvGrpSpPr>
                  <a:grpSpLocks/>
                </p:cNvGrpSpPr>
                <p:nvPr/>
              </p:nvGrpSpPr>
              <p:grpSpPr bwMode="auto">
                <a:xfrm>
                  <a:off x="2395" y="617"/>
                  <a:ext cx="526" cy="620"/>
                  <a:chOff x="2395" y="617"/>
                  <a:chExt cx="526" cy="620"/>
                </a:xfrm>
              </p:grpSpPr>
              <p:grpSp>
                <p:nvGrpSpPr>
                  <p:cNvPr id="1048" name="Group 27">
                    <a:extLst>
                      <a:ext uri="{FF2B5EF4-FFF2-40B4-BE49-F238E27FC236}">
                        <a16:creationId xmlns:a16="http://schemas.microsoft.com/office/drawing/2014/main" id="{441C5A22-2BCF-4E2D-8E00-0DFB54C0977E}"/>
                      </a:ext>
                    </a:extLst>
                  </p:cNvPr>
                  <p:cNvGrpSpPr>
                    <a:grpSpLocks/>
                  </p:cNvGrpSpPr>
                  <p:nvPr/>
                </p:nvGrpSpPr>
                <p:grpSpPr bwMode="auto">
                  <a:xfrm>
                    <a:off x="2603" y="1004"/>
                    <a:ext cx="165" cy="233"/>
                    <a:chOff x="2603" y="1004"/>
                    <a:chExt cx="165" cy="233"/>
                  </a:xfrm>
                </p:grpSpPr>
                <p:sp>
                  <p:nvSpPr>
                    <p:cNvPr id="1050" name="Freeform 28">
                      <a:extLst>
                        <a:ext uri="{FF2B5EF4-FFF2-40B4-BE49-F238E27FC236}">
                          <a16:creationId xmlns:a16="http://schemas.microsoft.com/office/drawing/2014/main" id="{0501F901-29FB-4C6C-A541-5BD358CD45F3}"/>
                        </a:ext>
                      </a:extLst>
                    </p:cNvPr>
                    <p:cNvSpPr>
                      <a:spLocks/>
                    </p:cNvSpPr>
                    <p:nvPr/>
                  </p:nvSpPr>
                  <p:spPr bwMode="auto">
                    <a:xfrm>
                      <a:off x="2603" y="1089"/>
                      <a:ext cx="78" cy="132"/>
                    </a:xfrm>
                    <a:custGeom>
                      <a:avLst/>
                      <a:gdLst>
                        <a:gd name="T0" fmla="*/ 18 w 78"/>
                        <a:gd name="T1" fmla="*/ 40 h 132"/>
                        <a:gd name="T2" fmla="*/ 24 w 78"/>
                        <a:gd name="T3" fmla="*/ 26 h 132"/>
                        <a:gd name="T4" fmla="*/ 38 w 78"/>
                        <a:gd name="T5" fmla="*/ 26 h 132"/>
                        <a:gd name="T6" fmla="*/ 57 w 78"/>
                        <a:gd name="T7" fmla="*/ 0 h 132"/>
                        <a:gd name="T8" fmla="*/ 63 w 78"/>
                        <a:gd name="T9" fmla="*/ 17 h 132"/>
                        <a:gd name="T10" fmla="*/ 73 w 78"/>
                        <a:gd name="T11" fmla="*/ 17 h 132"/>
                        <a:gd name="T12" fmla="*/ 77 w 78"/>
                        <a:gd name="T13" fmla="*/ 26 h 132"/>
                        <a:gd name="T14" fmla="*/ 71 w 78"/>
                        <a:gd name="T15" fmla="*/ 40 h 132"/>
                        <a:gd name="T16" fmla="*/ 63 w 78"/>
                        <a:gd name="T17" fmla="*/ 46 h 132"/>
                        <a:gd name="T18" fmla="*/ 63 w 78"/>
                        <a:gd name="T19" fmla="*/ 57 h 132"/>
                        <a:gd name="T20" fmla="*/ 61 w 78"/>
                        <a:gd name="T21" fmla="*/ 63 h 132"/>
                        <a:gd name="T22" fmla="*/ 59 w 78"/>
                        <a:gd name="T23" fmla="*/ 71 h 132"/>
                        <a:gd name="T24" fmla="*/ 63 w 78"/>
                        <a:gd name="T25" fmla="*/ 83 h 132"/>
                        <a:gd name="T26" fmla="*/ 57 w 78"/>
                        <a:gd name="T27" fmla="*/ 94 h 132"/>
                        <a:gd name="T28" fmla="*/ 51 w 78"/>
                        <a:gd name="T29" fmla="*/ 100 h 132"/>
                        <a:gd name="T30" fmla="*/ 45 w 78"/>
                        <a:gd name="T31" fmla="*/ 100 h 132"/>
                        <a:gd name="T32" fmla="*/ 43 w 78"/>
                        <a:gd name="T33" fmla="*/ 103 h 132"/>
                        <a:gd name="T34" fmla="*/ 41 w 78"/>
                        <a:gd name="T35" fmla="*/ 111 h 132"/>
                        <a:gd name="T36" fmla="*/ 32 w 78"/>
                        <a:gd name="T37" fmla="*/ 114 h 132"/>
                        <a:gd name="T38" fmla="*/ 30 w 78"/>
                        <a:gd name="T39" fmla="*/ 111 h 132"/>
                        <a:gd name="T40" fmla="*/ 22 w 78"/>
                        <a:gd name="T41" fmla="*/ 120 h 132"/>
                        <a:gd name="T42" fmla="*/ 20 w 78"/>
                        <a:gd name="T43" fmla="*/ 122 h 132"/>
                        <a:gd name="T44" fmla="*/ 10 w 78"/>
                        <a:gd name="T45" fmla="*/ 131 h 132"/>
                        <a:gd name="T46" fmla="*/ 6 w 78"/>
                        <a:gd name="T47" fmla="*/ 131 h 132"/>
                        <a:gd name="T48" fmla="*/ 4 w 78"/>
                        <a:gd name="T49" fmla="*/ 125 h 132"/>
                        <a:gd name="T50" fmla="*/ 2 w 78"/>
                        <a:gd name="T51" fmla="*/ 111 h 132"/>
                        <a:gd name="T52" fmla="*/ 0 w 78"/>
                        <a:gd name="T53" fmla="*/ 108 h 132"/>
                        <a:gd name="T54" fmla="*/ 0 w 78"/>
                        <a:gd name="T55" fmla="*/ 97 h 132"/>
                        <a:gd name="T56" fmla="*/ 6 w 78"/>
                        <a:gd name="T57" fmla="*/ 91 h 132"/>
                        <a:gd name="T58" fmla="*/ 12 w 78"/>
                        <a:gd name="T59" fmla="*/ 85 h 132"/>
                        <a:gd name="T60" fmla="*/ 16 w 78"/>
                        <a:gd name="T61" fmla="*/ 74 h 132"/>
                        <a:gd name="T62" fmla="*/ 22 w 78"/>
                        <a:gd name="T63" fmla="*/ 74 h 132"/>
                        <a:gd name="T64" fmla="*/ 26 w 78"/>
                        <a:gd name="T65" fmla="*/ 77 h 132"/>
                        <a:gd name="T66" fmla="*/ 32 w 78"/>
                        <a:gd name="T67" fmla="*/ 74 h 132"/>
                        <a:gd name="T68" fmla="*/ 26 w 78"/>
                        <a:gd name="T69" fmla="*/ 71 h 132"/>
                        <a:gd name="T70" fmla="*/ 18 w 78"/>
                        <a:gd name="T71" fmla="*/ 40 h 1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51" name="Freeform 29">
                      <a:extLst>
                        <a:ext uri="{FF2B5EF4-FFF2-40B4-BE49-F238E27FC236}">
                          <a16:creationId xmlns:a16="http://schemas.microsoft.com/office/drawing/2014/main" id="{79EB1C9D-A4F0-4A74-8BA1-E93D15D4AD8A}"/>
                        </a:ext>
                      </a:extLst>
                    </p:cNvPr>
                    <p:cNvSpPr>
                      <a:spLocks/>
                    </p:cNvSpPr>
                    <p:nvPr/>
                  </p:nvSpPr>
                  <p:spPr bwMode="auto">
                    <a:xfrm>
                      <a:off x="2674" y="1004"/>
                      <a:ext cx="94" cy="233"/>
                    </a:xfrm>
                    <a:custGeom>
                      <a:avLst/>
                      <a:gdLst>
                        <a:gd name="T0" fmla="*/ 36 w 94"/>
                        <a:gd name="T1" fmla="*/ 25 h 233"/>
                        <a:gd name="T2" fmla="*/ 57 w 94"/>
                        <a:gd name="T3" fmla="*/ 22 h 233"/>
                        <a:gd name="T4" fmla="*/ 65 w 94"/>
                        <a:gd name="T5" fmla="*/ 14 h 233"/>
                        <a:gd name="T6" fmla="*/ 75 w 94"/>
                        <a:gd name="T7" fmla="*/ 6 h 233"/>
                        <a:gd name="T8" fmla="*/ 93 w 94"/>
                        <a:gd name="T9" fmla="*/ 3 h 233"/>
                        <a:gd name="T10" fmla="*/ 87 w 94"/>
                        <a:gd name="T11" fmla="*/ 22 h 233"/>
                        <a:gd name="T12" fmla="*/ 79 w 94"/>
                        <a:gd name="T13" fmla="*/ 28 h 233"/>
                        <a:gd name="T14" fmla="*/ 67 w 94"/>
                        <a:gd name="T15" fmla="*/ 45 h 233"/>
                        <a:gd name="T16" fmla="*/ 81 w 94"/>
                        <a:gd name="T17" fmla="*/ 45 h 233"/>
                        <a:gd name="T18" fmla="*/ 93 w 94"/>
                        <a:gd name="T19" fmla="*/ 45 h 233"/>
                        <a:gd name="T20" fmla="*/ 85 w 94"/>
                        <a:gd name="T21" fmla="*/ 64 h 233"/>
                        <a:gd name="T22" fmla="*/ 71 w 94"/>
                        <a:gd name="T23" fmla="*/ 73 h 233"/>
                        <a:gd name="T24" fmla="*/ 69 w 94"/>
                        <a:gd name="T25" fmla="*/ 87 h 233"/>
                        <a:gd name="T26" fmla="*/ 81 w 94"/>
                        <a:gd name="T27" fmla="*/ 106 h 233"/>
                        <a:gd name="T28" fmla="*/ 87 w 94"/>
                        <a:gd name="T29" fmla="*/ 126 h 233"/>
                        <a:gd name="T30" fmla="*/ 93 w 94"/>
                        <a:gd name="T31" fmla="*/ 151 h 233"/>
                        <a:gd name="T32" fmla="*/ 89 w 94"/>
                        <a:gd name="T33" fmla="*/ 182 h 233"/>
                        <a:gd name="T34" fmla="*/ 79 w 94"/>
                        <a:gd name="T35" fmla="*/ 196 h 233"/>
                        <a:gd name="T36" fmla="*/ 87 w 94"/>
                        <a:gd name="T37" fmla="*/ 218 h 233"/>
                        <a:gd name="T38" fmla="*/ 65 w 94"/>
                        <a:gd name="T39" fmla="*/ 218 h 233"/>
                        <a:gd name="T40" fmla="*/ 53 w 94"/>
                        <a:gd name="T41" fmla="*/ 215 h 233"/>
                        <a:gd name="T42" fmla="*/ 36 w 94"/>
                        <a:gd name="T43" fmla="*/ 224 h 233"/>
                        <a:gd name="T44" fmla="*/ 26 w 94"/>
                        <a:gd name="T45" fmla="*/ 226 h 233"/>
                        <a:gd name="T46" fmla="*/ 14 w 94"/>
                        <a:gd name="T47" fmla="*/ 229 h 233"/>
                        <a:gd name="T48" fmla="*/ 4 w 94"/>
                        <a:gd name="T49" fmla="*/ 221 h 233"/>
                        <a:gd name="T50" fmla="*/ 0 w 94"/>
                        <a:gd name="T51" fmla="*/ 207 h 233"/>
                        <a:gd name="T52" fmla="*/ 10 w 94"/>
                        <a:gd name="T53" fmla="*/ 193 h 233"/>
                        <a:gd name="T54" fmla="*/ 24 w 94"/>
                        <a:gd name="T55" fmla="*/ 190 h 233"/>
                        <a:gd name="T56" fmla="*/ 16 w 94"/>
                        <a:gd name="T57" fmla="*/ 182 h 233"/>
                        <a:gd name="T58" fmla="*/ 16 w 94"/>
                        <a:gd name="T59" fmla="*/ 168 h 233"/>
                        <a:gd name="T60" fmla="*/ 28 w 94"/>
                        <a:gd name="T61" fmla="*/ 159 h 233"/>
                        <a:gd name="T62" fmla="*/ 38 w 94"/>
                        <a:gd name="T63" fmla="*/ 157 h 233"/>
                        <a:gd name="T64" fmla="*/ 44 w 94"/>
                        <a:gd name="T65" fmla="*/ 131 h 233"/>
                        <a:gd name="T66" fmla="*/ 49 w 94"/>
                        <a:gd name="T67" fmla="*/ 106 h 233"/>
                        <a:gd name="T68" fmla="*/ 40 w 94"/>
                        <a:gd name="T69" fmla="*/ 89 h 233"/>
                        <a:gd name="T70" fmla="*/ 20 w 94"/>
                        <a:gd name="T71" fmla="*/ 84 h 233"/>
                        <a:gd name="T72" fmla="*/ 30 w 94"/>
                        <a:gd name="T73" fmla="*/ 34 h 2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49" name="Freeform 30">
                    <a:extLst>
                      <a:ext uri="{FF2B5EF4-FFF2-40B4-BE49-F238E27FC236}">
                        <a16:creationId xmlns:a16="http://schemas.microsoft.com/office/drawing/2014/main" id="{E42B081B-D20E-4B09-BF94-7D5953CA16FD}"/>
                      </a:ext>
                    </a:extLst>
                  </p:cNvPr>
                  <p:cNvSpPr>
                    <a:spLocks/>
                  </p:cNvSpPr>
                  <p:nvPr/>
                </p:nvSpPr>
                <p:spPr bwMode="auto">
                  <a:xfrm>
                    <a:off x="2395" y="617"/>
                    <a:ext cx="526" cy="390"/>
                  </a:xfrm>
                  <a:custGeom>
                    <a:avLst/>
                    <a:gdLst>
                      <a:gd name="T0" fmla="*/ 33 w 526"/>
                      <a:gd name="T1" fmla="*/ 381 h 390"/>
                      <a:gd name="T2" fmla="*/ 53 w 526"/>
                      <a:gd name="T3" fmla="*/ 353 h 390"/>
                      <a:gd name="T4" fmla="*/ 64 w 526"/>
                      <a:gd name="T5" fmla="*/ 344 h 390"/>
                      <a:gd name="T6" fmla="*/ 82 w 526"/>
                      <a:gd name="T7" fmla="*/ 336 h 390"/>
                      <a:gd name="T8" fmla="*/ 95 w 526"/>
                      <a:gd name="T9" fmla="*/ 336 h 390"/>
                      <a:gd name="T10" fmla="*/ 107 w 526"/>
                      <a:gd name="T11" fmla="*/ 325 h 390"/>
                      <a:gd name="T12" fmla="*/ 121 w 526"/>
                      <a:gd name="T13" fmla="*/ 308 h 390"/>
                      <a:gd name="T14" fmla="*/ 134 w 526"/>
                      <a:gd name="T15" fmla="*/ 299 h 390"/>
                      <a:gd name="T16" fmla="*/ 148 w 526"/>
                      <a:gd name="T17" fmla="*/ 291 h 390"/>
                      <a:gd name="T18" fmla="*/ 163 w 526"/>
                      <a:gd name="T19" fmla="*/ 280 h 390"/>
                      <a:gd name="T20" fmla="*/ 183 w 526"/>
                      <a:gd name="T21" fmla="*/ 274 h 390"/>
                      <a:gd name="T22" fmla="*/ 214 w 526"/>
                      <a:gd name="T23" fmla="*/ 280 h 390"/>
                      <a:gd name="T24" fmla="*/ 239 w 526"/>
                      <a:gd name="T25" fmla="*/ 269 h 390"/>
                      <a:gd name="T26" fmla="*/ 253 w 526"/>
                      <a:gd name="T27" fmla="*/ 241 h 390"/>
                      <a:gd name="T28" fmla="*/ 270 w 526"/>
                      <a:gd name="T29" fmla="*/ 218 h 390"/>
                      <a:gd name="T30" fmla="*/ 282 w 526"/>
                      <a:gd name="T31" fmla="*/ 199 h 390"/>
                      <a:gd name="T32" fmla="*/ 292 w 526"/>
                      <a:gd name="T33" fmla="*/ 182 h 390"/>
                      <a:gd name="T34" fmla="*/ 315 w 526"/>
                      <a:gd name="T35" fmla="*/ 165 h 390"/>
                      <a:gd name="T36" fmla="*/ 311 w 526"/>
                      <a:gd name="T37" fmla="*/ 188 h 390"/>
                      <a:gd name="T38" fmla="*/ 329 w 526"/>
                      <a:gd name="T39" fmla="*/ 199 h 390"/>
                      <a:gd name="T40" fmla="*/ 344 w 526"/>
                      <a:gd name="T41" fmla="*/ 190 h 390"/>
                      <a:gd name="T42" fmla="*/ 350 w 526"/>
                      <a:gd name="T43" fmla="*/ 174 h 390"/>
                      <a:gd name="T44" fmla="*/ 356 w 526"/>
                      <a:gd name="T45" fmla="*/ 157 h 390"/>
                      <a:gd name="T46" fmla="*/ 366 w 526"/>
                      <a:gd name="T47" fmla="*/ 140 h 390"/>
                      <a:gd name="T48" fmla="*/ 395 w 526"/>
                      <a:gd name="T49" fmla="*/ 140 h 390"/>
                      <a:gd name="T50" fmla="*/ 424 w 526"/>
                      <a:gd name="T51" fmla="*/ 112 h 390"/>
                      <a:gd name="T52" fmla="*/ 453 w 526"/>
                      <a:gd name="T53" fmla="*/ 92 h 390"/>
                      <a:gd name="T54" fmla="*/ 484 w 526"/>
                      <a:gd name="T55" fmla="*/ 45 h 390"/>
                      <a:gd name="T56" fmla="*/ 511 w 526"/>
                      <a:gd name="T57" fmla="*/ 22 h 390"/>
                      <a:gd name="T58" fmla="*/ 502 w 526"/>
                      <a:gd name="T59" fmla="*/ 0 h 390"/>
                      <a:gd name="T60" fmla="*/ 455 w 526"/>
                      <a:gd name="T61" fmla="*/ 14 h 390"/>
                      <a:gd name="T62" fmla="*/ 424 w 526"/>
                      <a:gd name="T63" fmla="*/ 28 h 390"/>
                      <a:gd name="T64" fmla="*/ 391 w 526"/>
                      <a:gd name="T65" fmla="*/ 36 h 390"/>
                      <a:gd name="T66" fmla="*/ 350 w 526"/>
                      <a:gd name="T67" fmla="*/ 59 h 390"/>
                      <a:gd name="T68" fmla="*/ 315 w 526"/>
                      <a:gd name="T69" fmla="*/ 73 h 390"/>
                      <a:gd name="T70" fmla="*/ 278 w 526"/>
                      <a:gd name="T71" fmla="*/ 92 h 390"/>
                      <a:gd name="T72" fmla="*/ 253 w 526"/>
                      <a:gd name="T73" fmla="*/ 120 h 390"/>
                      <a:gd name="T74" fmla="*/ 231 w 526"/>
                      <a:gd name="T75" fmla="*/ 140 h 390"/>
                      <a:gd name="T76" fmla="*/ 189 w 526"/>
                      <a:gd name="T77" fmla="*/ 174 h 390"/>
                      <a:gd name="T78" fmla="*/ 146 w 526"/>
                      <a:gd name="T79" fmla="*/ 215 h 390"/>
                      <a:gd name="T80" fmla="*/ 109 w 526"/>
                      <a:gd name="T81" fmla="*/ 246 h 390"/>
                      <a:gd name="T82" fmla="*/ 80 w 526"/>
                      <a:gd name="T83" fmla="*/ 288 h 390"/>
                      <a:gd name="T84" fmla="*/ 49 w 526"/>
                      <a:gd name="T85" fmla="*/ 316 h 390"/>
                      <a:gd name="T86" fmla="*/ 0 w 526"/>
                      <a:gd name="T87" fmla="*/ 389 h 3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46" name="Freeform 31">
                  <a:extLst>
                    <a:ext uri="{FF2B5EF4-FFF2-40B4-BE49-F238E27FC236}">
                      <a16:creationId xmlns:a16="http://schemas.microsoft.com/office/drawing/2014/main" id="{BEE04210-1232-4893-948C-92FA4B2A63AA}"/>
                    </a:ext>
                  </a:extLst>
                </p:cNvPr>
                <p:cNvSpPr>
                  <a:spLocks/>
                </p:cNvSpPr>
                <p:nvPr/>
              </p:nvSpPr>
              <p:spPr bwMode="auto">
                <a:xfrm>
                  <a:off x="3324" y="2815"/>
                  <a:ext cx="158" cy="378"/>
                </a:xfrm>
                <a:custGeom>
                  <a:avLst/>
                  <a:gdLst>
                    <a:gd name="T0" fmla="*/ 29 w 158"/>
                    <a:gd name="T1" fmla="*/ 117 h 378"/>
                    <a:gd name="T2" fmla="*/ 26 w 158"/>
                    <a:gd name="T3" fmla="*/ 193 h 378"/>
                    <a:gd name="T4" fmla="*/ 12 w 158"/>
                    <a:gd name="T5" fmla="*/ 240 h 378"/>
                    <a:gd name="T6" fmla="*/ 0 w 158"/>
                    <a:gd name="T7" fmla="*/ 285 h 378"/>
                    <a:gd name="T8" fmla="*/ 0 w 158"/>
                    <a:gd name="T9" fmla="*/ 318 h 378"/>
                    <a:gd name="T10" fmla="*/ 4 w 158"/>
                    <a:gd name="T11" fmla="*/ 346 h 378"/>
                    <a:gd name="T12" fmla="*/ 18 w 158"/>
                    <a:gd name="T13" fmla="*/ 371 h 378"/>
                    <a:gd name="T14" fmla="*/ 29 w 158"/>
                    <a:gd name="T15" fmla="*/ 374 h 378"/>
                    <a:gd name="T16" fmla="*/ 39 w 158"/>
                    <a:gd name="T17" fmla="*/ 374 h 378"/>
                    <a:gd name="T18" fmla="*/ 51 w 158"/>
                    <a:gd name="T19" fmla="*/ 377 h 378"/>
                    <a:gd name="T20" fmla="*/ 57 w 158"/>
                    <a:gd name="T21" fmla="*/ 357 h 378"/>
                    <a:gd name="T22" fmla="*/ 63 w 158"/>
                    <a:gd name="T23" fmla="*/ 307 h 378"/>
                    <a:gd name="T24" fmla="*/ 80 w 158"/>
                    <a:gd name="T25" fmla="*/ 274 h 378"/>
                    <a:gd name="T26" fmla="*/ 84 w 158"/>
                    <a:gd name="T27" fmla="*/ 223 h 378"/>
                    <a:gd name="T28" fmla="*/ 92 w 158"/>
                    <a:gd name="T29" fmla="*/ 204 h 378"/>
                    <a:gd name="T30" fmla="*/ 100 w 158"/>
                    <a:gd name="T31" fmla="*/ 190 h 378"/>
                    <a:gd name="T32" fmla="*/ 106 w 158"/>
                    <a:gd name="T33" fmla="*/ 154 h 378"/>
                    <a:gd name="T34" fmla="*/ 118 w 158"/>
                    <a:gd name="T35" fmla="*/ 131 h 378"/>
                    <a:gd name="T36" fmla="*/ 126 w 158"/>
                    <a:gd name="T37" fmla="*/ 114 h 378"/>
                    <a:gd name="T38" fmla="*/ 133 w 158"/>
                    <a:gd name="T39" fmla="*/ 101 h 378"/>
                    <a:gd name="T40" fmla="*/ 133 w 158"/>
                    <a:gd name="T41" fmla="*/ 92 h 378"/>
                    <a:gd name="T42" fmla="*/ 151 w 158"/>
                    <a:gd name="T43" fmla="*/ 73 h 378"/>
                    <a:gd name="T44" fmla="*/ 153 w 158"/>
                    <a:gd name="T45" fmla="*/ 42 h 378"/>
                    <a:gd name="T46" fmla="*/ 157 w 158"/>
                    <a:gd name="T47" fmla="*/ 22 h 378"/>
                    <a:gd name="T48" fmla="*/ 141 w 158"/>
                    <a:gd name="T49" fmla="*/ 14 h 378"/>
                    <a:gd name="T50" fmla="*/ 131 w 158"/>
                    <a:gd name="T51" fmla="*/ 0 h 378"/>
                    <a:gd name="T52" fmla="*/ 118 w 158"/>
                    <a:gd name="T53" fmla="*/ 14 h 378"/>
                    <a:gd name="T54" fmla="*/ 106 w 158"/>
                    <a:gd name="T55" fmla="*/ 47 h 378"/>
                    <a:gd name="T56" fmla="*/ 92 w 158"/>
                    <a:gd name="T57" fmla="*/ 70 h 378"/>
                    <a:gd name="T58" fmla="*/ 80 w 158"/>
                    <a:gd name="T59" fmla="*/ 89 h 378"/>
                    <a:gd name="T60" fmla="*/ 75 w 158"/>
                    <a:gd name="T61" fmla="*/ 89 h 378"/>
                    <a:gd name="T62" fmla="*/ 63 w 158"/>
                    <a:gd name="T63" fmla="*/ 101 h 378"/>
                    <a:gd name="T64" fmla="*/ 57 w 158"/>
                    <a:gd name="T65" fmla="*/ 112 h 378"/>
                    <a:gd name="T66" fmla="*/ 29 w 158"/>
                    <a:gd name="T67" fmla="*/ 117 h 3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47" name="Freeform 32">
                  <a:extLst>
                    <a:ext uri="{FF2B5EF4-FFF2-40B4-BE49-F238E27FC236}">
                      <a16:creationId xmlns:a16="http://schemas.microsoft.com/office/drawing/2014/main" id="{F22E1245-33A5-4B38-BBA5-2383F7249A90}"/>
                    </a:ext>
                  </a:extLst>
                </p:cNvPr>
                <p:cNvSpPr>
                  <a:spLocks/>
                </p:cNvSpPr>
                <p:nvPr/>
              </p:nvSpPr>
              <p:spPr bwMode="auto">
                <a:xfrm>
                  <a:off x="2575" y="655"/>
                  <a:ext cx="2126" cy="1789"/>
                </a:xfrm>
                <a:custGeom>
                  <a:avLst/>
                  <a:gdLst>
                    <a:gd name="T0" fmla="*/ 124 w 2126"/>
                    <a:gd name="T1" fmla="*/ 750 h 1789"/>
                    <a:gd name="T2" fmla="*/ 142 w 2126"/>
                    <a:gd name="T3" fmla="*/ 619 h 1789"/>
                    <a:gd name="T4" fmla="*/ 214 w 2126"/>
                    <a:gd name="T5" fmla="*/ 544 h 1789"/>
                    <a:gd name="T6" fmla="*/ 296 w 2126"/>
                    <a:gd name="T7" fmla="*/ 508 h 1789"/>
                    <a:gd name="T8" fmla="*/ 319 w 2126"/>
                    <a:gd name="T9" fmla="*/ 432 h 1789"/>
                    <a:gd name="T10" fmla="*/ 424 w 2126"/>
                    <a:gd name="T11" fmla="*/ 365 h 1789"/>
                    <a:gd name="T12" fmla="*/ 492 w 2126"/>
                    <a:gd name="T13" fmla="*/ 271 h 1789"/>
                    <a:gd name="T14" fmla="*/ 461 w 2126"/>
                    <a:gd name="T15" fmla="*/ 223 h 1789"/>
                    <a:gd name="T16" fmla="*/ 467 w 2126"/>
                    <a:gd name="T17" fmla="*/ 179 h 1789"/>
                    <a:gd name="T18" fmla="*/ 399 w 2126"/>
                    <a:gd name="T19" fmla="*/ 243 h 1789"/>
                    <a:gd name="T20" fmla="*/ 377 w 2126"/>
                    <a:gd name="T21" fmla="*/ 371 h 1789"/>
                    <a:gd name="T22" fmla="*/ 331 w 2126"/>
                    <a:gd name="T23" fmla="*/ 410 h 1789"/>
                    <a:gd name="T24" fmla="*/ 307 w 2126"/>
                    <a:gd name="T25" fmla="*/ 343 h 1789"/>
                    <a:gd name="T26" fmla="*/ 243 w 2126"/>
                    <a:gd name="T27" fmla="*/ 374 h 1789"/>
                    <a:gd name="T28" fmla="*/ 226 w 2126"/>
                    <a:gd name="T29" fmla="*/ 324 h 1789"/>
                    <a:gd name="T30" fmla="*/ 227 w 2126"/>
                    <a:gd name="T31" fmla="*/ 273 h 1789"/>
                    <a:gd name="T32" fmla="*/ 296 w 2126"/>
                    <a:gd name="T33" fmla="*/ 240 h 1789"/>
                    <a:gd name="T34" fmla="*/ 340 w 2126"/>
                    <a:gd name="T35" fmla="*/ 153 h 1789"/>
                    <a:gd name="T36" fmla="*/ 412 w 2126"/>
                    <a:gd name="T37" fmla="*/ 53 h 1789"/>
                    <a:gd name="T38" fmla="*/ 511 w 2126"/>
                    <a:gd name="T39" fmla="*/ 25 h 1789"/>
                    <a:gd name="T40" fmla="*/ 642 w 2126"/>
                    <a:gd name="T41" fmla="*/ 103 h 1789"/>
                    <a:gd name="T42" fmla="*/ 595 w 2126"/>
                    <a:gd name="T43" fmla="*/ 223 h 1789"/>
                    <a:gd name="T44" fmla="*/ 642 w 2126"/>
                    <a:gd name="T45" fmla="*/ 285 h 1789"/>
                    <a:gd name="T46" fmla="*/ 682 w 2126"/>
                    <a:gd name="T47" fmla="*/ 215 h 1789"/>
                    <a:gd name="T48" fmla="*/ 859 w 2126"/>
                    <a:gd name="T49" fmla="*/ 187 h 1789"/>
                    <a:gd name="T50" fmla="*/ 1073 w 2126"/>
                    <a:gd name="T51" fmla="*/ 33 h 1789"/>
                    <a:gd name="T52" fmla="*/ 1406 w 2126"/>
                    <a:gd name="T53" fmla="*/ 103 h 1789"/>
                    <a:gd name="T54" fmla="*/ 2004 w 2126"/>
                    <a:gd name="T55" fmla="*/ 226 h 1789"/>
                    <a:gd name="T56" fmla="*/ 2057 w 2126"/>
                    <a:gd name="T57" fmla="*/ 298 h 1789"/>
                    <a:gd name="T58" fmla="*/ 2076 w 2126"/>
                    <a:gd name="T59" fmla="*/ 541 h 1789"/>
                    <a:gd name="T60" fmla="*/ 1901 w 2126"/>
                    <a:gd name="T61" fmla="*/ 346 h 1789"/>
                    <a:gd name="T62" fmla="*/ 1763 w 2126"/>
                    <a:gd name="T63" fmla="*/ 435 h 1789"/>
                    <a:gd name="T64" fmla="*/ 1954 w 2126"/>
                    <a:gd name="T65" fmla="*/ 775 h 1789"/>
                    <a:gd name="T66" fmla="*/ 1876 w 2126"/>
                    <a:gd name="T67" fmla="*/ 920 h 1789"/>
                    <a:gd name="T68" fmla="*/ 2003 w 2126"/>
                    <a:gd name="T69" fmla="*/ 1252 h 1789"/>
                    <a:gd name="T70" fmla="*/ 1874 w 2126"/>
                    <a:gd name="T71" fmla="*/ 1425 h 1789"/>
                    <a:gd name="T72" fmla="*/ 1841 w 2126"/>
                    <a:gd name="T73" fmla="*/ 1559 h 1789"/>
                    <a:gd name="T74" fmla="*/ 1833 w 2126"/>
                    <a:gd name="T75" fmla="*/ 1690 h 1789"/>
                    <a:gd name="T76" fmla="*/ 1789 w 2126"/>
                    <a:gd name="T77" fmla="*/ 1685 h 1789"/>
                    <a:gd name="T78" fmla="*/ 1658 w 2126"/>
                    <a:gd name="T79" fmla="*/ 1411 h 1789"/>
                    <a:gd name="T80" fmla="*/ 1472 w 2126"/>
                    <a:gd name="T81" fmla="*/ 1403 h 1789"/>
                    <a:gd name="T82" fmla="*/ 1359 w 2126"/>
                    <a:gd name="T83" fmla="*/ 1562 h 1789"/>
                    <a:gd name="T84" fmla="*/ 1128 w 2126"/>
                    <a:gd name="T85" fmla="*/ 1213 h 1789"/>
                    <a:gd name="T86" fmla="*/ 822 w 2126"/>
                    <a:gd name="T87" fmla="*/ 1091 h 1789"/>
                    <a:gd name="T88" fmla="*/ 1054 w 2126"/>
                    <a:gd name="T89" fmla="*/ 1308 h 1789"/>
                    <a:gd name="T90" fmla="*/ 784 w 2126"/>
                    <a:gd name="T91" fmla="*/ 1503 h 1789"/>
                    <a:gd name="T92" fmla="*/ 714 w 2126"/>
                    <a:gd name="T93" fmla="*/ 1319 h 1789"/>
                    <a:gd name="T94" fmla="*/ 601 w 2126"/>
                    <a:gd name="T95" fmla="*/ 1105 h 1789"/>
                    <a:gd name="T96" fmla="*/ 537 w 2126"/>
                    <a:gd name="T97" fmla="*/ 946 h 1789"/>
                    <a:gd name="T98" fmla="*/ 505 w 2126"/>
                    <a:gd name="T99" fmla="*/ 873 h 1789"/>
                    <a:gd name="T100" fmla="*/ 465 w 2126"/>
                    <a:gd name="T101" fmla="*/ 831 h 1789"/>
                    <a:gd name="T102" fmla="*/ 449 w 2126"/>
                    <a:gd name="T103" fmla="*/ 909 h 1789"/>
                    <a:gd name="T104" fmla="*/ 393 w 2126"/>
                    <a:gd name="T105" fmla="*/ 787 h 1789"/>
                    <a:gd name="T106" fmla="*/ 329 w 2126"/>
                    <a:gd name="T107" fmla="*/ 742 h 1789"/>
                    <a:gd name="T108" fmla="*/ 397 w 2126"/>
                    <a:gd name="T109" fmla="*/ 848 h 1789"/>
                    <a:gd name="T110" fmla="*/ 367 w 2126"/>
                    <a:gd name="T111" fmla="*/ 873 h 1789"/>
                    <a:gd name="T112" fmla="*/ 313 w 2126"/>
                    <a:gd name="T113" fmla="*/ 803 h 1789"/>
                    <a:gd name="T114" fmla="*/ 251 w 2126"/>
                    <a:gd name="T115" fmla="*/ 753 h 1789"/>
                    <a:gd name="T116" fmla="*/ 169 w 2126"/>
                    <a:gd name="T117" fmla="*/ 817 h 1789"/>
                    <a:gd name="T118" fmla="*/ 152 w 2126"/>
                    <a:gd name="T119" fmla="*/ 890 h 1789"/>
                    <a:gd name="T120" fmla="*/ 95 w 2126"/>
                    <a:gd name="T121" fmla="*/ 943 h 1789"/>
                    <a:gd name="T122" fmla="*/ 12 w 2126"/>
                    <a:gd name="T123" fmla="*/ 909 h 17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pSp>
          <p:nvGrpSpPr>
            <p:cNvPr id="1034" name="Group 33">
              <a:extLst>
                <a:ext uri="{FF2B5EF4-FFF2-40B4-BE49-F238E27FC236}">
                  <a16:creationId xmlns:a16="http://schemas.microsoft.com/office/drawing/2014/main" id="{CB89830F-640A-469B-B7A2-2AC0CE619C60}"/>
                </a:ext>
              </a:extLst>
            </p:cNvPr>
            <p:cNvGrpSpPr>
              <a:grpSpLocks/>
            </p:cNvGrpSpPr>
            <p:nvPr/>
          </p:nvGrpSpPr>
          <p:grpSpPr bwMode="auto">
            <a:xfrm>
              <a:off x="92" y="615"/>
              <a:ext cx="1865" cy="3311"/>
              <a:chOff x="92" y="615"/>
              <a:chExt cx="1865" cy="3311"/>
            </a:xfrm>
          </p:grpSpPr>
          <p:sp>
            <p:nvSpPr>
              <p:cNvPr id="1035" name="Freeform 34">
                <a:extLst>
                  <a:ext uri="{FF2B5EF4-FFF2-40B4-BE49-F238E27FC236}">
                    <a16:creationId xmlns:a16="http://schemas.microsoft.com/office/drawing/2014/main" id="{772B2C93-CA6E-4463-8EF4-B747CA8B4BF3}"/>
                  </a:ext>
                </a:extLst>
              </p:cNvPr>
              <p:cNvSpPr>
                <a:spLocks/>
              </p:cNvSpPr>
              <p:nvPr/>
            </p:nvSpPr>
            <p:spPr bwMode="auto">
              <a:xfrm>
                <a:off x="92" y="761"/>
                <a:ext cx="1262" cy="1550"/>
              </a:xfrm>
              <a:custGeom>
                <a:avLst/>
                <a:gdLst>
                  <a:gd name="T0" fmla="*/ 101 w 1262"/>
                  <a:gd name="T1" fmla="*/ 290 h 1550"/>
                  <a:gd name="T2" fmla="*/ 82 w 1262"/>
                  <a:gd name="T3" fmla="*/ 203 h 1550"/>
                  <a:gd name="T4" fmla="*/ 181 w 1262"/>
                  <a:gd name="T5" fmla="*/ 131 h 1550"/>
                  <a:gd name="T6" fmla="*/ 225 w 1262"/>
                  <a:gd name="T7" fmla="*/ 75 h 1550"/>
                  <a:gd name="T8" fmla="*/ 303 w 1262"/>
                  <a:gd name="T9" fmla="*/ 64 h 1550"/>
                  <a:gd name="T10" fmla="*/ 544 w 1262"/>
                  <a:gd name="T11" fmla="*/ 67 h 1550"/>
                  <a:gd name="T12" fmla="*/ 666 w 1262"/>
                  <a:gd name="T13" fmla="*/ 95 h 1550"/>
                  <a:gd name="T14" fmla="*/ 620 w 1262"/>
                  <a:gd name="T15" fmla="*/ 92 h 1550"/>
                  <a:gd name="T16" fmla="*/ 589 w 1262"/>
                  <a:gd name="T17" fmla="*/ 3 h 1550"/>
                  <a:gd name="T18" fmla="*/ 649 w 1262"/>
                  <a:gd name="T19" fmla="*/ 0 h 1550"/>
                  <a:gd name="T20" fmla="*/ 696 w 1262"/>
                  <a:gd name="T21" fmla="*/ 39 h 1550"/>
                  <a:gd name="T22" fmla="*/ 767 w 1262"/>
                  <a:gd name="T23" fmla="*/ 103 h 1550"/>
                  <a:gd name="T24" fmla="*/ 754 w 1262"/>
                  <a:gd name="T25" fmla="*/ 33 h 1550"/>
                  <a:gd name="T26" fmla="*/ 884 w 1262"/>
                  <a:gd name="T27" fmla="*/ 100 h 1550"/>
                  <a:gd name="T28" fmla="*/ 886 w 1262"/>
                  <a:gd name="T29" fmla="*/ 128 h 1550"/>
                  <a:gd name="T30" fmla="*/ 847 w 1262"/>
                  <a:gd name="T31" fmla="*/ 198 h 1550"/>
                  <a:gd name="T32" fmla="*/ 814 w 1262"/>
                  <a:gd name="T33" fmla="*/ 312 h 1550"/>
                  <a:gd name="T34" fmla="*/ 935 w 1262"/>
                  <a:gd name="T35" fmla="*/ 376 h 1550"/>
                  <a:gd name="T36" fmla="*/ 938 w 1262"/>
                  <a:gd name="T37" fmla="*/ 476 h 1550"/>
                  <a:gd name="T38" fmla="*/ 956 w 1262"/>
                  <a:gd name="T39" fmla="*/ 398 h 1550"/>
                  <a:gd name="T40" fmla="*/ 956 w 1262"/>
                  <a:gd name="T41" fmla="*/ 254 h 1550"/>
                  <a:gd name="T42" fmla="*/ 1043 w 1262"/>
                  <a:gd name="T43" fmla="*/ 293 h 1550"/>
                  <a:gd name="T44" fmla="*/ 1098 w 1262"/>
                  <a:gd name="T45" fmla="*/ 251 h 1550"/>
                  <a:gd name="T46" fmla="*/ 1195 w 1262"/>
                  <a:gd name="T47" fmla="*/ 357 h 1550"/>
                  <a:gd name="T48" fmla="*/ 1261 w 1262"/>
                  <a:gd name="T49" fmla="*/ 449 h 1550"/>
                  <a:gd name="T50" fmla="*/ 1209 w 1262"/>
                  <a:gd name="T51" fmla="*/ 485 h 1550"/>
                  <a:gd name="T52" fmla="*/ 1117 w 1262"/>
                  <a:gd name="T53" fmla="*/ 515 h 1550"/>
                  <a:gd name="T54" fmla="*/ 1181 w 1262"/>
                  <a:gd name="T55" fmla="*/ 535 h 1550"/>
                  <a:gd name="T56" fmla="*/ 1209 w 1262"/>
                  <a:gd name="T57" fmla="*/ 618 h 1550"/>
                  <a:gd name="T58" fmla="*/ 1183 w 1262"/>
                  <a:gd name="T59" fmla="*/ 624 h 1550"/>
                  <a:gd name="T60" fmla="*/ 1146 w 1262"/>
                  <a:gd name="T61" fmla="*/ 657 h 1550"/>
                  <a:gd name="T62" fmla="*/ 1088 w 1262"/>
                  <a:gd name="T63" fmla="*/ 730 h 1550"/>
                  <a:gd name="T64" fmla="*/ 1082 w 1262"/>
                  <a:gd name="T65" fmla="*/ 839 h 1550"/>
                  <a:gd name="T66" fmla="*/ 1020 w 1262"/>
                  <a:gd name="T67" fmla="*/ 1003 h 1550"/>
                  <a:gd name="T68" fmla="*/ 1038 w 1262"/>
                  <a:gd name="T69" fmla="*/ 1142 h 1550"/>
                  <a:gd name="T70" fmla="*/ 1003 w 1262"/>
                  <a:gd name="T71" fmla="*/ 1048 h 1550"/>
                  <a:gd name="T72" fmla="*/ 942 w 1262"/>
                  <a:gd name="T73" fmla="*/ 1006 h 1550"/>
                  <a:gd name="T74" fmla="*/ 890 w 1262"/>
                  <a:gd name="T75" fmla="*/ 1034 h 1550"/>
                  <a:gd name="T76" fmla="*/ 804 w 1262"/>
                  <a:gd name="T77" fmla="*/ 1048 h 1550"/>
                  <a:gd name="T78" fmla="*/ 760 w 1262"/>
                  <a:gd name="T79" fmla="*/ 1151 h 1550"/>
                  <a:gd name="T80" fmla="*/ 859 w 1262"/>
                  <a:gd name="T81" fmla="*/ 1290 h 1550"/>
                  <a:gd name="T82" fmla="*/ 874 w 1262"/>
                  <a:gd name="T83" fmla="*/ 1212 h 1550"/>
                  <a:gd name="T84" fmla="*/ 931 w 1262"/>
                  <a:gd name="T85" fmla="*/ 1268 h 1550"/>
                  <a:gd name="T86" fmla="*/ 962 w 1262"/>
                  <a:gd name="T87" fmla="*/ 1346 h 1550"/>
                  <a:gd name="T88" fmla="*/ 987 w 1262"/>
                  <a:gd name="T89" fmla="*/ 1415 h 1550"/>
                  <a:gd name="T90" fmla="*/ 1045 w 1262"/>
                  <a:gd name="T91" fmla="*/ 1521 h 1550"/>
                  <a:gd name="T92" fmla="*/ 1133 w 1262"/>
                  <a:gd name="T93" fmla="*/ 1518 h 1550"/>
                  <a:gd name="T94" fmla="*/ 1080 w 1262"/>
                  <a:gd name="T95" fmla="*/ 1532 h 1550"/>
                  <a:gd name="T96" fmla="*/ 977 w 1262"/>
                  <a:gd name="T97" fmla="*/ 1516 h 1550"/>
                  <a:gd name="T98" fmla="*/ 905 w 1262"/>
                  <a:gd name="T99" fmla="*/ 1421 h 1550"/>
                  <a:gd name="T100" fmla="*/ 853 w 1262"/>
                  <a:gd name="T101" fmla="*/ 1385 h 1550"/>
                  <a:gd name="T102" fmla="*/ 769 w 1262"/>
                  <a:gd name="T103" fmla="*/ 1340 h 1550"/>
                  <a:gd name="T104" fmla="*/ 622 w 1262"/>
                  <a:gd name="T105" fmla="*/ 1190 h 1550"/>
                  <a:gd name="T106" fmla="*/ 501 w 1262"/>
                  <a:gd name="T107" fmla="*/ 970 h 1550"/>
                  <a:gd name="T108" fmla="*/ 542 w 1262"/>
                  <a:gd name="T109" fmla="*/ 1167 h 1550"/>
                  <a:gd name="T110" fmla="*/ 464 w 1262"/>
                  <a:gd name="T111" fmla="*/ 1031 h 1550"/>
                  <a:gd name="T112" fmla="*/ 392 w 1262"/>
                  <a:gd name="T113" fmla="*/ 763 h 1550"/>
                  <a:gd name="T114" fmla="*/ 400 w 1262"/>
                  <a:gd name="T115" fmla="*/ 568 h 1550"/>
                  <a:gd name="T116" fmla="*/ 375 w 1262"/>
                  <a:gd name="T117" fmla="*/ 418 h 1550"/>
                  <a:gd name="T118" fmla="*/ 354 w 1262"/>
                  <a:gd name="T119" fmla="*/ 329 h 1550"/>
                  <a:gd name="T120" fmla="*/ 305 w 1262"/>
                  <a:gd name="T121" fmla="*/ 276 h 1550"/>
                  <a:gd name="T122" fmla="*/ 202 w 1262"/>
                  <a:gd name="T123" fmla="*/ 290 h 1550"/>
                  <a:gd name="T124" fmla="*/ 124 w 1262"/>
                  <a:gd name="T125" fmla="*/ 345 h 15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6" name="Freeform 35">
                <a:extLst>
                  <a:ext uri="{FF2B5EF4-FFF2-40B4-BE49-F238E27FC236}">
                    <a16:creationId xmlns:a16="http://schemas.microsoft.com/office/drawing/2014/main" id="{25645169-3A3B-4A0F-BFB6-06CDBF3F21FB}"/>
                  </a:ext>
                </a:extLst>
              </p:cNvPr>
              <p:cNvSpPr>
                <a:spLocks/>
              </p:cNvSpPr>
              <p:nvPr/>
            </p:nvSpPr>
            <p:spPr bwMode="auto">
              <a:xfrm>
                <a:off x="994" y="615"/>
                <a:ext cx="429" cy="408"/>
              </a:xfrm>
              <a:custGeom>
                <a:avLst/>
                <a:gdLst>
                  <a:gd name="T0" fmla="*/ 0 w 429"/>
                  <a:gd name="T1" fmla="*/ 84 h 408"/>
                  <a:gd name="T2" fmla="*/ 10 w 429"/>
                  <a:gd name="T3" fmla="*/ 53 h 408"/>
                  <a:gd name="T4" fmla="*/ 10 w 429"/>
                  <a:gd name="T5" fmla="*/ 31 h 408"/>
                  <a:gd name="T6" fmla="*/ 25 w 429"/>
                  <a:gd name="T7" fmla="*/ 0 h 408"/>
                  <a:gd name="T8" fmla="*/ 103 w 429"/>
                  <a:gd name="T9" fmla="*/ 20 h 408"/>
                  <a:gd name="T10" fmla="*/ 236 w 429"/>
                  <a:gd name="T11" fmla="*/ 56 h 408"/>
                  <a:gd name="T12" fmla="*/ 289 w 429"/>
                  <a:gd name="T13" fmla="*/ 86 h 408"/>
                  <a:gd name="T14" fmla="*/ 358 w 429"/>
                  <a:gd name="T15" fmla="*/ 114 h 408"/>
                  <a:gd name="T16" fmla="*/ 393 w 429"/>
                  <a:gd name="T17" fmla="*/ 167 h 408"/>
                  <a:gd name="T18" fmla="*/ 428 w 429"/>
                  <a:gd name="T19" fmla="*/ 192 h 408"/>
                  <a:gd name="T20" fmla="*/ 414 w 429"/>
                  <a:gd name="T21" fmla="*/ 212 h 408"/>
                  <a:gd name="T22" fmla="*/ 414 w 429"/>
                  <a:gd name="T23" fmla="*/ 237 h 408"/>
                  <a:gd name="T24" fmla="*/ 401 w 429"/>
                  <a:gd name="T25" fmla="*/ 243 h 408"/>
                  <a:gd name="T26" fmla="*/ 389 w 429"/>
                  <a:gd name="T27" fmla="*/ 265 h 408"/>
                  <a:gd name="T28" fmla="*/ 401 w 429"/>
                  <a:gd name="T29" fmla="*/ 287 h 408"/>
                  <a:gd name="T30" fmla="*/ 399 w 429"/>
                  <a:gd name="T31" fmla="*/ 304 h 408"/>
                  <a:gd name="T32" fmla="*/ 385 w 429"/>
                  <a:gd name="T33" fmla="*/ 326 h 408"/>
                  <a:gd name="T34" fmla="*/ 387 w 429"/>
                  <a:gd name="T35" fmla="*/ 348 h 408"/>
                  <a:gd name="T36" fmla="*/ 411 w 429"/>
                  <a:gd name="T37" fmla="*/ 371 h 408"/>
                  <a:gd name="T38" fmla="*/ 413 w 429"/>
                  <a:gd name="T39" fmla="*/ 393 h 408"/>
                  <a:gd name="T40" fmla="*/ 407 w 429"/>
                  <a:gd name="T41" fmla="*/ 404 h 408"/>
                  <a:gd name="T42" fmla="*/ 383 w 429"/>
                  <a:gd name="T43" fmla="*/ 407 h 408"/>
                  <a:gd name="T44" fmla="*/ 366 w 429"/>
                  <a:gd name="T45" fmla="*/ 396 h 408"/>
                  <a:gd name="T46" fmla="*/ 347 w 429"/>
                  <a:gd name="T47" fmla="*/ 368 h 408"/>
                  <a:gd name="T48" fmla="*/ 339 w 429"/>
                  <a:gd name="T49" fmla="*/ 368 h 408"/>
                  <a:gd name="T50" fmla="*/ 329 w 429"/>
                  <a:gd name="T51" fmla="*/ 357 h 408"/>
                  <a:gd name="T52" fmla="*/ 320 w 429"/>
                  <a:gd name="T53" fmla="*/ 323 h 408"/>
                  <a:gd name="T54" fmla="*/ 308 w 429"/>
                  <a:gd name="T55" fmla="*/ 312 h 408"/>
                  <a:gd name="T56" fmla="*/ 283 w 429"/>
                  <a:gd name="T57" fmla="*/ 295 h 408"/>
                  <a:gd name="T58" fmla="*/ 261 w 429"/>
                  <a:gd name="T59" fmla="*/ 284 h 408"/>
                  <a:gd name="T60" fmla="*/ 230 w 429"/>
                  <a:gd name="T61" fmla="*/ 254 h 408"/>
                  <a:gd name="T62" fmla="*/ 217 w 429"/>
                  <a:gd name="T63" fmla="*/ 231 h 408"/>
                  <a:gd name="T64" fmla="*/ 219 w 429"/>
                  <a:gd name="T65" fmla="*/ 215 h 408"/>
                  <a:gd name="T66" fmla="*/ 232 w 429"/>
                  <a:gd name="T67" fmla="*/ 201 h 408"/>
                  <a:gd name="T68" fmla="*/ 221 w 429"/>
                  <a:gd name="T69" fmla="*/ 184 h 408"/>
                  <a:gd name="T70" fmla="*/ 209 w 429"/>
                  <a:gd name="T71" fmla="*/ 192 h 408"/>
                  <a:gd name="T72" fmla="*/ 190 w 429"/>
                  <a:gd name="T73" fmla="*/ 167 h 408"/>
                  <a:gd name="T74" fmla="*/ 186 w 429"/>
                  <a:gd name="T75" fmla="*/ 181 h 408"/>
                  <a:gd name="T76" fmla="*/ 168 w 429"/>
                  <a:gd name="T77" fmla="*/ 181 h 408"/>
                  <a:gd name="T78" fmla="*/ 165 w 429"/>
                  <a:gd name="T79" fmla="*/ 170 h 408"/>
                  <a:gd name="T80" fmla="*/ 165 w 429"/>
                  <a:gd name="T81" fmla="*/ 151 h 408"/>
                  <a:gd name="T82" fmla="*/ 157 w 429"/>
                  <a:gd name="T83" fmla="*/ 139 h 408"/>
                  <a:gd name="T84" fmla="*/ 145 w 429"/>
                  <a:gd name="T85" fmla="*/ 142 h 408"/>
                  <a:gd name="T86" fmla="*/ 130 w 429"/>
                  <a:gd name="T87" fmla="*/ 112 h 408"/>
                  <a:gd name="T88" fmla="*/ 118 w 429"/>
                  <a:gd name="T89" fmla="*/ 109 h 408"/>
                  <a:gd name="T90" fmla="*/ 101 w 429"/>
                  <a:gd name="T91" fmla="*/ 95 h 408"/>
                  <a:gd name="T92" fmla="*/ 64 w 429"/>
                  <a:gd name="T93" fmla="*/ 98 h 408"/>
                  <a:gd name="T94" fmla="*/ 27 w 429"/>
                  <a:gd name="T95" fmla="*/ 95 h 408"/>
                  <a:gd name="T96" fmla="*/ 0 w 429"/>
                  <a:gd name="T97" fmla="*/ 84 h 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7" name="Freeform 36">
                <a:extLst>
                  <a:ext uri="{FF2B5EF4-FFF2-40B4-BE49-F238E27FC236}">
                    <a16:creationId xmlns:a16="http://schemas.microsoft.com/office/drawing/2014/main" id="{08D22E8E-79A5-46AA-AA21-EB83897AE2EE}"/>
                  </a:ext>
                </a:extLst>
              </p:cNvPr>
              <p:cNvSpPr>
                <a:spLocks/>
              </p:cNvSpPr>
              <p:nvPr/>
            </p:nvSpPr>
            <p:spPr bwMode="auto">
              <a:xfrm>
                <a:off x="908" y="758"/>
                <a:ext cx="274" cy="210"/>
              </a:xfrm>
              <a:custGeom>
                <a:avLst/>
                <a:gdLst>
                  <a:gd name="T0" fmla="*/ 10 w 274"/>
                  <a:gd name="T1" fmla="*/ 0 h 210"/>
                  <a:gd name="T2" fmla="*/ 0 w 274"/>
                  <a:gd name="T3" fmla="*/ 17 h 210"/>
                  <a:gd name="T4" fmla="*/ 0 w 274"/>
                  <a:gd name="T5" fmla="*/ 36 h 210"/>
                  <a:gd name="T6" fmla="*/ 19 w 274"/>
                  <a:gd name="T7" fmla="*/ 56 h 210"/>
                  <a:gd name="T8" fmla="*/ 31 w 274"/>
                  <a:gd name="T9" fmla="*/ 50 h 210"/>
                  <a:gd name="T10" fmla="*/ 35 w 274"/>
                  <a:gd name="T11" fmla="*/ 59 h 210"/>
                  <a:gd name="T12" fmla="*/ 46 w 274"/>
                  <a:gd name="T13" fmla="*/ 61 h 210"/>
                  <a:gd name="T14" fmla="*/ 54 w 274"/>
                  <a:gd name="T15" fmla="*/ 47 h 210"/>
                  <a:gd name="T16" fmla="*/ 81 w 274"/>
                  <a:gd name="T17" fmla="*/ 50 h 210"/>
                  <a:gd name="T18" fmla="*/ 85 w 274"/>
                  <a:gd name="T19" fmla="*/ 64 h 210"/>
                  <a:gd name="T20" fmla="*/ 94 w 274"/>
                  <a:gd name="T21" fmla="*/ 70 h 210"/>
                  <a:gd name="T22" fmla="*/ 117 w 274"/>
                  <a:gd name="T23" fmla="*/ 67 h 210"/>
                  <a:gd name="T24" fmla="*/ 125 w 274"/>
                  <a:gd name="T25" fmla="*/ 75 h 210"/>
                  <a:gd name="T26" fmla="*/ 137 w 274"/>
                  <a:gd name="T27" fmla="*/ 84 h 210"/>
                  <a:gd name="T28" fmla="*/ 146 w 274"/>
                  <a:gd name="T29" fmla="*/ 100 h 210"/>
                  <a:gd name="T30" fmla="*/ 146 w 274"/>
                  <a:gd name="T31" fmla="*/ 123 h 210"/>
                  <a:gd name="T32" fmla="*/ 138 w 274"/>
                  <a:gd name="T33" fmla="*/ 128 h 210"/>
                  <a:gd name="T34" fmla="*/ 142 w 274"/>
                  <a:gd name="T35" fmla="*/ 137 h 210"/>
                  <a:gd name="T36" fmla="*/ 131 w 274"/>
                  <a:gd name="T37" fmla="*/ 150 h 210"/>
                  <a:gd name="T38" fmla="*/ 131 w 274"/>
                  <a:gd name="T39" fmla="*/ 170 h 210"/>
                  <a:gd name="T40" fmla="*/ 148 w 274"/>
                  <a:gd name="T41" fmla="*/ 173 h 210"/>
                  <a:gd name="T42" fmla="*/ 158 w 274"/>
                  <a:gd name="T43" fmla="*/ 167 h 210"/>
                  <a:gd name="T44" fmla="*/ 161 w 274"/>
                  <a:gd name="T45" fmla="*/ 159 h 210"/>
                  <a:gd name="T46" fmla="*/ 167 w 274"/>
                  <a:gd name="T47" fmla="*/ 167 h 210"/>
                  <a:gd name="T48" fmla="*/ 177 w 274"/>
                  <a:gd name="T49" fmla="*/ 162 h 210"/>
                  <a:gd name="T50" fmla="*/ 198 w 274"/>
                  <a:gd name="T51" fmla="*/ 173 h 210"/>
                  <a:gd name="T52" fmla="*/ 211 w 274"/>
                  <a:gd name="T53" fmla="*/ 192 h 210"/>
                  <a:gd name="T54" fmla="*/ 215 w 274"/>
                  <a:gd name="T55" fmla="*/ 192 h 210"/>
                  <a:gd name="T56" fmla="*/ 217 w 274"/>
                  <a:gd name="T57" fmla="*/ 203 h 210"/>
                  <a:gd name="T58" fmla="*/ 231 w 274"/>
                  <a:gd name="T59" fmla="*/ 209 h 210"/>
                  <a:gd name="T60" fmla="*/ 246 w 274"/>
                  <a:gd name="T61" fmla="*/ 209 h 210"/>
                  <a:gd name="T62" fmla="*/ 236 w 274"/>
                  <a:gd name="T63" fmla="*/ 198 h 210"/>
                  <a:gd name="T64" fmla="*/ 240 w 274"/>
                  <a:gd name="T65" fmla="*/ 187 h 210"/>
                  <a:gd name="T66" fmla="*/ 252 w 274"/>
                  <a:gd name="T67" fmla="*/ 198 h 210"/>
                  <a:gd name="T68" fmla="*/ 265 w 274"/>
                  <a:gd name="T69" fmla="*/ 201 h 210"/>
                  <a:gd name="T70" fmla="*/ 267 w 274"/>
                  <a:gd name="T71" fmla="*/ 184 h 210"/>
                  <a:gd name="T72" fmla="*/ 254 w 274"/>
                  <a:gd name="T73" fmla="*/ 170 h 210"/>
                  <a:gd name="T74" fmla="*/ 244 w 274"/>
                  <a:gd name="T75" fmla="*/ 170 h 210"/>
                  <a:gd name="T76" fmla="*/ 231 w 274"/>
                  <a:gd name="T77" fmla="*/ 156 h 210"/>
                  <a:gd name="T78" fmla="*/ 244 w 274"/>
                  <a:gd name="T79" fmla="*/ 156 h 210"/>
                  <a:gd name="T80" fmla="*/ 254 w 274"/>
                  <a:gd name="T81" fmla="*/ 164 h 210"/>
                  <a:gd name="T82" fmla="*/ 273 w 274"/>
                  <a:gd name="T83" fmla="*/ 164 h 210"/>
                  <a:gd name="T84" fmla="*/ 269 w 274"/>
                  <a:gd name="T85" fmla="*/ 148 h 210"/>
                  <a:gd name="T86" fmla="*/ 252 w 274"/>
                  <a:gd name="T87" fmla="*/ 131 h 210"/>
                  <a:gd name="T88" fmla="*/ 240 w 274"/>
                  <a:gd name="T89" fmla="*/ 128 h 210"/>
                  <a:gd name="T90" fmla="*/ 223 w 274"/>
                  <a:gd name="T91" fmla="*/ 109 h 210"/>
                  <a:gd name="T92" fmla="*/ 202 w 274"/>
                  <a:gd name="T93" fmla="*/ 103 h 210"/>
                  <a:gd name="T94" fmla="*/ 185 w 274"/>
                  <a:gd name="T95" fmla="*/ 95 h 210"/>
                  <a:gd name="T96" fmla="*/ 171 w 274"/>
                  <a:gd name="T97" fmla="*/ 70 h 210"/>
                  <a:gd name="T98" fmla="*/ 161 w 274"/>
                  <a:gd name="T99" fmla="*/ 39 h 210"/>
                  <a:gd name="T100" fmla="*/ 148 w 274"/>
                  <a:gd name="T101" fmla="*/ 39 h 210"/>
                  <a:gd name="T102" fmla="*/ 144 w 274"/>
                  <a:gd name="T103" fmla="*/ 31 h 210"/>
                  <a:gd name="T104" fmla="*/ 137 w 274"/>
                  <a:gd name="T105" fmla="*/ 33 h 210"/>
                  <a:gd name="T106" fmla="*/ 123 w 274"/>
                  <a:gd name="T107" fmla="*/ 20 h 210"/>
                  <a:gd name="T108" fmla="*/ 100 w 274"/>
                  <a:gd name="T109" fmla="*/ 14 h 210"/>
                  <a:gd name="T110" fmla="*/ 90 w 274"/>
                  <a:gd name="T111" fmla="*/ 22 h 210"/>
                  <a:gd name="T112" fmla="*/ 69 w 274"/>
                  <a:gd name="T113" fmla="*/ 14 h 210"/>
                  <a:gd name="T114" fmla="*/ 56 w 274"/>
                  <a:gd name="T115" fmla="*/ 14 h 210"/>
                  <a:gd name="T116" fmla="*/ 50 w 274"/>
                  <a:gd name="T117" fmla="*/ 3 h 210"/>
                  <a:gd name="T118" fmla="*/ 44 w 274"/>
                  <a:gd name="T119" fmla="*/ 0 h 210"/>
                  <a:gd name="T120" fmla="*/ 35 w 274"/>
                  <a:gd name="T121" fmla="*/ 3 h 210"/>
                  <a:gd name="T122" fmla="*/ 10 w 274"/>
                  <a:gd name="T123" fmla="*/ 0 h 2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8" name="Freeform 37">
                <a:extLst>
                  <a:ext uri="{FF2B5EF4-FFF2-40B4-BE49-F238E27FC236}">
                    <a16:creationId xmlns:a16="http://schemas.microsoft.com/office/drawing/2014/main" id="{75E856FF-9F74-4D11-9EA6-D0AE4FA5B0C4}"/>
                  </a:ext>
                </a:extLst>
              </p:cNvPr>
              <p:cNvSpPr>
                <a:spLocks/>
              </p:cNvSpPr>
              <p:nvPr/>
            </p:nvSpPr>
            <p:spPr bwMode="auto">
              <a:xfrm>
                <a:off x="1064" y="1925"/>
                <a:ext cx="195" cy="98"/>
              </a:xfrm>
              <a:custGeom>
                <a:avLst/>
                <a:gdLst>
                  <a:gd name="T0" fmla="*/ 0 w 195"/>
                  <a:gd name="T1" fmla="*/ 49 h 98"/>
                  <a:gd name="T2" fmla="*/ 17 w 195"/>
                  <a:gd name="T3" fmla="*/ 20 h 98"/>
                  <a:gd name="T4" fmla="*/ 25 w 195"/>
                  <a:gd name="T5" fmla="*/ 20 h 98"/>
                  <a:gd name="T6" fmla="*/ 38 w 195"/>
                  <a:gd name="T7" fmla="*/ 6 h 98"/>
                  <a:gd name="T8" fmla="*/ 54 w 195"/>
                  <a:gd name="T9" fmla="*/ 6 h 98"/>
                  <a:gd name="T10" fmla="*/ 58 w 195"/>
                  <a:gd name="T11" fmla="*/ 3 h 98"/>
                  <a:gd name="T12" fmla="*/ 63 w 195"/>
                  <a:gd name="T13" fmla="*/ 0 h 98"/>
                  <a:gd name="T14" fmla="*/ 83 w 195"/>
                  <a:gd name="T15" fmla="*/ 17 h 98"/>
                  <a:gd name="T16" fmla="*/ 88 w 195"/>
                  <a:gd name="T17" fmla="*/ 29 h 98"/>
                  <a:gd name="T18" fmla="*/ 92 w 195"/>
                  <a:gd name="T19" fmla="*/ 23 h 98"/>
                  <a:gd name="T20" fmla="*/ 108 w 195"/>
                  <a:gd name="T21" fmla="*/ 34 h 98"/>
                  <a:gd name="T22" fmla="*/ 117 w 195"/>
                  <a:gd name="T23" fmla="*/ 34 h 98"/>
                  <a:gd name="T24" fmla="*/ 125 w 195"/>
                  <a:gd name="T25" fmla="*/ 43 h 98"/>
                  <a:gd name="T26" fmla="*/ 138 w 195"/>
                  <a:gd name="T27" fmla="*/ 49 h 98"/>
                  <a:gd name="T28" fmla="*/ 138 w 195"/>
                  <a:gd name="T29" fmla="*/ 63 h 98"/>
                  <a:gd name="T30" fmla="*/ 163 w 195"/>
                  <a:gd name="T31" fmla="*/ 63 h 98"/>
                  <a:gd name="T32" fmla="*/ 169 w 195"/>
                  <a:gd name="T33" fmla="*/ 77 h 98"/>
                  <a:gd name="T34" fmla="*/ 184 w 195"/>
                  <a:gd name="T35" fmla="*/ 77 h 98"/>
                  <a:gd name="T36" fmla="*/ 194 w 195"/>
                  <a:gd name="T37" fmla="*/ 94 h 98"/>
                  <a:gd name="T38" fmla="*/ 188 w 195"/>
                  <a:gd name="T39" fmla="*/ 97 h 98"/>
                  <a:gd name="T40" fmla="*/ 184 w 195"/>
                  <a:gd name="T41" fmla="*/ 91 h 98"/>
                  <a:gd name="T42" fmla="*/ 182 w 195"/>
                  <a:gd name="T43" fmla="*/ 88 h 98"/>
                  <a:gd name="T44" fmla="*/ 169 w 195"/>
                  <a:gd name="T45" fmla="*/ 91 h 98"/>
                  <a:gd name="T46" fmla="*/ 165 w 195"/>
                  <a:gd name="T47" fmla="*/ 94 h 98"/>
                  <a:gd name="T48" fmla="*/ 154 w 195"/>
                  <a:gd name="T49" fmla="*/ 97 h 98"/>
                  <a:gd name="T50" fmla="*/ 136 w 195"/>
                  <a:gd name="T51" fmla="*/ 97 h 98"/>
                  <a:gd name="T52" fmla="*/ 125 w 195"/>
                  <a:gd name="T53" fmla="*/ 97 h 98"/>
                  <a:gd name="T54" fmla="*/ 125 w 195"/>
                  <a:gd name="T55" fmla="*/ 88 h 98"/>
                  <a:gd name="T56" fmla="*/ 108 w 195"/>
                  <a:gd name="T57" fmla="*/ 66 h 98"/>
                  <a:gd name="T58" fmla="*/ 108 w 195"/>
                  <a:gd name="T59" fmla="*/ 51 h 98"/>
                  <a:gd name="T60" fmla="*/ 88 w 195"/>
                  <a:gd name="T61" fmla="*/ 51 h 98"/>
                  <a:gd name="T62" fmla="*/ 81 w 195"/>
                  <a:gd name="T63" fmla="*/ 43 h 98"/>
                  <a:gd name="T64" fmla="*/ 75 w 195"/>
                  <a:gd name="T65" fmla="*/ 51 h 98"/>
                  <a:gd name="T66" fmla="*/ 69 w 195"/>
                  <a:gd name="T67" fmla="*/ 40 h 98"/>
                  <a:gd name="T68" fmla="*/ 63 w 195"/>
                  <a:gd name="T69" fmla="*/ 40 h 98"/>
                  <a:gd name="T70" fmla="*/ 63 w 195"/>
                  <a:gd name="T71" fmla="*/ 26 h 98"/>
                  <a:gd name="T72" fmla="*/ 58 w 195"/>
                  <a:gd name="T73" fmla="*/ 20 h 98"/>
                  <a:gd name="T74" fmla="*/ 40 w 195"/>
                  <a:gd name="T75" fmla="*/ 23 h 98"/>
                  <a:gd name="T76" fmla="*/ 29 w 195"/>
                  <a:gd name="T77" fmla="*/ 40 h 98"/>
                  <a:gd name="T78" fmla="*/ 15 w 195"/>
                  <a:gd name="T79" fmla="*/ 43 h 98"/>
                  <a:gd name="T80" fmla="*/ 0 w 195"/>
                  <a:gd name="T81" fmla="*/ 4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9" name="Freeform 38">
                <a:extLst>
                  <a:ext uri="{FF2B5EF4-FFF2-40B4-BE49-F238E27FC236}">
                    <a16:creationId xmlns:a16="http://schemas.microsoft.com/office/drawing/2014/main" id="{A30E8CDB-EBE0-4B59-A8A6-B6304AB4243C}"/>
                  </a:ext>
                </a:extLst>
              </p:cNvPr>
              <p:cNvSpPr>
                <a:spLocks/>
              </p:cNvSpPr>
              <p:nvPr/>
            </p:nvSpPr>
            <p:spPr bwMode="auto">
              <a:xfrm>
                <a:off x="1234" y="1995"/>
                <a:ext cx="129" cy="83"/>
              </a:xfrm>
              <a:custGeom>
                <a:avLst/>
                <a:gdLst>
                  <a:gd name="T0" fmla="*/ 0 w 129"/>
                  <a:gd name="T1" fmla="*/ 62 h 83"/>
                  <a:gd name="T2" fmla="*/ 12 w 129"/>
                  <a:gd name="T3" fmla="*/ 65 h 83"/>
                  <a:gd name="T4" fmla="*/ 40 w 129"/>
                  <a:gd name="T5" fmla="*/ 62 h 83"/>
                  <a:gd name="T6" fmla="*/ 52 w 129"/>
                  <a:gd name="T7" fmla="*/ 79 h 83"/>
                  <a:gd name="T8" fmla="*/ 68 w 129"/>
                  <a:gd name="T9" fmla="*/ 82 h 83"/>
                  <a:gd name="T10" fmla="*/ 76 w 129"/>
                  <a:gd name="T11" fmla="*/ 62 h 83"/>
                  <a:gd name="T12" fmla="*/ 72 w 129"/>
                  <a:gd name="T13" fmla="*/ 57 h 83"/>
                  <a:gd name="T14" fmla="*/ 80 w 129"/>
                  <a:gd name="T15" fmla="*/ 48 h 83"/>
                  <a:gd name="T16" fmla="*/ 96 w 129"/>
                  <a:gd name="T17" fmla="*/ 62 h 83"/>
                  <a:gd name="T18" fmla="*/ 108 w 129"/>
                  <a:gd name="T19" fmla="*/ 62 h 83"/>
                  <a:gd name="T20" fmla="*/ 108 w 129"/>
                  <a:gd name="T21" fmla="*/ 54 h 83"/>
                  <a:gd name="T22" fmla="*/ 116 w 129"/>
                  <a:gd name="T23" fmla="*/ 54 h 83"/>
                  <a:gd name="T24" fmla="*/ 128 w 129"/>
                  <a:gd name="T25" fmla="*/ 40 h 83"/>
                  <a:gd name="T26" fmla="*/ 120 w 129"/>
                  <a:gd name="T27" fmla="*/ 37 h 83"/>
                  <a:gd name="T28" fmla="*/ 120 w 129"/>
                  <a:gd name="T29" fmla="*/ 23 h 83"/>
                  <a:gd name="T30" fmla="*/ 120 w 129"/>
                  <a:gd name="T31" fmla="*/ 11 h 83"/>
                  <a:gd name="T32" fmla="*/ 102 w 129"/>
                  <a:gd name="T33" fmla="*/ 8 h 83"/>
                  <a:gd name="T34" fmla="*/ 88 w 129"/>
                  <a:gd name="T35" fmla="*/ 11 h 83"/>
                  <a:gd name="T36" fmla="*/ 76 w 129"/>
                  <a:gd name="T37" fmla="*/ 11 h 83"/>
                  <a:gd name="T38" fmla="*/ 58 w 129"/>
                  <a:gd name="T39" fmla="*/ 8 h 83"/>
                  <a:gd name="T40" fmla="*/ 44 w 129"/>
                  <a:gd name="T41" fmla="*/ 0 h 83"/>
                  <a:gd name="T42" fmla="*/ 40 w 129"/>
                  <a:gd name="T43" fmla="*/ 8 h 83"/>
                  <a:gd name="T44" fmla="*/ 38 w 129"/>
                  <a:gd name="T45" fmla="*/ 25 h 83"/>
                  <a:gd name="T46" fmla="*/ 24 w 129"/>
                  <a:gd name="T47" fmla="*/ 25 h 83"/>
                  <a:gd name="T48" fmla="*/ 20 w 129"/>
                  <a:gd name="T49" fmla="*/ 40 h 83"/>
                  <a:gd name="T50" fmla="*/ 12 w 129"/>
                  <a:gd name="T51" fmla="*/ 45 h 83"/>
                  <a:gd name="T52" fmla="*/ 0 w 129"/>
                  <a:gd name="T53" fmla="*/ 6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40" name="Freeform 39">
                <a:extLst>
                  <a:ext uri="{FF2B5EF4-FFF2-40B4-BE49-F238E27FC236}">
                    <a16:creationId xmlns:a16="http://schemas.microsoft.com/office/drawing/2014/main" id="{81BA4AC1-BC34-4D11-A4BA-1DB4CBF4FB0F}"/>
                  </a:ext>
                </a:extLst>
              </p:cNvPr>
              <p:cNvSpPr>
                <a:spLocks/>
              </p:cNvSpPr>
              <p:nvPr/>
            </p:nvSpPr>
            <p:spPr bwMode="auto">
              <a:xfrm>
                <a:off x="1155" y="2228"/>
                <a:ext cx="802" cy="1698"/>
              </a:xfrm>
              <a:custGeom>
                <a:avLst/>
                <a:gdLst>
                  <a:gd name="T0" fmla="*/ 92 w 802"/>
                  <a:gd name="T1" fmla="*/ 28 h 1698"/>
                  <a:gd name="T2" fmla="*/ 152 w 802"/>
                  <a:gd name="T3" fmla="*/ 3 h 1698"/>
                  <a:gd name="T4" fmla="*/ 127 w 802"/>
                  <a:gd name="T5" fmla="*/ 59 h 1698"/>
                  <a:gd name="T6" fmla="*/ 152 w 802"/>
                  <a:gd name="T7" fmla="*/ 56 h 1698"/>
                  <a:gd name="T8" fmla="*/ 177 w 802"/>
                  <a:gd name="T9" fmla="*/ 53 h 1698"/>
                  <a:gd name="T10" fmla="*/ 212 w 802"/>
                  <a:gd name="T11" fmla="*/ 73 h 1698"/>
                  <a:gd name="T12" fmla="*/ 322 w 802"/>
                  <a:gd name="T13" fmla="*/ 103 h 1698"/>
                  <a:gd name="T14" fmla="*/ 372 w 802"/>
                  <a:gd name="T15" fmla="*/ 134 h 1698"/>
                  <a:gd name="T16" fmla="*/ 437 w 802"/>
                  <a:gd name="T17" fmla="*/ 151 h 1698"/>
                  <a:gd name="T18" fmla="*/ 530 w 802"/>
                  <a:gd name="T19" fmla="*/ 234 h 1698"/>
                  <a:gd name="T20" fmla="*/ 581 w 802"/>
                  <a:gd name="T21" fmla="*/ 338 h 1698"/>
                  <a:gd name="T22" fmla="*/ 780 w 802"/>
                  <a:gd name="T23" fmla="*/ 424 h 1698"/>
                  <a:gd name="T24" fmla="*/ 782 w 802"/>
                  <a:gd name="T25" fmla="*/ 567 h 1698"/>
                  <a:gd name="T26" fmla="*/ 731 w 802"/>
                  <a:gd name="T27" fmla="*/ 642 h 1698"/>
                  <a:gd name="T28" fmla="*/ 723 w 802"/>
                  <a:gd name="T29" fmla="*/ 751 h 1698"/>
                  <a:gd name="T30" fmla="*/ 694 w 802"/>
                  <a:gd name="T31" fmla="*/ 798 h 1698"/>
                  <a:gd name="T32" fmla="*/ 647 w 802"/>
                  <a:gd name="T33" fmla="*/ 879 h 1698"/>
                  <a:gd name="T34" fmla="*/ 579 w 802"/>
                  <a:gd name="T35" fmla="*/ 907 h 1698"/>
                  <a:gd name="T36" fmla="*/ 544 w 802"/>
                  <a:gd name="T37" fmla="*/ 991 h 1698"/>
                  <a:gd name="T38" fmla="*/ 536 w 802"/>
                  <a:gd name="T39" fmla="*/ 1061 h 1698"/>
                  <a:gd name="T40" fmla="*/ 481 w 802"/>
                  <a:gd name="T41" fmla="*/ 1125 h 1698"/>
                  <a:gd name="T42" fmla="*/ 448 w 802"/>
                  <a:gd name="T43" fmla="*/ 1175 h 1698"/>
                  <a:gd name="T44" fmla="*/ 427 w 802"/>
                  <a:gd name="T45" fmla="*/ 1200 h 1698"/>
                  <a:gd name="T46" fmla="*/ 415 w 802"/>
                  <a:gd name="T47" fmla="*/ 1267 h 1698"/>
                  <a:gd name="T48" fmla="*/ 361 w 802"/>
                  <a:gd name="T49" fmla="*/ 1295 h 1698"/>
                  <a:gd name="T50" fmla="*/ 318 w 802"/>
                  <a:gd name="T51" fmla="*/ 1323 h 1698"/>
                  <a:gd name="T52" fmla="*/ 316 w 802"/>
                  <a:gd name="T53" fmla="*/ 1387 h 1698"/>
                  <a:gd name="T54" fmla="*/ 275 w 802"/>
                  <a:gd name="T55" fmla="*/ 1437 h 1698"/>
                  <a:gd name="T56" fmla="*/ 300 w 802"/>
                  <a:gd name="T57" fmla="*/ 1482 h 1698"/>
                  <a:gd name="T58" fmla="*/ 259 w 802"/>
                  <a:gd name="T59" fmla="*/ 1524 h 1698"/>
                  <a:gd name="T60" fmla="*/ 238 w 802"/>
                  <a:gd name="T61" fmla="*/ 1597 h 1698"/>
                  <a:gd name="T62" fmla="*/ 292 w 802"/>
                  <a:gd name="T63" fmla="*/ 1697 h 1698"/>
                  <a:gd name="T64" fmla="*/ 228 w 802"/>
                  <a:gd name="T65" fmla="*/ 1647 h 1698"/>
                  <a:gd name="T66" fmla="*/ 187 w 802"/>
                  <a:gd name="T67" fmla="*/ 1557 h 1698"/>
                  <a:gd name="T68" fmla="*/ 183 w 802"/>
                  <a:gd name="T69" fmla="*/ 1323 h 1698"/>
                  <a:gd name="T70" fmla="*/ 177 w 802"/>
                  <a:gd name="T71" fmla="*/ 1223 h 1698"/>
                  <a:gd name="T72" fmla="*/ 181 w 802"/>
                  <a:gd name="T73" fmla="*/ 1114 h 1698"/>
                  <a:gd name="T74" fmla="*/ 189 w 802"/>
                  <a:gd name="T75" fmla="*/ 1027 h 1698"/>
                  <a:gd name="T76" fmla="*/ 185 w 802"/>
                  <a:gd name="T77" fmla="*/ 888 h 1698"/>
                  <a:gd name="T78" fmla="*/ 191 w 802"/>
                  <a:gd name="T79" fmla="*/ 773 h 1698"/>
                  <a:gd name="T80" fmla="*/ 144 w 802"/>
                  <a:gd name="T81" fmla="*/ 695 h 1698"/>
                  <a:gd name="T82" fmla="*/ 72 w 802"/>
                  <a:gd name="T83" fmla="*/ 634 h 1698"/>
                  <a:gd name="T84" fmla="*/ 47 w 802"/>
                  <a:gd name="T85" fmla="*/ 539 h 1698"/>
                  <a:gd name="T86" fmla="*/ 14 w 802"/>
                  <a:gd name="T87" fmla="*/ 486 h 1698"/>
                  <a:gd name="T88" fmla="*/ 16 w 802"/>
                  <a:gd name="T89" fmla="*/ 396 h 1698"/>
                  <a:gd name="T90" fmla="*/ 8 w 802"/>
                  <a:gd name="T91" fmla="*/ 310 h 1698"/>
                  <a:gd name="T92" fmla="*/ 58 w 802"/>
                  <a:gd name="T93" fmla="*/ 140 h 16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sp>
        <p:nvSpPr>
          <p:cNvPr id="1027" name="Rectangle 40">
            <a:extLst>
              <a:ext uri="{FF2B5EF4-FFF2-40B4-BE49-F238E27FC236}">
                <a16:creationId xmlns:a16="http://schemas.microsoft.com/office/drawing/2014/main" id="{7F59DB7C-3076-4F90-82D7-E963FCF30D8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fr-FR" altLang="zh-CN"/>
              <a:t>Click to edit Master text styles</a:t>
            </a:r>
          </a:p>
          <a:p>
            <a:pPr lvl="1"/>
            <a:r>
              <a:rPr lang="fr-FR" altLang="zh-CN"/>
              <a:t>Second Level</a:t>
            </a:r>
          </a:p>
          <a:p>
            <a:pPr lvl="2"/>
            <a:r>
              <a:rPr lang="fr-FR" altLang="zh-CN"/>
              <a:t>Third Level</a:t>
            </a:r>
          </a:p>
          <a:p>
            <a:pPr lvl="3"/>
            <a:r>
              <a:rPr lang="fr-FR" altLang="zh-CN"/>
              <a:t>Fourth Level</a:t>
            </a:r>
          </a:p>
          <a:p>
            <a:pPr lvl="4"/>
            <a:r>
              <a:rPr lang="fr-FR" altLang="zh-CN"/>
              <a:t>Fifth Level</a:t>
            </a:r>
          </a:p>
        </p:txBody>
      </p:sp>
      <p:sp>
        <p:nvSpPr>
          <p:cNvPr id="1028" name="Rectangle 41">
            <a:extLst>
              <a:ext uri="{FF2B5EF4-FFF2-40B4-BE49-F238E27FC236}">
                <a16:creationId xmlns:a16="http://schemas.microsoft.com/office/drawing/2014/main" id="{692A87D7-7651-4BAD-B047-29E34E372F18}"/>
              </a:ext>
            </a:extLst>
          </p:cNvPr>
          <p:cNvSpPr>
            <a:spLocks noChangeArrowheads="1"/>
          </p:cNvSpPr>
          <p:nvPr/>
        </p:nvSpPr>
        <p:spPr bwMode="auto">
          <a:xfrm>
            <a:off x="6781800" y="6324600"/>
            <a:ext cx="3968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fld id="{BB2FA1EB-0451-4D6B-853F-C57546432153}" type="slidenum">
              <a:rPr lang="fr-FR" altLang="zh-CN" sz="1400" b="1" smtClean="0">
                <a:latin typeface="N Helvetica Narrow"/>
                <a:ea typeface="宋体" panose="02010600030101010101" pitchFamily="2" charset="-122"/>
              </a:rPr>
              <a:pPr>
                <a:defRPr/>
              </a:pPr>
              <a:t>‹#›</a:t>
            </a:fld>
            <a:endParaRPr lang="fr-FR" altLang="zh-CN" sz="1400" b="1">
              <a:latin typeface="N Helvetica Narrow"/>
              <a:ea typeface="宋体" panose="02010600030101010101" pitchFamily="2" charset="-122"/>
            </a:endParaRPr>
          </a:p>
        </p:txBody>
      </p:sp>
      <p:sp>
        <p:nvSpPr>
          <p:cNvPr id="1029" name="Rectangle 42">
            <a:extLst>
              <a:ext uri="{FF2B5EF4-FFF2-40B4-BE49-F238E27FC236}">
                <a16:creationId xmlns:a16="http://schemas.microsoft.com/office/drawing/2014/main" id="{DCF8482C-0910-469A-A9BC-9D8917780D61}"/>
              </a:ext>
            </a:extLst>
          </p:cNvPr>
          <p:cNvSpPr>
            <a:spLocks noChangeArrowheads="1"/>
          </p:cNvSpPr>
          <p:nvPr/>
        </p:nvSpPr>
        <p:spPr bwMode="auto">
          <a:xfrm>
            <a:off x="279400" y="0"/>
            <a:ext cx="1843088" cy="363538"/>
          </a:xfrm>
          <a:prstGeom prst="rect">
            <a:avLst/>
          </a:prstGeom>
          <a:noFill/>
          <a:ln>
            <a:noFill/>
          </a:ln>
          <a:effectLst>
            <a:outerShdw dist="117088" dir="2436078" algn="ctr" rotWithShape="0">
              <a:srgbClr val="C0C0C0"/>
            </a:outerShdw>
          </a:effectLst>
        </p:spPr>
        <p:txBody>
          <a:bodyPr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r>
              <a:rPr lang="en-US" altLang="zh-CN" sz="1800">
                <a:latin typeface="Arial" panose="020B0604020202020204" pitchFamily="34" charset="0"/>
                <a:ea typeface="宋体" panose="02010600030101010101" pitchFamily="2" charset="-122"/>
              </a:rPr>
              <a:t>Finance</a:t>
            </a:r>
            <a:endParaRPr lang="fr-FR" altLang="zh-CN" sz="1800">
              <a:latin typeface="Arial" panose="020B0604020202020204" pitchFamily="34" charset="0"/>
              <a:ea typeface="宋体" panose="02010600030101010101" pitchFamily="2" charset="-122"/>
            </a:endParaRPr>
          </a:p>
        </p:txBody>
      </p:sp>
      <p:sp>
        <p:nvSpPr>
          <p:cNvPr id="1030" name="Rectangle 43">
            <a:extLst>
              <a:ext uri="{FF2B5EF4-FFF2-40B4-BE49-F238E27FC236}">
                <a16:creationId xmlns:a16="http://schemas.microsoft.com/office/drawing/2014/main" id="{F6B871B3-0B98-4FC0-8FEF-3E49525FBE3D}"/>
              </a:ext>
            </a:extLst>
          </p:cNvPr>
          <p:cNvSpPr>
            <a:spLocks noChangeArrowheads="1"/>
          </p:cNvSpPr>
          <p:nvPr/>
        </p:nvSpPr>
        <p:spPr bwMode="auto">
          <a:xfrm>
            <a:off x="468313" y="6310313"/>
            <a:ext cx="1809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endParaRPr lang="fr-FR" altLang="zh-CN" sz="1400" b="1">
              <a:latin typeface="N Helvetica Narrow" charset="0"/>
              <a:ea typeface="宋体" panose="02010600030101010101" pitchFamily="2" charset="-122"/>
            </a:endParaRPr>
          </a:p>
        </p:txBody>
      </p:sp>
      <p:sp>
        <p:nvSpPr>
          <p:cNvPr id="1031" name="Rectangle 44">
            <a:extLst>
              <a:ext uri="{FF2B5EF4-FFF2-40B4-BE49-F238E27FC236}">
                <a16:creationId xmlns:a16="http://schemas.microsoft.com/office/drawing/2014/main" id="{47D8FEA3-B8AA-45FC-8A9E-C26BF869BC3D}"/>
              </a:ext>
            </a:extLst>
          </p:cNvPr>
          <p:cNvSpPr>
            <a:spLocks noChangeArrowheads="1"/>
          </p:cNvSpPr>
          <p:nvPr/>
        </p:nvSpPr>
        <p:spPr bwMode="auto">
          <a:xfrm>
            <a:off x="5076825" y="0"/>
            <a:ext cx="4067175" cy="336550"/>
          </a:xfrm>
          <a:prstGeom prst="rect">
            <a:avLst/>
          </a:prstGeom>
          <a:noFill/>
          <a:ln>
            <a:noFill/>
          </a:ln>
          <a:effectLst>
            <a:outerShdw dist="35921" dir="2700000" algn="ctr" rotWithShape="0">
              <a:srgbClr val="C0C0C0"/>
            </a:outerShdw>
          </a:effectLst>
        </p:spPr>
        <p:txBody>
          <a:bodyPr lIns="92075" tIns="46038" rIns="92075" bIns="46038">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r>
              <a:rPr lang="zh-CN" altLang="en-US" sz="1400">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School of Management and Economics</a:t>
            </a:r>
            <a:endParaRPr lang="zh-CN" altLang="en-US" sz="1600">
              <a:latin typeface="Arial" panose="020B0604020202020204" pitchFamily="34" charset="0"/>
              <a:ea typeface="宋体" panose="02010600030101010101" pitchFamily="2" charset="-122"/>
            </a:endParaRPr>
          </a:p>
        </p:txBody>
      </p:sp>
      <p:graphicFrame>
        <p:nvGraphicFramePr>
          <p:cNvPr id="1032" name="Object 45">
            <a:extLst>
              <a:ext uri="{FF2B5EF4-FFF2-40B4-BE49-F238E27FC236}">
                <a16:creationId xmlns:a16="http://schemas.microsoft.com/office/drawing/2014/main" id="{350A19CE-7231-47FC-8142-02696ABDE54C}"/>
              </a:ext>
            </a:extLst>
          </p:cNvPr>
          <p:cNvGraphicFramePr>
            <a:graphicFrameLocks noChangeAspect="1"/>
          </p:cNvGraphicFramePr>
          <p:nvPr/>
        </p:nvGraphicFramePr>
        <p:xfrm>
          <a:off x="7924800" y="5715000"/>
          <a:ext cx="965200" cy="927100"/>
        </p:xfrm>
        <a:graphic>
          <a:graphicData uri="http://schemas.openxmlformats.org/presentationml/2006/ole">
            <mc:AlternateContent xmlns:mc="http://schemas.openxmlformats.org/markup-compatibility/2006">
              <mc:Choice xmlns:v="urn:schemas-microsoft-com:vml" Requires="v">
                <p:oleObj name="Image" r:id="rId16" imgW="964739" imgH="926657" progId="Photoshop.Image.7">
                  <p:embed/>
                </p:oleObj>
              </mc:Choice>
              <mc:Fallback>
                <p:oleObj name="Image" r:id="rId16" imgW="964739" imgH="926657" progId="Photoshop.Image.7">
                  <p:embed/>
                  <p:pic>
                    <p:nvPicPr>
                      <p:cNvPr id="0" name="Object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24800" y="5715000"/>
                        <a:ext cx="965200" cy="9271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9623" r:id="rId1"/>
    <p:sldLayoutId id="2147489624" r:id="rId2"/>
    <p:sldLayoutId id="2147489625" r:id="rId3"/>
    <p:sldLayoutId id="2147489626" r:id="rId4"/>
    <p:sldLayoutId id="2147489627" r:id="rId5"/>
    <p:sldLayoutId id="2147489628" r:id="rId6"/>
    <p:sldLayoutId id="2147489629" r:id="rId7"/>
    <p:sldLayoutId id="2147489630" r:id="rId8"/>
    <p:sldLayoutId id="2147489631" r:id="rId9"/>
    <p:sldLayoutId id="2147489632" r:id="rId10"/>
    <p:sldLayoutId id="2147489633" r:id="rId11"/>
    <p:sldLayoutId id="2147489634" r:id="rId12"/>
    <p:sldLayoutId id="2147489635" r:id="rId13"/>
    <p:sldLayoutId id="2147489636" r:id="rId14"/>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0000FF"/>
        </a:buClr>
        <a:buSzPct val="8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SzPct val="65000"/>
        <a:buChar char="F"/>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808D3AD5-117A-433A-B8E2-C1570DD6C7B6}"/>
              </a:ext>
            </a:extLst>
          </p:cNvPr>
          <p:cNvGrpSpPr>
            <a:grpSpLocks/>
          </p:cNvGrpSpPr>
          <p:nvPr/>
        </p:nvGrpSpPr>
        <p:grpSpPr bwMode="auto">
          <a:xfrm>
            <a:off x="146050" y="976313"/>
            <a:ext cx="8836025" cy="5256212"/>
            <a:chOff x="92" y="615"/>
            <a:chExt cx="5566" cy="3311"/>
          </a:xfrm>
        </p:grpSpPr>
        <p:grpSp>
          <p:nvGrpSpPr>
            <p:cNvPr id="2057" name="Group 3">
              <a:extLst>
                <a:ext uri="{FF2B5EF4-FFF2-40B4-BE49-F238E27FC236}">
                  <a16:creationId xmlns:a16="http://schemas.microsoft.com/office/drawing/2014/main" id="{DC07E559-9CBB-4ABA-837F-C28D548BEC6C}"/>
                </a:ext>
              </a:extLst>
            </p:cNvPr>
            <p:cNvGrpSpPr>
              <a:grpSpLocks/>
            </p:cNvGrpSpPr>
            <p:nvPr/>
          </p:nvGrpSpPr>
          <p:grpSpPr bwMode="auto">
            <a:xfrm>
              <a:off x="2314" y="617"/>
              <a:ext cx="3344" cy="3080"/>
              <a:chOff x="2314" y="617"/>
              <a:chExt cx="3344" cy="3080"/>
            </a:xfrm>
          </p:grpSpPr>
          <p:grpSp>
            <p:nvGrpSpPr>
              <p:cNvPr id="2065" name="Group 4">
                <a:extLst>
                  <a:ext uri="{FF2B5EF4-FFF2-40B4-BE49-F238E27FC236}">
                    <a16:creationId xmlns:a16="http://schemas.microsoft.com/office/drawing/2014/main" id="{3F1A93AF-51D7-48EC-A96A-3EA2BEAE9AE5}"/>
                  </a:ext>
                </a:extLst>
              </p:cNvPr>
              <p:cNvGrpSpPr>
                <a:grpSpLocks/>
              </p:cNvGrpSpPr>
              <p:nvPr/>
            </p:nvGrpSpPr>
            <p:grpSpPr bwMode="auto">
              <a:xfrm>
                <a:off x="5166" y="2575"/>
                <a:ext cx="492" cy="1122"/>
                <a:chOff x="5166" y="2575"/>
                <a:chExt cx="492" cy="1122"/>
              </a:xfrm>
            </p:grpSpPr>
            <p:grpSp>
              <p:nvGrpSpPr>
                <p:cNvPr id="2089" name="Group 5">
                  <a:extLst>
                    <a:ext uri="{FF2B5EF4-FFF2-40B4-BE49-F238E27FC236}">
                      <a16:creationId xmlns:a16="http://schemas.microsoft.com/office/drawing/2014/main" id="{C9EEE24C-69E2-40B3-A056-F7671EF2F500}"/>
                    </a:ext>
                  </a:extLst>
                </p:cNvPr>
                <p:cNvGrpSpPr>
                  <a:grpSpLocks/>
                </p:cNvGrpSpPr>
                <p:nvPr/>
              </p:nvGrpSpPr>
              <p:grpSpPr bwMode="auto">
                <a:xfrm>
                  <a:off x="5166" y="3367"/>
                  <a:ext cx="492" cy="330"/>
                  <a:chOff x="5166" y="3367"/>
                  <a:chExt cx="492" cy="330"/>
                </a:xfrm>
              </p:grpSpPr>
              <p:sp>
                <p:nvSpPr>
                  <p:cNvPr id="2091" name="Freeform 6">
                    <a:extLst>
                      <a:ext uri="{FF2B5EF4-FFF2-40B4-BE49-F238E27FC236}">
                        <a16:creationId xmlns:a16="http://schemas.microsoft.com/office/drawing/2014/main" id="{A166E3BD-3843-4D16-A2B3-F08B6EBA88D4}"/>
                      </a:ext>
                    </a:extLst>
                  </p:cNvPr>
                  <p:cNvSpPr>
                    <a:spLocks/>
                  </p:cNvSpPr>
                  <p:nvPr/>
                </p:nvSpPr>
                <p:spPr bwMode="auto">
                  <a:xfrm>
                    <a:off x="5579" y="3367"/>
                    <a:ext cx="79" cy="200"/>
                  </a:xfrm>
                  <a:custGeom>
                    <a:avLst/>
                    <a:gdLst>
                      <a:gd name="T0" fmla="*/ 25 w 79"/>
                      <a:gd name="T1" fmla="*/ 3 h 200"/>
                      <a:gd name="T2" fmla="*/ 33 w 79"/>
                      <a:gd name="T3" fmla="*/ 0 h 200"/>
                      <a:gd name="T4" fmla="*/ 47 w 79"/>
                      <a:gd name="T5" fmla="*/ 22 h 200"/>
                      <a:gd name="T6" fmla="*/ 45 w 79"/>
                      <a:gd name="T7" fmla="*/ 86 h 200"/>
                      <a:gd name="T8" fmla="*/ 55 w 79"/>
                      <a:gd name="T9" fmla="*/ 86 h 200"/>
                      <a:gd name="T10" fmla="*/ 57 w 79"/>
                      <a:gd name="T11" fmla="*/ 94 h 200"/>
                      <a:gd name="T12" fmla="*/ 60 w 79"/>
                      <a:gd name="T13" fmla="*/ 108 h 200"/>
                      <a:gd name="T14" fmla="*/ 62 w 79"/>
                      <a:gd name="T15" fmla="*/ 116 h 200"/>
                      <a:gd name="T16" fmla="*/ 70 w 79"/>
                      <a:gd name="T17" fmla="*/ 113 h 200"/>
                      <a:gd name="T18" fmla="*/ 76 w 79"/>
                      <a:gd name="T19" fmla="*/ 100 h 200"/>
                      <a:gd name="T20" fmla="*/ 78 w 79"/>
                      <a:gd name="T21" fmla="*/ 108 h 200"/>
                      <a:gd name="T22" fmla="*/ 74 w 79"/>
                      <a:gd name="T23" fmla="*/ 119 h 200"/>
                      <a:gd name="T24" fmla="*/ 70 w 79"/>
                      <a:gd name="T25" fmla="*/ 127 h 200"/>
                      <a:gd name="T26" fmla="*/ 68 w 79"/>
                      <a:gd name="T27" fmla="*/ 144 h 200"/>
                      <a:gd name="T28" fmla="*/ 59 w 79"/>
                      <a:gd name="T29" fmla="*/ 152 h 200"/>
                      <a:gd name="T30" fmla="*/ 53 w 79"/>
                      <a:gd name="T31" fmla="*/ 155 h 200"/>
                      <a:gd name="T32" fmla="*/ 45 w 79"/>
                      <a:gd name="T33" fmla="*/ 163 h 200"/>
                      <a:gd name="T34" fmla="*/ 43 w 79"/>
                      <a:gd name="T35" fmla="*/ 171 h 200"/>
                      <a:gd name="T36" fmla="*/ 45 w 79"/>
                      <a:gd name="T37" fmla="*/ 180 h 200"/>
                      <a:gd name="T38" fmla="*/ 47 w 79"/>
                      <a:gd name="T39" fmla="*/ 188 h 200"/>
                      <a:gd name="T40" fmla="*/ 37 w 79"/>
                      <a:gd name="T41" fmla="*/ 193 h 200"/>
                      <a:gd name="T42" fmla="*/ 31 w 79"/>
                      <a:gd name="T43" fmla="*/ 196 h 200"/>
                      <a:gd name="T44" fmla="*/ 25 w 79"/>
                      <a:gd name="T45" fmla="*/ 199 h 200"/>
                      <a:gd name="T46" fmla="*/ 21 w 79"/>
                      <a:gd name="T47" fmla="*/ 196 h 200"/>
                      <a:gd name="T48" fmla="*/ 12 w 79"/>
                      <a:gd name="T49" fmla="*/ 193 h 200"/>
                      <a:gd name="T50" fmla="*/ 8 w 79"/>
                      <a:gd name="T51" fmla="*/ 188 h 200"/>
                      <a:gd name="T52" fmla="*/ 12 w 79"/>
                      <a:gd name="T53" fmla="*/ 182 h 200"/>
                      <a:gd name="T54" fmla="*/ 20 w 79"/>
                      <a:gd name="T55" fmla="*/ 180 h 200"/>
                      <a:gd name="T56" fmla="*/ 25 w 79"/>
                      <a:gd name="T57" fmla="*/ 166 h 200"/>
                      <a:gd name="T58" fmla="*/ 25 w 79"/>
                      <a:gd name="T59" fmla="*/ 160 h 200"/>
                      <a:gd name="T60" fmla="*/ 20 w 79"/>
                      <a:gd name="T61" fmla="*/ 155 h 200"/>
                      <a:gd name="T62" fmla="*/ 12 w 79"/>
                      <a:gd name="T63" fmla="*/ 146 h 200"/>
                      <a:gd name="T64" fmla="*/ 6 w 79"/>
                      <a:gd name="T65" fmla="*/ 146 h 200"/>
                      <a:gd name="T66" fmla="*/ 2 w 79"/>
                      <a:gd name="T67" fmla="*/ 144 h 200"/>
                      <a:gd name="T68" fmla="*/ 0 w 79"/>
                      <a:gd name="T69" fmla="*/ 135 h 200"/>
                      <a:gd name="T70" fmla="*/ 2 w 79"/>
                      <a:gd name="T71" fmla="*/ 130 h 200"/>
                      <a:gd name="T72" fmla="*/ 6 w 79"/>
                      <a:gd name="T73" fmla="*/ 130 h 200"/>
                      <a:gd name="T74" fmla="*/ 12 w 79"/>
                      <a:gd name="T75" fmla="*/ 127 h 200"/>
                      <a:gd name="T76" fmla="*/ 20 w 79"/>
                      <a:gd name="T77" fmla="*/ 119 h 200"/>
                      <a:gd name="T78" fmla="*/ 23 w 79"/>
                      <a:gd name="T79" fmla="*/ 116 h 200"/>
                      <a:gd name="T80" fmla="*/ 27 w 79"/>
                      <a:gd name="T81" fmla="*/ 86 h 200"/>
                      <a:gd name="T82" fmla="*/ 23 w 79"/>
                      <a:gd name="T83" fmla="*/ 77 h 200"/>
                      <a:gd name="T84" fmla="*/ 18 w 79"/>
                      <a:gd name="T85" fmla="*/ 72 h 200"/>
                      <a:gd name="T86" fmla="*/ 16 w 79"/>
                      <a:gd name="T87" fmla="*/ 55 h 200"/>
                      <a:gd name="T88" fmla="*/ 18 w 79"/>
                      <a:gd name="T89" fmla="*/ 39 h 200"/>
                      <a:gd name="T90" fmla="*/ 20 w 79"/>
                      <a:gd name="T91" fmla="*/ 28 h 200"/>
                      <a:gd name="T92" fmla="*/ 25 w 79"/>
                      <a:gd name="T93" fmla="*/ 3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92" name="Freeform 7">
                    <a:extLst>
                      <a:ext uri="{FF2B5EF4-FFF2-40B4-BE49-F238E27FC236}">
                        <a16:creationId xmlns:a16="http://schemas.microsoft.com/office/drawing/2014/main" id="{B46255AF-89C1-4422-A7E7-16D76B6BD337}"/>
                      </a:ext>
                    </a:extLst>
                  </p:cNvPr>
                  <p:cNvSpPr>
                    <a:spLocks/>
                  </p:cNvSpPr>
                  <p:nvPr/>
                </p:nvSpPr>
                <p:spPr bwMode="auto">
                  <a:xfrm>
                    <a:off x="5428" y="3527"/>
                    <a:ext cx="146" cy="170"/>
                  </a:xfrm>
                  <a:custGeom>
                    <a:avLst/>
                    <a:gdLst>
                      <a:gd name="T0" fmla="*/ 102 w 146"/>
                      <a:gd name="T1" fmla="*/ 0 h 170"/>
                      <a:gd name="T2" fmla="*/ 120 w 146"/>
                      <a:gd name="T3" fmla="*/ 0 h 170"/>
                      <a:gd name="T4" fmla="*/ 145 w 146"/>
                      <a:gd name="T5" fmla="*/ 44 h 170"/>
                      <a:gd name="T6" fmla="*/ 118 w 146"/>
                      <a:gd name="T7" fmla="*/ 83 h 170"/>
                      <a:gd name="T8" fmla="*/ 118 w 146"/>
                      <a:gd name="T9" fmla="*/ 100 h 170"/>
                      <a:gd name="T10" fmla="*/ 112 w 146"/>
                      <a:gd name="T11" fmla="*/ 105 h 170"/>
                      <a:gd name="T12" fmla="*/ 96 w 146"/>
                      <a:gd name="T13" fmla="*/ 105 h 170"/>
                      <a:gd name="T14" fmla="*/ 76 w 146"/>
                      <a:gd name="T15" fmla="*/ 127 h 170"/>
                      <a:gd name="T16" fmla="*/ 59 w 146"/>
                      <a:gd name="T17" fmla="*/ 150 h 170"/>
                      <a:gd name="T18" fmla="*/ 47 w 146"/>
                      <a:gd name="T19" fmla="*/ 169 h 170"/>
                      <a:gd name="T20" fmla="*/ 47 w 146"/>
                      <a:gd name="T21" fmla="*/ 152 h 170"/>
                      <a:gd name="T22" fmla="*/ 25 w 146"/>
                      <a:gd name="T23" fmla="*/ 155 h 170"/>
                      <a:gd name="T24" fmla="*/ 16 w 146"/>
                      <a:gd name="T25" fmla="*/ 155 h 170"/>
                      <a:gd name="T26" fmla="*/ 0 w 146"/>
                      <a:gd name="T27" fmla="*/ 155 h 170"/>
                      <a:gd name="T28" fmla="*/ 22 w 146"/>
                      <a:gd name="T29" fmla="*/ 127 h 170"/>
                      <a:gd name="T30" fmla="*/ 29 w 146"/>
                      <a:gd name="T31" fmla="*/ 114 h 170"/>
                      <a:gd name="T32" fmla="*/ 37 w 146"/>
                      <a:gd name="T33" fmla="*/ 114 h 170"/>
                      <a:gd name="T34" fmla="*/ 53 w 146"/>
                      <a:gd name="T35" fmla="*/ 91 h 170"/>
                      <a:gd name="T36" fmla="*/ 59 w 146"/>
                      <a:gd name="T37" fmla="*/ 91 h 170"/>
                      <a:gd name="T38" fmla="*/ 59 w 146"/>
                      <a:gd name="T39" fmla="*/ 89 h 170"/>
                      <a:gd name="T40" fmla="*/ 67 w 146"/>
                      <a:gd name="T41" fmla="*/ 80 h 170"/>
                      <a:gd name="T42" fmla="*/ 76 w 146"/>
                      <a:gd name="T43" fmla="*/ 80 h 170"/>
                      <a:gd name="T44" fmla="*/ 73 w 146"/>
                      <a:gd name="T45" fmla="*/ 55 h 170"/>
                      <a:gd name="T46" fmla="*/ 74 w 146"/>
                      <a:gd name="T47" fmla="*/ 55 h 170"/>
                      <a:gd name="T48" fmla="*/ 84 w 146"/>
                      <a:gd name="T49" fmla="*/ 42 h 170"/>
                      <a:gd name="T50" fmla="*/ 88 w 146"/>
                      <a:gd name="T51" fmla="*/ 53 h 170"/>
                      <a:gd name="T52" fmla="*/ 104 w 146"/>
                      <a:gd name="T53" fmla="*/ 33 h 170"/>
                      <a:gd name="T54" fmla="*/ 102 w 146"/>
                      <a:gd name="T55" fmla="*/ 0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93" name="Freeform 8">
                    <a:extLst>
                      <a:ext uri="{FF2B5EF4-FFF2-40B4-BE49-F238E27FC236}">
                        <a16:creationId xmlns:a16="http://schemas.microsoft.com/office/drawing/2014/main" id="{F82804BC-5204-4B72-8107-50902738A2F4}"/>
                      </a:ext>
                    </a:extLst>
                  </p:cNvPr>
                  <p:cNvSpPr>
                    <a:spLocks/>
                  </p:cNvSpPr>
                  <p:nvPr/>
                </p:nvSpPr>
                <p:spPr bwMode="auto">
                  <a:xfrm>
                    <a:off x="5166" y="3537"/>
                    <a:ext cx="56" cy="90"/>
                  </a:xfrm>
                  <a:custGeom>
                    <a:avLst/>
                    <a:gdLst>
                      <a:gd name="T0" fmla="*/ 0 w 56"/>
                      <a:gd name="T1" fmla="*/ 0 h 90"/>
                      <a:gd name="T2" fmla="*/ 12 w 56"/>
                      <a:gd name="T3" fmla="*/ 0 h 90"/>
                      <a:gd name="T4" fmla="*/ 26 w 56"/>
                      <a:gd name="T5" fmla="*/ 11 h 90"/>
                      <a:gd name="T6" fmla="*/ 55 w 56"/>
                      <a:gd name="T7" fmla="*/ 11 h 90"/>
                      <a:gd name="T8" fmla="*/ 51 w 56"/>
                      <a:gd name="T9" fmla="*/ 25 h 90"/>
                      <a:gd name="T10" fmla="*/ 55 w 56"/>
                      <a:gd name="T11" fmla="*/ 42 h 90"/>
                      <a:gd name="T12" fmla="*/ 45 w 56"/>
                      <a:gd name="T13" fmla="*/ 42 h 90"/>
                      <a:gd name="T14" fmla="*/ 43 w 56"/>
                      <a:gd name="T15" fmla="*/ 45 h 90"/>
                      <a:gd name="T16" fmla="*/ 37 w 56"/>
                      <a:gd name="T17" fmla="*/ 47 h 90"/>
                      <a:gd name="T18" fmla="*/ 43 w 56"/>
                      <a:gd name="T19" fmla="*/ 89 h 90"/>
                      <a:gd name="T20" fmla="*/ 26 w 56"/>
                      <a:gd name="T21" fmla="*/ 86 h 90"/>
                      <a:gd name="T22" fmla="*/ 10 w 56"/>
                      <a:gd name="T23" fmla="*/ 72 h 90"/>
                      <a:gd name="T24" fmla="*/ 10 w 56"/>
                      <a:gd name="T25" fmla="*/ 45 h 90"/>
                      <a:gd name="T26" fmla="*/ 10 w 56"/>
                      <a:gd name="T27" fmla="*/ 33 h 90"/>
                      <a:gd name="T28" fmla="*/ 0 w 56"/>
                      <a:gd name="T29" fmla="*/ 25 h 90"/>
                      <a:gd name="T30" fmla="*/ 0 w 56"/>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090" name="Freeform 9">
                  <a:extLst>
                    <a:ext uri="{FF2B5EF4-FFF2-40B4-BE49-F238E27FC236}">
                      <a16:creationId xmlns:a16="http://schemas.microsoft.com/office/drawing/2014/main" id="{C400F50B-F4FB-4815-A7B3-323432D796BB}"/>
                    </a:ext>
                  </a:extLst>
                </p:cNvPr>
                <p:cNvSpPr>
                  <a:spLocks/>
                </p:cNvSpPr>
                <p:nvPr/>
              </p:nvSpPr>
              <p:spPr bwMode="auto">
                <a:xfrm>
                  <a:off x="5266" y="2575"/>
                  <a:ext cx="89" cy="101"/>
                </a:xfrm>
                <a:custGeom>
                  <a:avLst/>
                  <a:gdLst>
                    <a:gd name="T0" fmla="*/ 16 w 89"/>
                    <a:gd name="T1" fmla="*/ 37 h 101"/>
                    <a:gd name="T2" fmla="*/ 0 w 89"/>
                    <a:gd name="T3" fmla="*/ 80 h 101"/>
                    <a:gd name="T4" fmla="*/ 6 w 89"/>
                    <a:gd name="T5" fmla="*/ 97 h 101"/>
                    <a:gd name="T6" fmla="*/ 31 w 89"/>
                    <a:gd name="T7" fmla="*/ 100 h 101"/>
                    <a:gd name="T8" fmla="*/ 53 w 89"/>
                    <a:gd name="T9" fmla="*/ 100 h 101"/>
                    <a:gd name="T10" fmla="*/ 61 w 89"/>
                    <a:gd name="T11" fmla="*/ 83 h 101"/>
                    <a:gd name="T12" fmla="*/ 65 w 89"/>
                    <a:gd name="T13" fmla="*/ 66 h 101"/>
                    <a:gd name="T14" fmla="*/ 88 w 89"/>
                    <a:gd name="T15" fmla="*/ 66 h 101"/>
                    <a:gd name="T16" fmla="*/ 84 w 89"/>
                    <a:gd name="T17" fmla="*/ 40 h 101"/>
                    <a:gd name="T18" fmla="*/ 84 w 89"/>
                    <a:gd name="T19" fmla="*/ 14 h 101"/>
                    <a:gd name="T20" fmla="*/ 61 w 89"/>
                    <a:gd name="T21" fmla="*/ 0 h 101"/>
                    <a:gd name="T22" fmla="*/ 59 w 89"/>
                    <a:gd name="T23" fmla="*/ 29 h 101"/>
                    <a:gd name="T24" fmla="*/ 72 w 89"/>
                    <a:gd name="T25" fmla="*/ 46 h 101"/>
                    <a:gd name="T26" fmla="*/ 51 w 89"/>
                    <a:gd name="T27" fmla="*/ 46 h 101"/>
                    <a:gd name="T28" fmla="*/ 43 w 89"/>
                    <a:gd name="T29" fmla="*/ 57 h 101"/>
                    <a:gd name="T30" fmla="*/ 16 w 89"/>
                    <a:gd name="T31" fmla="*/ 3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2066" name="Group 10">
                <a:extLst>
                  <a:ext uri="{FF2B5EF4-FFF2-40B4-BE49-F238E27FC236}">
                    <a16:creationId xmlns:a16="http://schemas.microsoft.com/office/drawing/2014/main" id="{0FF37B57-1E3A-416E-83EA-F73DA96FC1BF}"/>
                  </a:ext>
                </a:extLst>
              </p:cNvPr>
              <p:cNvGrpSpPr>
                <a:grpSpLocks/>
              </p:cNvGrpSpPr>
              <p:nvPr/>
            </p:nvGrpSpPr>
            <p:grpSpPr bwMode="auto">
              <a:xfrm>
                <a:off x="4293" y="1104"/>
                <a:ext cx="1037" cy="2393"/>
                <a:chOff x="4293" y="1104"/>
                <a:chExt cx="1037" cy="2393"/>
              </a:xfrm>
            </p:grpSpPr>
            <p:grpSp>
              <p:nvGrpSpPr>
                <p:cNvPr id="2076" name="Group 11">
                  <a:extLst>
                    <a:ext uri="{FF2B5EF4-FFF2-40B4-BE49-F238E27FC236}">
                      <a16:creationId xmlns:a16="http://schemas.microsoft.com/office/drawing/2014/main" id="{6875D367-CD66-42DA-8C94-A703A6790629}"/>
                    </a:ext>
                  </a:extLst>
                </p:cNvPr>
                <p:cNvGrpSpPr>
                  <a:grpSpLocks/>
                </p:cNvGrpSpPr>
                <p:nvPr/>
              </p:nvGrpSpPr>
              <p:grpSpPr bwMode="auto">
                <a:xfrm>
                  <a:off x="4460" y="1348"/>
                  <a:ext cx="232" cy="719"/>
                  <a:chOff x="4460" y="1348"/>
                  <a:chExt cx="232" cy="719"/>
                </a:xfrm>
              </p:grpSpPr>
              <p:sp>
                <p:nvSpPr>
                  <p:cNvPr id="2086" name="Freeform 12">
                    <a:extLst>
                      <a:ext uri="{FF2B5EF4-FFF2-40B4-BE49-F238E27FC236}">
                        <a16:creationId xmlns:a16="http://schemas.microsoft.com/office/drawing/2014/main" id="{D832A46F-0B64-4D93-B243-7CE12F5BCFBD}"/>
                      </a:ext>
                    </a:extLst>
                  </p:cNvPr>
                  <p:cNvSpPr>
                    <a:spLocks/>
                  </p:cNvSpPr>
                  <p:nvPr/>
                </p:nvSpPr>
                <p:spPr bwMode="auto">
                  <a:xfrm>
                    <a:off x="4460" y="1993"/>
                    <a:ext cx="56" cy="74"/>
                  </a:xfrm>
                  <a:custGeom>
                    <a:avLst/>
                    <a:gdLst>
                      <a:gd name="T0" fmla="*/ 0 w 56"/>
                      <a:gd name="T1" fmla="*/ 56 h 74"/>
                      <a:gd name="T2" fmla="*/ 10 w 56"/>
                      <a:gd name="T3" fmla="*/ 70 h 74"/>
                      <a:gd name="T4" fmla="*/ 22 w 56"/>
                      <a:gd name="T5" fmla="*/ 67 h 74"/>
                      <a:gd name="T6" fmla="*/ 39 w 56"/>
                      <a:gd name="T7" fmla="*/ 73 h 74"/>
                      <a:gd name="T8" fmla="*/ 53 w 56"/>
                      <a:gd name="T9" fmla="*/ 73 h 74"/>
                      <a:gd name="T10" fmla="*/ 55 w 56"/>
                      <a:gd name="T11" fmla="*/ 48 h 74"/>
                      <a:gd name="T12" fmla="*/ 51 w 56"/>
                      <a:gd name="T13" fmla="*/ 31 h 74"/>
                      <a:gd name="T14" fmla="*/ 41 w 56"/>
                      <a:gd name="T15" fmla="*/ 11 h 74"/>
                      <a:gd name="T16" fmla="*/ 31 w 56"/>
                      <a:gd name="T17" fmla="*/ 11 h 74"/>
                      <a:gd name="T18" fmla="*/ 28 w 56"/>
                      <a:gd name="T19" fmla="*/ 0 h 74"/>
                      <a:gd name="T20" fmla="*/ 14 w 56"/>
                      <a:gd name="T21" fmla="*/ 0 h 74"/>
                      <a:gd name="T22" fmla="*/ 14 w 56"/>
                      <a:gd name="T23" fmla="*/ 22 h 74"/>
                      <a:gd name="T24" fmla="*/ 0 w 56"/>
                      <a:gd name="T25" fmla="*/ 56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7" name="Freeform 13">
                    <a:extLst>
                      <a:ext uri="{FF2B5EF4-FFF2-40B4-BE49-F238E27FC236}">
                        <a16:creationId xmlns:a16="http://schemas.microsoft.com/office/drawing/2014/main" id="{503A2406-2DDC-4FB0-A17A-7547D7977281}"/>
                      </a:ext>
                    </a:extLst>
                  </p:cNvPr>
                  <p:cNvSpPr>
                    <a:spLocks/>
                  </p:cNvSpPr>
                  <p:nvPr/>
                </p:nvSpPr>
                <p:spPr bwMode="auto">
                  <a:xfrm>
                    <a:off x="4607" y="1865"/>
                    <a:ext cx="54" cy="94"/>
                  </a:xfrm>
                  <a:custGeom>
                    <a:avLst/>
                    <a:gdLst>
                      <a:gd name="T0" fmla="*/ 12 w 54"/>
                      <a:gd name="T1" fmla="*/ 0 h 94"/>
                      <a:gd name="T2" fmla="*/ 35 w 54"/>
                      <a:gd name="T3" fmla="*/ 3 h 94"/>
                      <a:gd name="T4" fmla="*/ 43 w 54"/>
                      <a:gd name="T5" fmla="*/ 28 h 94"/>
                      <a:gd name="T6" fmla="*/ 53 w 54"/>
                      <a:gd name="T7" fmla="*/ 42 h 94"/>
                      <a:gd name="T8" fmla="*/ 45 w 54"/>
                      <a:gd name="T9" fmla="*/ 54 h 94"/>
                      <a:gd name="T10" fmla="*/ 53 w 54"/>
                      <a:gd name="T11" fmla="*/ 68 h 94"/>
                      <a:gd name="T12" fmla="*/ 49 w 54"/>
                      <a:gd name="T13" fmla="*/ 85 h 94"/>
                      <a:gd name="T14" fmla="*/ 41 w 54"/>
                      <a:gd name="T15" fmla="*/ 93 h 94"/>
                      <a:gd name="T16" fmla="*/ 26 w 54"/>
                      <a:gd name="T17" fmla="*/ 90 h 94"/>
                      <a:gd name="T18" fmla="*/ 16 w 54"/>
                      <a:gd name="T19" fmla="*/ 90 h 94"/>
                      <a:gd name="T20" fmla="*/ 10 w 54"/>
                      <a:gd name="T21" fmla="*/ 79 h 94"/>
                      <a:gd name="T22" fmla="*/ 4 w 54"/>
                      <a:gd name="T23" fmla="*/ 65 h 94"/>
                      <a:gd name="T24" fmla="*/ 4 w 54"/>
                      <a:gd name="T25" fmla="*/ 51 h 94"/>
                      <a:gd name="T26" fmla="*/ 0 w 54"/>
                      <a:gd name="T27" fmla="*/ 31 h 94"/>
                      <a:gd name="T28" fmla="*/ 12 w 54"/>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8" name="Freeform 14">
                    <a:extLst>
                      <a:ext uri="{FF2B5EF4-FFF2-40B4-BE49-F238E27FC236}">
                        <a16:creationId xmlns:a16="http://schemas.microsoft.com/office/drawing/2014/main" id="{39266FDE-4881-4304-BD94-9A3510979FBB}"/>
                      </a:ext>
                    </a:extLst>
                  </p:cNvPr>
                  <p:cNvSpPr>
                    <a:spLocks/>
                  </p:cNvSpPr>
                  <p:nvPr/>
                </p:nvSpPr>
                <p:spPr bwMode="auto">
                  <a:xfrm>
                    <a:off x="4597" y="1348"/>
                    <a:ext cx="95" cy="87"/>
                  </a:xfrm>
                  <a:custGeom>
                    <a:avLst/>
                    <a:gdLst>
                      <a:gd name="T0" fmla="*/ 14 w 95"/>
                      <a:gd name="T1" fmla="*/ 0 h 87"/>
                      <a:gd name="T2" fmla="*/ 25 w 95"/>
                      <a:gd name="T3" fmla="*/ 14 h 87"/>
                      <a:gd name="T4" fmla="*/ 37 w 95"/>
                      <a:gd name="T5" fmla="*/ 11 h 87"/>
                      <a:gd name="T6" fmla="*/ 55 w 95"/>
                      <a:gd name="T7" fmla="*/ 14 h 87"/>
                      <a:gd name="T8" fmla="*/ 71 w 95"/>
                      <a:gd name="T9" fmla="*/ 14 h 87"/>
                      <a:gd name="T10" fmla="*/ 78 w 95"/>
                      <a:gd name="T11" fmla="*/ 22 h 87"/>
                      <a:gd name="T12" fmla="*/ 88 w 95"/>
                      <a:gd name="T13" fmla="*/ 42 h 87"/>
                      <a:gd name="T14" fmla="*/ 94 w 95"/>
                      <a:gd name="T15" fmla="*/ 50 h 87"/>
                      <a:gd name="T16" fmla="*/ 72 w 95"/>
                      <a:gd name="T17" fmla="*/ 55 h 87"/>
                      <a:gd name="T18" fmla="*/ 67 w 95"/>
                      <a:gd name="T19" fmla="*/ 61 h 87"/>
                      <a:gd name="T20" fmla="*/ 72 w 95"/>
                      <a:gd name="T21" fmla="*/ 72 h 87"/>
                      <a:gd name="T22" fmla="*/ 72 w 95"/>
                      <a:gd name="T23" fmla="*/ 83 h 87"/>
                      <a:gd name="T24" fmla="*/ 51 w 95"/>
                      <a:gd name="T25" fmla="*/ 72 h 87"/>
                      <a:gd name="T26" fmla="*/ 33 w 95"/>
                      <a:gd name="T27" fmla="*/ 64 h 87"/>
                      <a:gd name="T28" fmla="*/ 25 w 95"/>
                      <a:gd name="T29" fmla="*/ 67 h 87"/>
                      <a:gd name="T30" fmla="*/ 25 w 95"/>
                      <a:gd name="T31" fmla="*/ 83 h 87"/>
                      <a:gd name="T32" fmla="*/ 14 w 95"/>
                      <a:gd name="T33" fmla="*/ 86 h 87"/>
                      <a:gd name="T34" fmla="*/ 8 w 95"/>
                      <a:gd name="T35" fmla="*/ 72 h 87"/>
                      <a:gd name="T36" fmla="*/ 6 w 95"/>
                      <a:gd name="T37" fmla="*/ 55 h 87"/>
                      <a:gd name="T38" fmla="*/ 0 w 95"/>
                      <a:gd name="T39" fmla="*/ 53 h 87"/>
                      <a:gd name="T40" fmla="*/ 6 w 95"/>
                      <a:gd name="T41" fmla="*/ 36 h 87"/>
                      <a:gd name="T42" fmla="*/ 16 w 95"/>
                      <a:gd name="T43" fmla="*/ 31 h 87"/>
                      <a:gd name="T44" fmla="*/ 14 w 95"/>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077" name="Freeform 15">
                  <a:extLst>
                    <a:ext uri="{FF2B5EF4-FFF2-40B4-BE49-F238E27FC236}">
                      <a16:creationId xmlns:a16="http://schemas.microsoft.com/office/drawing/2014/main" id="{9D6276F8-19CE-4B44-94FE-9889178F486E}"/>
                    </a:ext>
                  </a:extLst>
                </p:cNvPr>
                <p:cNvSpPr>
                  <a:spLocks/>
                </p:cNvSpPr>
                <p:nvPr/>
              </p:nvSpPr>
              <p:spPr bwMode="auto">
                <a:xfrm>
                  <a:off x="4676" y="2803"/>
                  <a:ext cx="654" cy="694"/>
                </a:xfrm>
                <a:custGeom>
                  <a:avLst/>
                  <a:gdLst>
                    <a:gd name="T0" fmla="*/ 505 w 654"/>
                    <a:gd name="T1" fmla="*/ 56 h 694"/>
                    <a:gd name="T2" fmla="*/ 531 w 654"/>
                    <a:gd name="T3" fmla="*/ 78 h 694"/>
                    <a:gd name="T4" fmla="*/ 558 w 654"/>
                    <a:gd name="T5" fmla="*/ 181 h 694"/>
                    <a:gd name="T6" fmla="*/ 618 w 654"/>
                    <a:gd name="T7" fmla="*/ 287 h 694"/>
                    <a:gd name="T8" fmla="*/ 653 w 654"/>
                    <a:gd name="T9" fmla="*/ 395 h 694"/>
                    <a:gd name="T10" fmla="*/ 628 w 654"/>
                    <a:gd name="T11" fmla="*/ 495 h 694"/>
                    <a:gd name="T12" fmla="*/ 602 w 654"/>
                    <a:gd name="T13" fmla="*/ 559 h 694"/>
                    <a:gd name="T14" fmla="*/ 587 w 654"/>
                    <a:gd name="T15" fmla="*/ 621 h 694"/>
                    <a:gd name="T16" fmla="*/ 571 w 654"/>
                    <a:gd name="T17" fmla="*/ 657 h 694"/>
                    <a:gd name="T18" fmla="*/ 540 w 654"/>
                    <a:gd name="T19" fmla="*/ 682 h 694"/>
                    <a:gd name="T20" fmla="*/ 490 w 654"/>
                    <a:gd name="T21" fmla="*/ 674 h 694"/>
                    <a:gd name="T22" fmla="*/ 439 w 654"/>
                    <a:gd name="T23" fmla="*/ 657 h 694"/>
                    <a:gd name="T24" fmla="*/ 412 w 654"/>
                    <a:gd name="T25" fmla="*/ 618 h 694"/>
                    <a:gd name="T26" fmla="*/ 404 w 654"/>
                    <a:gd name="T27" fmla="*/ 568 h 694"/>
                    <a:gd name="T28" fmla="*/ 387 w 654"/>
                    <a:gd name="T29" fmla="*/ 545 h 694"/>
                    <a:gd name="T30" fmla="*/ 360 w 654"/>
                    <a:gd name="T31" fmla="*/ 548 h 694"/>
                    <a:gd name="T32" fmla="*/ 334 w 654"/>
                    <a:gd name="T33" fmla="*/ 509 h 694"/>
                    <a:gd name="T34" fmla="*/ 313 w 654"/>
                    <a:gd name="T35" fmla="*/ 504 h 694"/>
                    <a:gd name="T36" fmla="*/ 278 w 654"/>
                    <a:gd name="T37" fmla="*/ 509 h 694"/>
                    <a:gd name="T38" fmla="*/ 249 w 654"/>
                    <a:gd name="T39" fmla="*/ 515 h 694"/>
                    <a:gd name="T40" fmla="*/ 223 w 654"/>
                    <a:gd name="T41" fmla="*/ 537 h 694"/>
                    <a:gd name="T42" fmla="*/ 187 w 654"/>
                    <a:gd name="T43" fmla="*/ 554 h 694"/>
                    <a:gd name="T44" fmla="*/ 150 w 654"/>
                    <a:gd name="T45" fmla="*/ 579 h 694"/>
                    <a:gd name="T46" fmla="*/ 130 w 654"/>
                    <a:gd name="T47" fmla="*/ 590 h 694"/>
                    <a:gd name="T48" fmla="*/ 76 w 654"/>
                    <a:gd name="T49" fmla="*/ 584 h 694"/>
                    <a:gd name="T50" fmla="*/ 64 w 654"/>
                    <a:gd name="T51" fmla="*/ 571 h 694"/>
                    <a:gd name="T52" fmla="*/ 64 w 654"/>
                    <a:gd name="T53" fmla="*/ 495 h 694"/>
                    <a:gd name="T54" fmla="*/ 47 w 654"/>
                    <a:gd name="T55" fmla="*/ 451 h 694"/>
                    <a:gd name="T56" fmla="*/ 29 w 654"/>
                    <a:gd name="T57" fmla="*/ 415 h 694"/>
                    <a:gd name="T58" fmla="*/ 6 w 654"/>
                    <a:gd name="T59" fmla="*/ 287 h 694"/>
                    <a:gd name="T60" fmla="*/ 8 w 654"/>
                    <a:gd name="T61" fmla="*/ 245 h 694"/>
                    <a:gd name="T62" fmla="*/ 54 w 654"/>
                    <a:gd name="T63" fmla="*/ 223 h 694"/>
                    <a:gd name="T64" fmla="*/ 89 w 654"/>
                    <a:gd name="T65" fmla="*/ 217 h 694"/>
                    <a:gd name="T66" fmla="*/ 109 w 654"/>
                    <a:gd name="T67" fmla="*/ 206 h 694"/>
                    <a:gd name="T68" fmla="*/ 120 w 654"/>
                    <a:gd name="T69" fmla="*/ 170 h 694"/>
                    <a:gd name="T70" fmla="*/ 117 w 654"/>
                    <a:gd name="T71" fmla="*/ 150 h 694"/>
                    <a:gd name="T72" fmla="*/ 163 w 654"/>
                    <a:gd name="T73" fmla="*/ 100 h 694"/>
                    <a:gd name="T74" fmla="*/ 200 w 654"/>
                    <a:gd name="T75" fmla="*/ 64 h 694"/>
                    <a:gd name="T76" fmla="*/ 233 w 654"/>
                    <a:gd name="T77" fmla="*/ 89 h 694"/>
                    <a:gd name="T78" fmla="*/ 258 w 654"/>
                    <a:gd name="T79" fmla="*/ 61 h 694"/>
                    <a:gd name="T80" fmla="*/ 284 w 654"/>
                    <a:gd name="T81" fmla="*/ 28 h 694"/>
                    <a:gd name="T82" fmla="*/ 311 w 654"/>
                    <a:gd name="T83" fmla="*/ 8 h 694"/>
                    <a:gd name="T84" fmla="*/ 354 w 654"/>
                    <a:gd name="T85" fmla="*/ 14 h 694"/>
                    <a:gd name="T86" fmla="*/ 369 w 654"/>
                    <a:gd name="T87" fmla="*/ 39 h 694"/>
                    <a:gd name="T88" fmla="*/ 369 w 654"/>
                    <a:gd name="T89" fmla="*/ 70 h 694"/>
                    <a:gd name="T90" fmla="*/ 406 w 654"/>
                    <a:gd name="T91" fmla="*/ 125 h 694"/>
                    <a:gd name="T92" fmla="*/ 437 w 654"/>
                    <a:gd name="T93" fmla="*/ 142 h 694"/>
                    <a:gd name="T94" fmla="*/ 463 w 654"/>
                    <a:gd name="T95" fmla="*/ 89 h 694"/>
                    <a:gd name="T96" fmla="*/ 470 w 654"/>
                    <a:gd name="T97" fmla="*/ 0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78" name="Freeform 16">
                  <a:extLst>
                    <a:ext uri="{FF2B5EF4-FFF2-40B4-BE49-F238E27FC236}">
                      <a16:creationId xmlns:a16="http://schemas.microsoft.com/office/drawing/2014/main" id="{4FE2E94E-18A7-45CF-9055-F46C5F4FFE27}"/>
                    </a:ext>
                  </a:extLst>
                </p:cNvPr>
                <p:cNvSpPr>
                  <a:spLocks/>
                </p:cNvSpPr>
                <p:nvPr/>
              </p:nvSpPr>
              <p:spPr bwMode="auto">
                <a:xfrm>
                  <a:off x="4523" y="2653"/>
                  <a:ext cx="363" cy="95"/>
                </a:xfrm>
                <a:custGeom>
                  <a:avLst/>
                  <a:gdLst>
                    <a:gd name="T0" fmla="*/ 27 w 363"/>
                    <a:gd name="T1" fmla="*/ 14 h 95"/>
                    <a:gd name="T2" fmla="*/ 72 w 363"/>
                    <a:gd name="T3" fmla="*/ 14 h 95"/>
                    <a:gd name="T4" fmla="*/ 99 w 363"/>
                    <a:gd name="T5" fmla="*/ 17 h 95"/>
                    <a:gd name="T6" fmla="*/ 123 w 363"/>
                    <a:gd name="T7" fmla="*/ 44 h 95"/>
                    <a:gd name="T8" fmla="*/ 144 w 363"/>
                    <a:gd name="T9" fmla="*/ 50 h 95"/>
                    <a:gd name="T10" fmla="*/ 177 w 363"/>
                    <a:gd name="T11" fmla="*/ 61 h 95"/>
                    <a:gd name="T12" fmla="*/ 197 w 363"/>
                    <a:gd name="T13" fmla="*/ 66 h 95"/>
                    <a:gd name="T14" fmla="*/ 204 w 363"/>
                    <a:gd name="T15" fmla="*/ 44 h 95"/>
                    <a:gd name="T16" fmla="*/ 247 w 363"/>
                    <a:gd name="T17" fmla="*/ 50 h 95"/>
                    <a:gd name="T18" fmla="*/ 278 w 363"/>
                    <a:gd name="T19" fmla="*/ 58 h 95"/>
                    <a:gd name="T20" fmla="*/ 300 w 363"/>
                    <a:gd name="T21" fmla="*/ 61 h 95"/>
                    <a:gd name="T22" fmla="*/ 315 w 363"/>
                    <a:gd name="T23" fmla="*/ 50 h 95"/>
                    <a:gd name="T24" fmla="*/ 341 w 363"/>
                    <a:gd name="T25" fmla="*/ 44 h 95"/>
                    <a:gd name="T26" fmla="*/ 362 w 363"/>
                    <a:gd name="T27" fmla="*/ 39 h 95"/>
                    <a:gd name="T28" fmla="*/ 356 w 363"/>
                    <a:gd name="T29" fmla="*/ 66 h 95"/>
                    <a:gd name="T30" fmla="*/ 341 w 363"/>
                    <a:gd name="T31" fmla="*/ 75 h 95"/>
                    <a:gd name="T32" fmla="*/ 329 w 363"/>
                    <a:gd name="T33" fmla="*/ 77 h 95"/>
                    <a:gd name="T34" fmla="*/ 313 w 363"/>
                    <a:gd name="T35" fmla="*/ 86 h 95"/>
                    <a:gd name="T36" fmla="*/ 298 w 363"/>
                    <a:gd name="T37" fmla="*/ 86 h 95"/>
                    <a:gd name="T38" fmla="*/ 284 w 363"/>
                    <a:gd name="T39" fmla="*/ 88 h 95"/>
                    <a:gd name="T40" fmla="*/ 263 w 363"/>
                    <a:gd name="T41" fmla="*/ 94 h 95"/>
                    <a:gd name="T42" fmla="*/ 249 w 363"/>
                    <a:gd name="T43" fmla="*/ 75 h 95"/>
                    <a:gd name="T44" fmla="*/ 234 w 363"/>
                    <a:gd name="T45" fmla="*/ 94 h 95"/>
                    <a:gd name="T46" fmla="*/ 212 w 363"/>
                    <a:gd name="T47" fmla="*/ 75 h 95"/>
                    <a:gd name="T48" fmla="*/ 200 w 363"/>
                    <a:gd name="T49" fmla="*/ 77 h 95"/>
                    <a:gd name="T50" fmla="*/ 183 w 363"/>
                    <a:gd name="T51" fmla="*/ 86 h 95"/>
                    <a:gd name="T52" fmla="*/ 165 w 363"/>
                    <a:gd name="T53" fmla="*/ 80 h 95"/>
                    <a:gd name="T54" fmla="*/ 146 w 363"/>
                    <a:gd name="T55" fmla="*/ 77 h 95"/>
                    <a:gd name="T56" fmla="*/ 127 w 363"/>
                    <a:gd name="T57" fmla="*/ 86 h 95"/>
                    <a:gd name="T58" fmla="*/ 101 w 363"/>
                    <a:gd name="T59" fmla="*/ 72 h 95"/>
                    <a:gd name="T60" fmla="*/ 66 w 363"/>
                    <a:gd name="T61" fmla="*/ 64 h 95"/>
                    <a:gd name="T62" fmla="*/ 41 w 363"/>
                    <a:gd name="T63" fmla="*/ 55 h 95"/>
                    <a:gd name="T64" fmla="*/ 16 w 363"/>
                    <a:gd name="T65" fmla="*/ 41 h 95"/>
                    <a:gd name="T66" fmla="*/ 2 w 363"/>
                    <a:gd name="T67" fmla="*/ 36 h 95"/>
                    <a:gd name="T68" fmla="*/ 0 w 363"/>
                    <a:gd name="T69" fmla="*/ 0 h 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79" name="Freeform 17">
                  <a:extLst>
                    <a:ext uri="{FF2B5EF4-FFF2-40B4-BE49-F238E27FC236}">
                      <a16:creationId xmlns:a16="http://schemas.microsoft.com/office/drawing/2014/main" id="{150680A1-CDCD-4214-B059-30CBCC6EB930}"/>
                    </a:ext>
                  </a:extLst>
                </p:cNvPr>
                <p:cNvSpPr>
                  <a:spLocks/>
                </p:cNvSpPr>
                <p:nvPr/>
              </p:nvSpPr>
              <p:spPr bwMode="auto">
                <a:xfrm>
                  <a:off x="4721" y="2468"/>
                  <a:ext cx="165" cy="182"/>
                </a:xfrm>
                <a:custGeom>
                  <a:avLst/>
                  <a:gdLst>
                    <a:gd name="T0" fmla="*/ 80 w 165"/>
                    <a:gd name="T1" fmla="*/ 3 h 182"/>
                    <a:gd name="T2" fmla="*/ 137 w 165"/>
                    <a:gd name="T3" fmla="*/ 0 h 182"/>
                    <a:gd name="T4" fmla="*/ 146 w 165"/>
                    <a:gd name="T5" fmla="*/ 22 h 182"/>
                    <a:gd name="T6" fmla="*/ 131 w 165"/>
                    <a:gd name="T7" fmla="*/ 36 h 182"/>
                    <a:gd name="T8" fmla="*/ 127 w 165"/>
                    <a:gd name="T9" fmla="*/ 47 h 182"/>
                    <a:gd name="T10" fmla="*/ 115 w 165"/>
                    <a:gd name="T11" fmla="*/ 61 h 182"/>
                    <a:gd name="T12" fmla="*/ 102 w 165"/>
                    <a:gd name="T13" fmla="*/ 64 h 182"/>
                    <a:gd name="T14" fmla="*/ 88 w 165"/>
                    <a:gd name="T15" fmla="*/ 56 h 182"/>
                    <a:gd name="T16" fmla="*/ 72 w 165"/>
                    <a:gd name="T17" fmla="*/ 36 h 182"/>
                    <a:gd name="T18" fmla="*/ 53 w 165"/>
                    <a:gd name="T19" fmla="*/ 36 h 182"/>
                    <a:gd name="T20" fmla="*/ 51 w 165"/>
                    <a:gd name="T21" fmla="*/ 64 h 182"/>
                    <a:gd name="T22" fmla="*/ 53 w 165"/>
                    <a:gd name="T23" fmla="*/ 81 h 182"/>
                    <a:gd name="T24" fmla="*/ 72 w 165"/>
                    <a:gd name="T25" fmla="*/ 70 h 182"/>
                    <a:gd name="T26" fmla="*/ 86 w 165"/>
                    <a:gd name="T27" fmla="*/ 75 h 182"/>
                    <a:gd name="T28" fmla="*/ 82 w 165"/>
                    <a:gd name="T29" fmla="*/ 92 h 182"/>
                    <a:gd name="T30" fmla="*/ 80 w 165"/>
                    <a:gd name="T31" fmla="*/ 103 h 182"/>
                    <a:gd name="T32" fmla="*/ 82 w 165"/>
                    <a:gd name="T33" fmla="*/ 120 h 182"/>
                    <a:gd name="T34" fmla="*/ 92 w 165"/>
                    <a:gd name="T35" fmla="*/ 128 h 182"/>
                    <a:gd name="T36" fmla="*/ 88 w 165"/>
                    <a:gd name="T37" fmla="*/ 148 h 182"/>
                    <a:gd name="T38" fmla="*/ 82 w 165"/>
                    <a:gd name="T39" fmla="*/ 170 h 182"/>
                    <a:gd name="T40" fmla="*/ 68 w 165"/>
                    <a:gd name="T41" fmla="*/ 175 h 182"/>
                    <a:gd name="T42" fmla="*/ 62 w 165"/>
                    <a:gd name="T43" fmla="*/ 164 h 182"/>
                    <a:gd name="T44" fmla="*/ 55 w 165"/>
                    <a:gd name="T45" fmla="*/ 139 h 182"/>
                    <a:gd name="T46" fmla="*/ 55 w 165"/>
                    <a:gd name="T47" fmla="*/ 114 h 182"/>
                    <a:gd name="T48" fmla="*/ 35 w 165"/>
                    <a:gd name="T49" fmla="*/ 114 h 182"/>
                    <a:gd name="T50" fmla="*/ 23 w 165"/>
                    <a:gd name="T51" fmla="*/ 117 h 182"/>
                    <a:gd name="T52" fmla="*/ 39 w 165"/>
                    <a:gd name="T53" fmla="*/ 128 h 182"/>
                    <a:gd name="T54" fmla="*/ 47 w 165"/>
                    <a:gd name="T55" fmla="*/ 145 h 182"/>
                    <a:gd name="T56" fmla="*/ 41 w 165"/>
                    <a:gd name="T57" fmla="*/ 167 h 182"/>
                    <a:gd name="T58" fmla="*/ 29 w 165"/>
                    <a:gd name="T59" fmla="*/ 181 h 182"/>
                    <a:gd name="T60" fmla="*/ 29 w 165"/>
                    <a:gd name="T61" fmla="*/ 164 h 182"/>
                    <a:gd name="T62" fmla="*/ 21 w 165"/>
                    <a:gd name="T63" fmla="*/ 145 h 182"/>
                    <a:gd name="T64" fmla="*/ 10 w 165"/>
                    <a:gd name="T65" fmla="*/ 128 h 182"/>
                    <a:gd name="T66" fmla="*/ 2 w 165"/>
                    <a:gd name="T67" fmla="*/ 109 h 182"/>
                    <a:gd name="T68" fmla="*/ 16 w 165"/>
                    <a:gd name="T69" fmla="*/ 86 h 182"/>
                    <a:gd name="T70" fmla="*/ 23 w 165"/>
                    <a:gd name="T71" fmla="*/ 58 h 182"/>
                    <a:gd name="T72" fmla="*/ 25 w 165"/>
                    <a:gd name="T73" fmla="*/ 39 h 182"/>
                    <a:gd name="T74" fmla="*/ 23 w 165"/>
                    <a:gd name="T75" fmla="*/ 22 h 1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0" name="Freeform 18">
                  <a:extLst>
                    <a:ext uri="{FF2B5EF4-FFF2-40B4-BE49-F238E27FC236}">
                      <a16:creationId xmlns:a16="http://schemas.microsoft.com/office/drawing/2014/main" id="{93D6A996-D0D3-40C9-B5C2-5E809E37F164}"/>
                    </a:ext>
                  </a:extLst>
                </p:cNvPr>
                <p:cNvSpPr>
                  <a:spLocks/>
                </p:cNvSpPr>
                <p:nvPr/>
              </p:nvSpPr>
              <p:spPr bwMode="auto">
                <a:xfrm>
                  <a:off x="4549" y="2387"/>
                  <a:ext cx="182" cy="249"/>
                </a:xfrm>
                <a:custGeom>
                  <a:avLst/>
                  <a:gdLst>
                    <a:gd name="T0" fmla="*/ 0 w 182"/>
                    <a:gd name="T1" fmla="*/ 83 h 249"/>
                    <a:gd name="T2" fmla="*/ 37 w 182"/>
                    <a:gd name="T3" fmla="*/ 44 h 249"/>
                    <a:gd name="T4" fmla="*/ 56 w 182"/>
                    <a:gd name="T5" fmla="*/ 28 h 249"/>
                    <a:gd name="T6" fmla="*/ 66 w 182"/>
                    <a:gd name="T7" fmla="*/ 14 h 249"/>
                    <a:gd name="T8" fmla="*/ 95 w 182"/>
                    <a:gd name="T9" fmla="*/ 0 h 249"/>
                    <a:gd name="T10" fmla="*/ 111 w 182"/>
                    <a:gd name="T11" fmla="*/ 30 h 249"/>
                    <a:gd name="T12" fmla="*/ 127 w 182"/>
                    <a:gd name="T13" fmla="*/ 17 h 249"/>
                    <a:gd name="T14" fmla="*/ 132 w 182"/>
                    <a:gd name="T15" fmla="*/ 8 h 249"/>
                    <a:gd name="T16" fmla="*/ 146 w 182"/>
                    <a:gd name="T17" fmla="*/ 0 h 249"/>
                    <a:gd name="T18" fmla="*/ 154 w 182"/>
                    <a:gd name="T19" fmla="*/ 0 h 249"/>
                    <a:gd name="T20" fmla="*/ 156 w 182"/>
                    <a:gd name="T21" fmla="*/ 11 h 249"/>
                    <a:gd name="T22" fmla="*/ 156 w 182"/>
                    <a:gd name="T23" fmla="*/ 19 h 249"/>
                    <a:gd name="T24" fmla="*/ 148 w 182"/>
                    <a:gd name="T25" fmla="*/ 33 h 249"/>
                    <a:gd name="T26" fmla="*/ 148 w 182"/>
                    <a:gd name="T27" fmla="*/ 41 h 249"/>
                    <a:gd name="T28" fmla="*/ 169 w 182"/>
                    <a:gd name="T29" fmla="*/ 77 h 249"/>
                    <a:gd name="T30" fmla="*/ 173 w 182"/>
                    <a:gd name="T31" fmla="*/ 99 h 249"/>
                    <a:gd name="T32" fmla="*/ 179 w 182"/>
                    <a:gd name="T33" fmla="*/ 99 h 249"/>
                    <a:gd name="T34" fmla="*/ 181 w 182"/>
                    <a:gd name="T35" fmla="*/ 110 h 249"/>
                    <a:gd name="T36" fmla="*/ 173 w 182"/>
                    <a:gd name="T37" fmla="*/ 121 h 249"/>
                    <a:gd name="T38" fmla="*/ 167 w 182"/>
                    <a:gd name="T39" fmla="*/ 116 h 249"/>
                    <a:gd name="T40" fmla="*/ 154 w 182"/>
                    <a:gd name="T41" fmla="*/ 124 h 249"/>
                    <a:gd name="T42" fmla="*/ 156 w 182"/>
                    <a:gd name="T43" fmla="*/ 146 h 249"/>
                    <a:gd name="T44" fmla="*/ 140 w 182"/>
                    <a:gd name="T45" fmla="*/ 160 h 249"/>
                    <a:gd name="T46" fmla="*/ 140 w 182"/>
                    <a:gd name="T47" fmla="*/ 196 h 249"/>
                    <a:gd name="T48" fmla="*/ 140 w 182"/>
                    <a:gd name="T49" fmla="*/ 220 h 249"/>
                    <a:gd name="T50" fmla="*/ 132 w 182"/>
                    <a:gd name="T51" fmla="*/ 231 h 249"/>
                    <a:gd name="T52" fmla="*/ 127 w 182"/>
                    <a:gd name="T53" fmla="*/ 248 h 249"/>
                    <a:gd name="T54" fmla="*/ 119 w 182"/>
                    <a:gd name="T55" fmla="*/ 245 h 249"/>
                    <a:gd name="T56" fmla="*/ 107 w 182"/>
                    <a:gd name="T57" fmla="*/ 237 h 249"/>
                    <a:gd name="T58" fmla="*/ 97 w 182"/>
                    <a:gd name="T59" fmla="*/ 229 h 249"/>
                    <a:gd name="T60" fmla="*/ 90 w 182"/>
                    <a:gd name="T61" fmla="*/ 215 h 249"/>
                    <a:gd name="T62" fmla="*/ 62 w 182"/>
                    <a:gd name="T63" fmla="*/ 218 h 249"/>
                    <a:gd name="T64" fmla="*/ 39 w 182"/>
                    <a:gd name="T65" fmla="*/ 209 h 249"/>
                    <a:gd name="T66" fmla="*/ 23 w 182"/>
                    <a:gd name="T67" fmla="*/ 187 h 249"/>
                    <a:gd name="T68" fmla="*/ 14 w 182"/>
                    <a:gd name="T69" fmla="*/ 171 h 249"/>
                    <a:gd name="T70" fmla="*/ 6 w 182"/>
                    <a:gd name="T71" fmla="*/ 157 h 249"/>
                    <a:gd name="T72" fmla="*/ 6 w 182"/>
                    <a:gd name="T73" fmla="*/ 130 h 249"/>
                    <a:gd name="T74" fmla="*/ 0 w 182"/>
                    <a:gd name="T75" fmla="*/ 83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1" name="Freeform 19">
                  <a:extLst>
                    <a:ext uri="{FF2B5EF4-FFF2-40B4-BE49-F238E27FC236}">
                      <a16:creationId xmlns:a16="http://schemas.microsoft.com/office/drawing/2014/main" id="{2BFF8679-109D-4F88-A92A-DCF1FC34C959}"/>
                    </a:ext>
                  </a:extLst>
                </p:cNvPr>
                <p:cNvSpPr>
                  <a:spLocks/>
                </p:cNvSpPr>
                <p:nvPr/>
              </p:nvSpPr>
              <p:spPr bwMode="auto">
                <a:xfrm>
                  <a:off x="4934" y="2529"/>
                  <a:ext cx="348" cy="235"/>
                </a:xfrm>
                <a:custGeom>
                  <a:avLst/>
                  <a:gdLst>
                    <a:gd name="T0" fmla="*/ 31 w 348"/>
                    <a:gd name="T1" fmla="*/ 3 h 235"/>
                    <a:gd name="T2" fmla="*/ 68 w 348"/>
                    <a:gd name="T3" fmla="*/ 39 h 235"/>
                    <a:gd name="T4" fmla="*/ 74 w 348"/>
                    <a:gd name="T5" fmla="*/ 56 h 235"/>
                    <a:gd name="T6" fmla="*/ 96 w 348"/>
                    <a:gd name="T7" fmla="*/ 47 h 235"/>
                    <a:gd name="T8" fmla="*/ 107 w 348"/>
                    <a:gd name="T9" fmla="*/ 53 h 235"/>
                    <a:gd name="T10" fmla="*/ 121 w 348"/>
                    <a:gd name="T11" fmla="*/ 39 h 235"/>
                    <a:gd name="T12" fmla="*/ 140 w 348"/>
                    <a:gd name="T13" fmla="*/ 31 h 235"/>
                    <a:gd name="T14" fmla="*/ 185 w 348"/>
                    <a:gd name="T15" fmla="*/ 47 h 235"/>
                    <a:gd name="T16" fmla="*/ 212 w 348"/>
                    <a:gd name="T17" fmla="*/ 67 h 235"/>
                    <a:gd name="T18" fmla="*/ 234 w 348"/>
                    <a:gd name="T19" fmla="*/ 81 h 235"/>
                    <a:gd name="T20" fmla="*/ 271 w 348"/>
                    <a:gd name="T21" fmla="*/ 111 h 235"/>
                    <a:gd name="T22" fmla="*/ 275 w 348"/>
                    <a:gd name="T23" fmla="*/ 128 h 235"/>
                    <a:gd name="T24" fmla="*/ 292 w 348"/>
                    <a:gd name="T25" fmla="*/ 142 h 235"/>
                    <a:gd name="T26" fmla="*/ 306 w 348"/>
                    <a:gd name="T27" fmla="*/ 148 h 235"/>
                    <a:gd name="T28" fmla="*/ 322 w 348"/>
                    <a:gd name="T29" fmla="*/ 176 h 235"/>
                    <a:gd name="T30" fmla="*/ 333 w 348"/>
                    <a:gd name="T31" fmla="*/ 192 h 235"/>
                    <a:gd name="T32" fmla="*/ 335 w 348"/>
                    <a:gd name="T33" fmla="*/ 234 h 235"/>
                    <a:gd name="T34" fmla="*/ 320 w 348"/>
                    <a:gd name="T35" fmla="*/ 234 h 235"/>
                    <a:gd name="T36" fmla="*/ 310 w 348"/>
                    <a:gd name="T37" fmla="*/ 226 h 235"/>
                    <a:gd name="T38" fmla="*/ 275 w 348"/>
                    <a:gd name="T39" fmla="*/ 184 h 235"/>
                    <a:gd name="T40" fmla="*/ 240 w 348"/>
                    <a:gd name="T41" fmla="*/ 184 h 235"/>
                    <a:gd name="T42" fmla="*/ 228 w 348"/>
                    <a:gd name="T43" fmla="*/ 198 h 235"/>
                    <a:gd name="T44" fmla="*/ 218 w 348"/>
                    <a:gd name="T45" fmla="*/ 206 h 235"/>
                    <a:gd name="T46" fmla="*/ 197 w 348"/>
                    <a:gd name="T47" fmla="*/ 217 h 235"/>
                    <a:gd name="T48" fmla="*/ 177 w 348"/>
                    <a:gd name="T49" fmla="*/ 212 h 235"/>
                    <a:gd name="T50" fmla="*/ 160 w 348"/>
                    <a:gd name="T51" fmla="*/ 212 h 235"/>
                    <a:gd name="T52" fmla="*/ 138 w 348"/>
                    <a:gd name="T53" fmla="*/ 159 h 235"/>
                    <a:gd name="T54" fmla="*/ 113 w 348"/>
                    <a:gd name="T55" fmla="*/ 111 h 235"/>
                    <a:gd name="T56" fmla="*/ 82 w 348"/>
                    <a:gd name="T57" fmla="*/ 95 h 235"/>
                    <a:gd name="T58" fmla="*/ 53 w 348"/>
                    <a:gd name="T59" fmla="*/ 92 h 235"/>
                    <a:gd name="T60" fmla="*/ 23 w 348"/>
                    <a:gd name="T61" fmla="*/ 75 h 235"/>
                    <a:gd name="T62" fmla="*/ 25 w 348"/>
                    <a:gd name="T63" fmla="*/ 25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2" name="Freeform 20">
                  <a:extLst>
                    <a:ext uri="{FF2B5EF4-FFF2-40B4-BE49-F238E27FC236}">
                      <a16:creationId xmlns:a16="http://schemas.microsoft.com/office/drawing/2014/main" id="{5BA2220D-A7BC-4134-AADA-A24A530AC502}"/>
                    </a:ext>
                  </a:extLst>
                </p:cNvPr>
                <p:cNvSpPr>
                  <a:spLocks/>
                </p:cNvSpPr>
                <p:nvPr/>
              </p:nvSpPr>
              <p:spPr bwMode="auto">
                <a:xfrm>
                  <a:off x="4293" y="2362"/>
                  <a:ext cx="209" cy="310"/>
                </a:xfrm>
                <a:custGeom>
                  <a:avLst/>
                  <a:gdLst>
                    <a:gd name="T0" fmla="*/ 0 w 209"/>
                    <a:gd name="T1" fmla="*/ 8 h 310"/>
                    <a:gd name="T2" fmla="*/ 21 w 209"/>
                    <a:gd name="T3" fmla="*/ 0 h 310"/>
                    <a:gd name="T4" fmla="*/ 46 w 209"/>
                    <a:gd name="T5" fmla="*/ 14 h 310"/>
                    <a:gd name="T6" fmla="*/ 50 w 209"/>
                    <a:gd name="T7" fmla="*/ 28 h 310"/>
                    <a:gd name="T8" fmla="*/ 50 w 209"/>
                    <a:gd name="T9" fmla="*/ 33 h 310"/>
                    <a:gd name="T10" fmla="*/ 56 w 209"/>
                    <a:gd name="T11" fmla="*/ 36 h 310"/>
                    <a:gd name="T12" fmla="*/ 56 w 209"/>
                    <a:gd name="T13" fmla="*/ 42 h 310"/>
                    <a:gd name="T14" fmla="*/ 64 w 209"/>
                    <a:gd name="T15" fmla="*/ 45 h 310"/>
                    <a:gd name="T16" fmla="*/ 64 w 209"/>
                    <a:gd name="T17" fmla="*/ 56 h 310"/>
                    <a:gd name="T18" fmla="*/ 89 w 209"/>
                    <a:gd name="T19" fmla="*/ 89 h 310"/>
                    <a:gd name="T20" fmla="*/ 92 w 209"/>
                    <a:gd name="T21" fmla="*/ 89 h 310"/>
                    <a:gd name="T22" fmla="*/ 96 w 209"/>
                    <a:gd name="T23" fmla="*/ 97 h 310"/>
                    <a:gd name="T24" fmla="*/ 100 w 209"/>
                    <a:gd name="T25" fmla="*/ 106 h 310"/>
                    <a:gd name="T26" fmla="*/ 104 w 209"/>
                    <a:gd name="T27" fmla="*/ 106 h 310"/>
                    <a:gd name="T28" fmla="*/ 121 w 209"/>
                    <a:gd name="T29" fmla="*/ 117 h 310"/>
                    <a:gd name="T30" fmla="*/ 154 w 209"/>
                    <a:gd name="T31" fmla="*/ 122 h 310"/>
                    <a:gd name="T32" fmla="*/ 156 w 209"/>
                    <a:gd name="T33" fmla="*/ 161 h 310"/>
                    <a:gd name="T34" fmla="*/ 164 w 209"/>
                    <a:gd name="T35" fmla="*/ 167 h 310"/>
                    <a:gd name="T36" fmla="*/ 162 w 209"/>
                    <a:gd name="T37" fmla="*/ 181 h 310"/>
                    <a:gd name="T38" fmla="*/ 181 w 209"/>
                    <a:gd name="T39" fmla="*/ 200 h 310"/>
                    <a:gd name="T40" fmla="*/ 198 w 209"/>
                    <a:gd name="T41" fmla="*/ 209 h 310"/>
                    <a:gd name="T42" fmla="*/ 198 w 209"/>
                    <a:gd name="T43" fmla="*/ 273 h 310"/>
                    <a:gd name="T44" fmla="*/ 208 w 209"/>
                    <a:gd name="T45" fmla="*/ 298 h 310"/>
                    <a:gd name="T46" fmla="*/ 202 w 209"/>
                    <a:gd name="T47" fmla="*/ 306 h 310"/>
                    <a:gd name="T48" fmla="*/ 191 w 209"/>
                    <a:gd name="T49" fmla="*/ 309 h 310"/>
                    <a:gd name="T50" fmla="*/ 189 w 209"/>
                    <a:gd name="T51" fmla="*/ 287 h 310"/>
                    <a:gd name="T52" fmla="*/ 169 w 209"/>
                    <a:gd name="T53" fmla="*/ 309 h 310"/>
                    <a:gd name="T54" fmla="*/ 156 w 209"/>
                    <a:gd name="T55" fmla="*/ 276 h 310"/>
                    <a:gd name="T56" fmla="*/ 148 w 209"/>
                    <a:gd name="T57" fmla="*/ 253 h 310"/>
                    <a:gd name="T58" fmla="*/ 125 w 209"/>
                    <a:gd name="T59" fmla="*/ 223 h 310"/>
                    <a:gd name="T60" fmla="*/ 119 w 209"/>
                    <a:gd name="T61" fmla="*/ 223 h 310"/>
                    <a:gd name="T62" fmla="*/ 98 w 209"/>
                    <a:gd name="T63" fmla="*/ 206 h 310"/>
                    <a:gd name="T64" fmla="*/ 94 w 209"/>
                    <a:gd name="T65" fmla="*/ 189 h 310"/>
                    <a:gd name="T66" fmla="*/ 94 w 209"/>
                    <a:gd name="T67" fmla="*/ 178 h 310"/>
                    <a:gd name="T68" fmla="*/ 77 w 209"/>
                    <a:gd name="T69" fmla="*/ 134 h 310"/>
                    <a:gd name="T70" fmla="*/ 69 w 209"/>
                    <a:gd name="T71" fmla="*/ 106 h 310"/>
                    <a:gd name="T72" fmla="*/ 48 w 209"/>
                    <a:gd name="T73" fmla="*/ 81 h 310"/>
                    <a:gd name="T74" fmla="*/ 19 w 209"/>
                    <a:gd name="T75" fmla="*/ 42 h 310"/>
                    <a:gd name="T76" fmla="*/ 0 w 209"/>
                    <a:gd name="T77" fmla="*/ 8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3" name="Freeform 21">
                  <a:extLst>
                    <a:ext uri="{FF2B5EF4-FFF2-40B4-BE49-F238E27FC236}">
                      <a16:creationId xmlns:a16="http://schemas.microsoft.com/office/drawing/2014/main" id="{0044AF49-B949-40BF-954D-0C15B08B4F68}"/>
                    </a:ext>
                  </a:extLst>
                </p:cNvPr>
                <p:cNvSpPr>
                  <a:spLocks/>
                </p:cNvSpPr>
                <p:nvPr/>
              </p:nvSpPr>
              <p:spPr bwMode="auto">
                <a:xfrm>
                  <a:off x="4664" y="2029"/>
                  <a:ext cx="205" cy="341"/>
                </a:xfrm>
                <a:custGeom>
                  <a:avLst/>
                  <a:gdLst>
                    <a:gd name="T0" fmla="*/ 14 w 205"/>
                    <a:gd name="T1" fmla="*/ 0 h 341"/>
                    <a:gd name="T2" fmla="*/ 31 w 205"/>
                    <a:gd name="T3" fmla="*/ 0 h 341"/>
                    <a:gd name="T4" fmla="*/ 51 w 205"/>
                    <a:gd name="T5" fmla="*/ 36 h 341"/>
                    <a:gd name="T6" fmla="*/ 47 w 205"/>
                    <a:gd name="T7" fmla="*/ 70 h 341"/>
                    <a:gd name="T8" fmla="*/ 59 w 205"/>
                    <a:gd name="T9" fmla="*/ 81 h 341"/>
                    <a:gd name="T10" fmla="*/ 65 w 205"/>
                    <a:gd name="T11" fmla="*/ 103 h 341"/>
                    <a:gd name="T12" fmla="*/ 78 w 205"/>
                    <a:gd name="T13" fmla="*/ 114 h 341"/>
                    <a:gd name="T14" fmla="*/ 94 w 205"/>
                    <a:gd name="T15" fmla="*/ 117 h 341"/>
                    <a:gd name="T16" fmla="*/ 118 w 205"/>
                    <a:gd name="T17" fmla="*/ 134 h 341"/>
                    <a:gd name="T18" fmla="*/ 133 w 205"/>
                    <a:gd name="T19" fmla="*/ 153 h 341"/>
                    <a:gd name="T20" fmla="*/ 137 w 205"/>
                    <a:gd name="T21" fmla="*/ 153 h 341"/>
                    <a:gd name="T22" fmla="*/ 157 w 205"/>
                    <a:gd name="T23" fmla="*/ 170 h 341"/>
                    <a:gd name="T24" fmla="*/ 157 w 205"/>
                    <a:gd name="T25" fmla="*/ 212 h 341"/>
                    <a:gd name="T26" fmla="*/ 163 w 205"/>
                    <a:gd name="T27" fmla="*/ 231 h 341"/>
                    <a:gd name="T28" fmla="*/ 169 w 205"/>
                    <a:gd name="T29" fmla="*/ 242 h 341"/>
                    <a:gd name="T30" fmla="*/ 177 w 205"/>
                    <a:gd name="T31" fmla="*/ 254 h 341"/>
                    <a:gd name="T32" fmla="*/ 184 w 205"/>
                    <a:gd name="T33" fmla="*/ 268 h 341"/>
                    <a:gd name="T34" fmla="*/ 188 w 205"/>
                    <a:gd name="T35" fmla="*/ 284 h 341"/>
                    <a:gd name="T36" fmla="*/ 204 w 205"/>
                    <a:gd name="T37" fmla="*/ 298 h 341"/>
                    <a:gd name="T38" fmla="*/ 202 w 205"/>
                    <a:gd name="T39" fmla="*/ 315 h 341"/>
                    <a:gd name="T40" fmla="*/ 186 w 205"/>
                    <a:gd name="T41" fmla="*/ 318 h 341"/>
                    <a:gd name="T42" fmla="*/ 180 w 205"/>
                    <a:gd name="T43" fmla="*/ 304 h 341"/>
                    <a:gd name="T44" fmla="*/ 169 w 205"/>
                    <a:gd name="T45" fmla="*/ 304 h 341"/>
                    <a:gd name="T46" fmla="*/ 169 w 205"/>
                    <a:gd name="T47" fmla="*/ 340 h 341"/>
                    <a:gd name="T48" fmla="*/ 159 w 205"/>
                    <a:gd name="T49" fmla="*/ 340 h 341"/>
                    <a:gd name="T50" fmla="*/ 147 w 205"/>
                    <a:gd name="T51" fmla="*/ 323 h 341"/>
                    <a:gd name="T52" fmla="*/ 139 w 205"/>
                    <a:gd name="T53" fmla="*/ 315 h 341"/>
                    <a:gd name="T54" fmla="*/ 139 w 205"/>
                    <a:gd name="T55" fmla="*/ 295 h 341"/>
                    <a:gd name="T56" fmla="*/ 122 w 205"/>
                    <a:gd name="T57" fmla="*/ 295 h 341"/>
                    <a:gd name="T58" fmla="*/ 116 w 205"/>
                    <a:gd name="T59" fmla="*/ 315 h 341"/>
                    <a:gd name="T60" fmla="*/ 110 w 205"/>
                    <a:gd name="T61" fmla="*/ 295 h 341"/>
                    <a:gd name="T62" fmla="*/ 108 w 205"/>
                    <a:gd name="T63" fmla="*/ 276 h 341"/>
                    <a:gd name="T64" fmla="*/ 129 w 205"/>
                    <a:gd name="T65" fmla="*/ 268 h 341"/>
                    <a:gd name="T66" fmla="*/ 141 w 205"/>
                    <a:gd name="T67" fmla="*/ 273 h 341"/>
                    <a:gd name="T68" fmla="*/ 143 w 205"/>
                    <a:gd name="T69" fmla="*/ 240 h 341"/>
                    <a:gd name="T70" fmla="*/ 131 w 205"/>
                    <a:gd name="T71" fmla="*/ 229 h 341"/>
                    <a:gd name="T72" fmla="*/ 124 w 205"/>
                    <a:gd name="T73" fmla="*/ 201 h 341"/>
                    <a:gd name="T74" fmla="*/ 118 w 205"/>
                    <a:gd name="T75" fmla="*/ 167 h 341"/>
                    <a:gd name="T76" fmla="*/ 96 w 205"/>
                    <a:gd name="T77" fmla="*/ 156 h 341"/>
                    <a:gd name="T78" fmla="*/ 86 w 205"/>
                    <a:gd name="T79" fmla="*/ 142 h 341"/>
                    <a:gd name="T80" fmla="*/ 69 w 205"/>
                    <a:gd name="T81" fmla="*/ 134 h 341"/>
                    <a:gd name="T82" fmla="*/ 78 w 205"/>
                    <a:gd name="T83" fmla="*/ 164 h 341"/>
                    <a:gd name="T84" fmla="*/ 59 w 205"/>
                    <a:gd name="T85" fmla="*/ 178 h 341"/>
                    <a:gd name="T86" fmla="*/ 47 w 205"/>
                    <a:gd name="T87" fmla="*/ 145 h 341"/>
                    <a:gd name="T88" fmla="*/ 37 w 205"/>
                    <a:gd name="T89" fmla="*/ 137 h 341"/>
                    <a:gd name="T90" fmla="*/ 37 w 205"/>
                    <a:gd name="T91" fmla="*/ 117 h 341"/>
                    <a:gd name="T92" fmla="*/ 24 w 205"/>
                    <a:gd name="T93" fmla="*/ 95 h 341"/>
                    <a:gd name="T94" fmla="*/ 8 w 205"/>
                    <a:gd name="T95" fmla="*/ 81 h 341"/>
                    <a:gd name="T96" fmla="*/ 0 w 205"/>
                    <a:gd name="T97" fmla="*/ 67 h 341"/>
                    <a:gd name="T98" fmla="*/ 4 w 205"/>
                    <a:gd name="T99" fmla="*/ 56 h 341"/>
                    <a:gd name="T100" fmla="*/ 16 w 205"/>
                    <a:gd name="T101" fmla="*/ 61 h 341"/>
                    <a:gd name="T102" fmla="*/ 20 w 205"/>
                    <a:gd name="T103" fmla="*/ 47 h 341"/>
                    <a:gd name="T104" fmla="*/ 16 w 205"/>
                    <a:gd name="T105" fmla="*/ 28 h 341"/>
                    <a:gd name="T106" fmla="*/ 14 w 205"/>
                    <a:gd name="T107" fmla="*/ 0 h 3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4" name="Freeform 22">
                  <a:extLst>
                    <a:ext uri="{FF2B5EF4-FFF2-40B4-BE49-F238E27FC236}">
                      <a16:creationId xmlns:a16="http://schemas.microsoft.com/office/drawing/2014/main" id="{100C3F07-BF4C-4D76-88F4-99969C0866D8}"/>
                    </a:ext>
                  </a:extLst>
                </p:cNvPr>
                <p:cNvSpPr>
                  <a:spLocks/>
                </p:cNvSpPr>
                <p:nvPr/>
              </p:nvSpPr>
              <p:spPr bwMode="auto">
                <a:xfrm>
                  <a:off x="4619" y="1452"/>
                  <a:ext cx="150" cy="289"/>
                </a:xfrm>
                <a:custGeom>
                  <a:avLst/>
                  <a:gdLst>
                    <a:gd name="T0" fmla="*/ 31 w 150"/>
                    <a:gd name="T1" fmla="*/ 0 h 289"/>
                    <a:gd name="T2" fmla="*/ 60 w 150"/>
                    <a:gd name="T3" fmla="*/ 20 h 289"/>
                    <a:gd name="T4" fmla="*/ 77 w 150"/>
                    <a:gd name="T5" fmla="*/ 36 h 289"/>
                    <a:gd name="T6" fmla="*/ 89 w 150"/>
                    <a:gd name="T7" fmla="*/ 62 h 289"/>
                    <a:gd name="T8" fmla="*/ 99 w 150"/>
                    <a:gd name="T9" fmla="*/ 62 h 289"/>
                    <a:gd name="T10" fmla="*/ 97 w 150"/>
                    <a:gd name="T11" fmla="*/ 78 h 289"/>
                    <a:gd name="T12" fmla="*/ 108 w 150"/>
                    <a:gd name="T13" fmla="*/ 89 h 289"/>
                    <a:gd name="T14" fmla="*/ 116 w 150"/>
                    <a:gd name="T15" fmla="*/ 106 h 289"/>
                    <a:gd name="T16" fmla="*/ 135 w 150"/>
                    <a:gd name="T17" fmla="*/ 140 h 289"/>
                    <a:gd name="T18" fmla="*/ 149 w 150"/>
                    <a:gd name="T19" fmla="*/ 179 h 289"/>
                    <a:gd name="T20" fmla="*/ 124 w 150"/>
                    <a:gd name="T21" fmla="*/ 176 h 289"/>
                    <a:gd name="T22" fmla="*/ 104 w 150"/>
                    <a:gd name="T23" fmla="*/ 171 h 289"/>
                    <a:gd name="T24" fmla="*/ 118 w 150"/>
                    <a:gd name="T25" fmla="*/ 199 h 289"/>
                    <a:gd name="T26" fmla="*/ 118 w 150"/>
                    <a:gd name="T27" fmla="*/ 215 h 289"/>
                    <a:gd name="T28" fmla="*/ 118 w 150"/>
                    <a:gd name="T29" fmla="*/ 232 h 289"/>
                    <a:gd name="T30" fmla="*/ 110 w 150"/>
                    <a:gd name="T31" fmla="*/ 224 h 289"/>
                    <a:gd name="T32" fmla="*/ 101 w 150"/>
                    <a:gd name="T33" fmla="*/ 210 h 289"/>
                    <a:gd name="T34" fmla="*/ 83 w 150"/>
                    <a:gd name="T35" fmla="*/ 193 h 289"/>
                    <a:gd name="T36" fmla="*/ 74 w 150"/>
                    <a:gd name="T37" fmla="*/ 185 h 289"/>
                    <a:gd name="T38" fmla="*/ 58 w 150"/>
                    <a:gd name="T39" fmla="*/ 193 h 289"/>
                    <a:gd name="T40" fmla="*/ 48 w 150"/>
                    <a:gd name="T41" fmla="*/ 199 h 289"/>
                    <a:gd name="T42" fmla="*/ 54 w 150"/>
                    <a:gd name="T43" fmla="*/ 213 h 289"/>
                    <a:gd name="T44" fmla="*/ 70 w 150"/>
                    <a:gd name="T45" fmla="*/ 224 h 289"/>
                    <a:gd name="T46" fmla="*/ 85 w 150"/>
                    <a:gd name="T47" fmla="*/ 235 h 289"/>
                    <a:gd name="T48" fmla="*/ 91 w 150"/>
                    <a:gd name="T49" fmla="*/ 254 h 289"/>
                    <a:gd name="T50" fmla="*/ 89 w 150"/>
                    <a:gd name="T51" fmla="*/ 280 h 289"/>
                    <a:gd name="T52" fmla="*/ 89 w 150"/>
                    <a:gd name="T53" fmla="*/ 288 h 289"/>
                    <a:gd name="T54" fmla="*/ 83 w 150"/>
                    <a:gd name="T55" fmla="*/ 288 h 289"/>
                    <a:gd name="T56" fmla="*/ 74 w 150"/>
                    <a:gd name="T57" fmla="*/ 280 h 289"/>
                    <a:gd name="T58" fmla="*/ 70 w 150"/>
                    <a:gd name="T59" fmla="*/ 277 h 289"/>
                    <a:gd name="T60" fmla="*/ 64 w 150"/>
                    <a:gd name="T61" fmla="*/ 271 h 289"/>
                    <a:gd name="T62" fmla="*/ 58 w 150"/>
                    <a:gd name="T63" fmla="*/ 285 h 289"/>
                    <a:gd name="T64" fmla="*/ 48 w 150"/>
                    <a:gd name="T65" fmla="*/ 288 h 289"/>
                    <a:gd name="T66" fmla="*/ 41 w 150"/>
                    <a:gd name="T67" fmla="*/ 277 h 289"/>
                    <a:gd name="T68" fmla="*/ 41 w 150"/>
                    <a:gd name="T69" fmla="*/ 252 h 289"/>
                    <a:gd name="T70" fmla="*/ 39 w 150"/>
                    <a:gd name="T71" fmla="*/ 238 h 289"/>
                    <a:gd name="T72" fmla="*/ 29 w 150"/>
                    <a:gd name="T73" fmla="*/ 229 h 289"/>
                    <a:gd name="T74" fmla="*/ 19 w 150"/>
                    <a:gd name="T75" fmla="*/ 243 h 289"/>
                    <a:gd name="T76" fmla="*/ 4 w 150"/>
                    <a:gd name="T77" fmla="*/ 243 h 289"/>
                    <a:gd name="T78" fmla="*/ 0 w 150"/>
                    <a:gd name="T79" fmla="*/ 232 h 289"/>
                    <a:gd name="T80" fmla="*/ 4 w 150"/>
                    <a:gd name="T81" fmla="*/ 204 h 289"/>
                    <a:gd name="T82" fmla="*/ 15 w 150"/>
                    <a:gd name="T83" fmla="*/ 187 h 289"/>
                    <a:gd name="T84" fmla="*/ 14 w 150"/>
                    <a:gd name="T85" fmla="*/ 143 h 289"/>
                    <a:gd name="T86" fmla="*/ 14 w 150"/>
                    <a:gd name="T87" fmla="*/ 131 h 289"/>
                    <a:gd name="T88" fmla="*/ 25 w 150"/>
                    <a:gd name="T89" fmla="*/ 129 h 289"/>
                    <a:gd name="T90" fmla="*/ 35 w 150"/>
                    <a:gd name="T91" fmla="*/ 140 h 289"/>
                    <a:gd name="T92" fmla="*/ 52 w 150"/>
                    <a:gd name="T93" fmla="*/ 145 h 289"/>
                    <a:gd name="T94" fmla="*/ 52 w 150"/>
                    <a:gd name="T95" fmla="*/ 126 h 289"/>
                    <a:gd name="T96" fmla="*/ 45 w 150"/>
                    <a:gd name="T97" fmla="*/ 115 h 289"/>
                    <a:gd name="T98" fmla="*/ 41 w 150"/>
                    <a:gd name="T99" fmla="*/ 106 h 289"/>
                    <a:gd name="T100" fmla="*/ 46 w 150"/>
                    <a:gd name="T101" fmla="*/ 106 h 289"/>
                    <a:gd name="T102" fmla="*/ 50 w 150"/>
                    <a:gd name="T103" fmla="*/ 106 h 289"/>
                    <a:gd name="T104" fmla="*/ 54 w 150"/>
                    <a:gd name="T105" fmla="*/ 106 h 289"/>
                    <a:gd name="T106" fmla="*/ 58 w 150"/>
                    <a:gd name="T107" fmla="*/ 106 h 289"/>
                    <a:gd name="T108" fmla="*/ 64 w 150"/>
                    <a:gd name="T109" fmla="*/ 98 h 289"/>
                    <a:gd name="T110" fmla="*/ 62 w 150"/>
                    <a:gd name="T111" fmla="*/ 89 h 289"/>
                    <a:gd name="T112" fmla="*/ 56 w 150"/>
                    <a:gd name="T113" fmla="*/ 70 h 289"/>
                    <a:gd name="T114" fmla="*/ 45 w 150"/>
                    <a:gd name="T115" fmla="*/ 50 h 289"/>
                    <a:gd name="T116" fmla="*/ 29 w 150"/>
                    <a:gd name="T117" fmla="*/ 39 h 289"/>
                    <a:gd name="T118" fmla="*/ 23 w 150"/>
                    <a:gd name="T119" fmla="*/ 28 h 289"/>
                    <a:gd name="T120" fmla="*/ 31 w 150"/>
                    <a:gd name="T121" fmla="*/ 0 h 28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5" name="Freeform 23">
                  <a:extLst>
                    <a:ext uri="{FF2B5EF4-FFF2-40B4-BE49-F238E27FC236}">
                      <a16:creationId xmlns:a16="http://schemas.microsoft.com/office/drawing/2014/main" id="{8B8EF432-888C-4685-888C-BE60FF9A8896}"/>
                    </a:ext>
                  </a:extLst>
                </p:cNvPr>
                <p:cNvSpPr>
                  <a:spLocks/>
                </p:cNvSpPr>
                <p:nvPr/>
              </p:nvSpPr>
              <p:spPr bwMode="auto">
                <a:xfrm>
                  <a:off x="4448" y="1104"/>
                  <a:ext cx="165" cy="237"/>
                </a:xfrm>
                <a:custGeom>
                  <a:avLst/>
                  <a:gdLst>
                    <a:gd name="T0" fmla="*/ 0 w 165"/>
                    <a:gd name="T1" fmla="*/ 0 h 237"/>
                    <a:gd name="T2" fmla="*/ 16 w 165"/>
                    <a:gd name="T3" fmla="*/ 0 h 237"/>
                    <a:gd name="T4" fmla="*/ 21 w 165"/>
                    <a:gd name="T5" fmla="*/ 17 h 237"/>
                    <a:gd name="T6" fmla="*/ 43 w 165"/>
                    <a:gd name="T7" fmla="*/ 42 h 237"/>
                    <a:gd name="T8" fmla="*/ 53 w 165"/>
                    <a:gd name="T9" fmla="*/ 69 h 237"/>
                    <a:gd name="T10" fmla="*/ 68 w 165"/>
                    <a:gd name="T11" fmla="*/ 72 h 237"/>
                    <a:gd name="T12" fmla="*/ 80 w 165"/>
                    <a:gd name="T13" fmla="*/ 78 h 237"/>
                    <a:gd name="T14" fmla="*/ 90 w 165"/>
                    <a:gd name="T15" fmla="*/ 89 h 237"/>
                    <a:gd name="T16" fmla="*/ 102 w 165"/>
                    <a:gd name="T17" fmla="*/ 89 h 237"/>
                    <a:gd name="T18" fmla="*/ 115 w 165"/>
                    <a:gd name="T19" fmla="*/ 106 h 237"/>
                    <a:gd name="T20" fmla="*/ 127 w 165"/>
                    <a:gd name="T21" fmla="*/ 119 h 237"/>
                    <a:gd name="T22" fmla="*/ 141 w 165"/>
                    <a:gd name="T23" fmla="*/ 128 h 237"/>
                    <a:gd name="T24" fmla="*/ 139 w 165"/>
                    <a:gd name="T25" fmla="*/ 136 h 237"/>
                    <a:gd name="T26" fmla="*/ 131 w 165"/>
                    <a:gd name="T27" fmla="*/ 142 h 237"/>
                    <a:gd name="T28" fmla="*/ 123 w 165"/>
                    <a:gd name="T29" fmla="*/ 142 h 237"/>
                    <a:gd name="T30" fmla="*/ 119 w 165"/>
                    <a:gd name="T31" fmla="*/ 150 h 237"/>
                    <a:gd name="T32" fmla="*/ 135 w 165"/>
                    <a:gd name="T33" fmla="*/ 167 h 237"/>
                    <a:gd name="T34" fmla="*/ 146 w 165"/>
                    <a:gd name="T35" fmla="*/ 183 h 237"/>
                    <a:gd name="T36" fmla="*/ 164 w 165"/>
                    <a:gd name="T37" fmla="*/ 200 h 237"/>
                    <a:gd name="T38" fmla="*/ 152 w 165"/>
                    <a:gd name="T39" fmla="*/ 219 h 237"/>
                    <a:gd name="T40" fmla="*/ 143 w 165"/>
                    <a:gd name="T41" fmla="*/ 225 h 237"/>
                    <a:gd name="T42" fmla="*/ 144 w 165"/>
                    <a:gd name="T43" fmla="*/ 236 h 237"/>
                    <a:gd name="T44" fmla="*/ 127 w 165"/>
                    <a:gd name="T45" fmla="*/ 236 h 237"/>
                    <a:gd name="T46" fmla="*/ 121 w 165"/>
                    <a:gd name="T47" fmla="*/ 228 h 237"/>
                    <a:gd name="T48" fmla="*/ 107 w 165"/>
                    <a:gd name="T49" fmla="*/ 205 h 237"/>
                    <a:gd name="T50" fmla="*/ 98 w 165"/>
                    <a:gd name="T51" fmla="*/ 186 h 237"/>
                    <a:gd name="T52" fmla="*/ 82 w 165"/>
                    <a:gd name="T53" fmla="*/ 153 h 237"/>
                    <a:gd name="T54" fmla="*/ 64 w 165"/>
                    <a:gd name="T55" fmla="*/ 128 h 237"/>
                    <a:gd name="T56" fmla="*/ 45 w 165"/>
                    <a:gd name="T57" fmla="*/ 92 h 237"/>
                    <a:gd name="T58" fmla="*/ 33 w 165"/>
                    <a:gd name="T59" fmla="*/ 81 h 237"/>
                    <a:gd name="T60" fmla="*/ 23 w 165"/>
                    <a:gd name="T61" fmla="*/ 72 h 237"/>
                    <a:gd name="T62" fmla="*/ 20 w 165"/>
                    <a:gd name="T63" fmla="*/ 53 h 237"/>
                    <a:gd name="T64" fmla="*/ 2 w 165"/>
                    <a:gd name="T65" fmla="*/ 36 h 237"/>
                    <a:gd name="T66" fmla="*/ 2 w 165"/>
                    <a:gd name="T67" fmla="*/ 25 h 237"/>
                    <a:gd name="T68" fmla="*/ 0 w 165"/>
                    <a:gd name="T69" fmla="*/ 0 h 2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2067" name="Group 24">
                <a:extLst>
                  <a:ext uri="{FF2B5EF4-FFF2-40B4-BE49-F238E27FC236}">
                    <a16:creationId xmlns:a16="http://schemas.microsoft.com/office/drawing/2014/main" id="{E1B06293-D68B-436E-8922-DAB5D2BE0B64}"/>
                  </a:ext>
                </a:extLst>
              </p:cNvPr>
              <p:cNvGrpSpPr>
                <a:grpSpLocks/>
              </p:cNvGrpSpPr>
              <p:nvPr/>
            </p:nvGrpSpPr>
            <p:grpSpPr bwMode="auto">
              <a:xfrm>
                <a:off x="2314" y="617"/>
                <a:ext cx="2387" cy="2766"/>
                <a:chOff x="2314" y="617"/>
                <a:chExt cx="2387" cy="2766"/>
              </a:xfrm>
            </p:grpSpPr>
            <p:sp>
              <p:nvSpPr>
                <p:cNvPr id="2068" name="Freeform 25">
                  <a:extLst>
                    <a:ext uri="{FF2B5EF4-FFF2-40B4-BE49-F238E27FC236}">
                      <a16:creationId xmlns:a16="http://schemas.microsoft.com/office/drawing/2014/main" id="{99B4A194-6090-41CA-9C11-E8726CE5A168}"/>
                    </a:ext>
                  </a:extLst>
                </p:cNvPr>
                <p:cNvSpPr>
                  <a:spLocks/>
                </p:cNvSpPr>
                <p:nvPr/>
              </p:nvSpPr>
              <p:spPr bwMode="auto">
                <a:xfrm>
                  <a:off x="2314" y="1584"/>
                  <a:ext cx="1187" cy="1799"/>
                </a:xfrm>
                <a:custGeom>
                  <a:avLst/>
                  <a:gdLst>
                    <a:gd name="T0" fmla="*/ 906 w 1187"/>
                    <a:gd name="T1" fmla="*/ 290 h 1799"/>
                    <a:gd name="T2" fmla="*/ 1017 w 1187"/>
                    <a:gd name="T3" fmla="*/ 589 h 1799"/>
                    <a:gd name="T4" fmla="*/ 1062 w 1187"/>
                    <a:gd name="T5" fmla="*/ 664 h 1799"/>
                    <a:gd name="T6" fmla="*/ 1159 w 1187"/>
                    <a:gd name="T7" fmla="*/ 645 h 1799"/>
                    <a:gd name="T8" fmla="*/ 1184 w 1187"/>
                    <a:gd name="T9" fmla="*/ 718 h 1799"/>
                    <a:gd name="T10" fmla="*/ 1067 w 1187"/>
                    <a:gd name="T11" fmla="*/ 919 h 1799"/>
                    <a:gd name="T12" fmla="*/ 972 w 1187"/>
                    <a:gd name="T13" fmla="*/ 1150 h 1799"/>
                    <a:gd name="T14" fmla="*/ 986 w 1187"/>
                    <a:gd name="T15" fmla="*/ 1234 h 1799"/>
                    <a:gd name="T16" fmla="*/ 986 w 1187"/>
                    <a:gd name="T17" fmla="*/ 1318 h 1799"/>
                    <a:gd name="T18" fmla="*/ 943 w 1187"/>
                    <a:gd name="T19" fmla="*/ 1349 h 1799"/>
                    <a:gd name="T20" fmla="*/ 881 w 1187"/>
                    <a:gd name="T21" fmla="*/ 1463 h 1799"/>
                    <a:gd name="T22" fmla="*/ 857 w 1187"/>
                    <a:gd name="T23" fmla="*/ 1561 h 1799"/>
                    <a:gd name="T24" fmla="*/ 799 w 1187"/>
                    <a:gd name="T25" fmla="*/ 1695 h 1799"/>
                    <a:gd name="T26" fmla="*/ 766 w 1187"/>
                    <a:gd name="T27" fmla="*/ 1725 h 1799"/>
                    <a:gd name="T28" fmla="*/ 694 w 1187"/>
                    <a:gd name="T29" fmla="*/ 1792 h 1799"/>
                    <a:gd name="T30" fmla="*/ 607 w 1187"/>
                    <a:gd name="T31" fmla="*/ 1770 h 1799"/>
                    <a:gd name="T32" fmla="*/ 597 w 1187"/>
                    <a:gd name="T33" fmla="*/ 1706 h 1799"/>
                    <a:gd name="T34" fmla="*/ 558 w 1187"/>
                    <a:gd name="T35" fmla="*/ 1617 h 1799"/>
                    <a:gd name="T36" fmla="*/ 550 w 1187"/>
                    <a:gd name="T37" fmla="*/ 1541 h 1799"/>
                    <a:gd name="T38" fmla="*/ 539 w 1187"/>
                    <a:gd name="T39" fmla="*/ 1491 h 1799"/>
                    <a:gd name="T40" fmla="*/ 502 w 1187"/>
                    <a:gd name="T41" fmla="*/ 1435 h 1799"/>
                    <a:gd name="T42" fmla="*/ 478 w 1187"/>
                    <a:gd name="T43" fmla="*/ 1362 h 1799"/>
                    <a:gd name="T44" fmla="*/ 511 w 1187"/>
                    <a:gd name="T45" fmla="*/ 1240 h 1799"/>
                    <a:gd name="T46" fmla="*/ 496 w 1187"/>
                    <a:gd name="T47" fmla="*/ 1067 h 1799"/>
                    <a:gd name="T48" fmla="*/ 443 w 1187"/>
                    <a:gd name="T49" fmla="*/ 980 h 1799"/>
                    <a:gd name="T50" fmla="*/ 436 w 1187"/>
                    <a:gd name="T51" fmla="*/ 843 h 1799"/>
                    <a:gd name="T52" fmla="*/ 360 w 1187"/>
                    <a:gd name="T53" fmla="*/ 793 h 1799"/>
                    <a:gd name="T54" fmla="*/ 261 w 1187"/>
                    <a:gd name="T55" fmla="*/ 807 h 1799"/>
                    <a:gd name="T56" fmla="*/ 56 w 1187"/>
                    <a:gd name="T57" fmla="*/ 698 h 1799"/>
                    <a:gd name="T58" fmla="*/ 10 w 1187"/>
                    <a:gd name="T59" fmla="*/ 522 h 1799"/>
                    <a:gd name="T60" fmla="*/ 47 w 1187"/>
                    <a:gd name="T61" fmla="*/ 396 h 1799"/>
                    <a:gd name="T62" fmla="*/ 115 w 1187"/>
                    <a:gd name="T63" fmla="*/ 260 h 1799"/>
                    <a:gd name="T64" fmla="*/ 216 w 1187"/>
                    <a:gd name="T65" fmla="*/ 156 h 1799"/>
                    <a:gd name="T66" fmla="*/ 292 w 1187"/>
                    <a:gd name="T67" fmla="*/ 47 h 1799"/>
                    <a:gd name="T68" fmla="*/ 362 w 1187"/>
                    <a:gd name="T69" fmla="*/ 75 h 1799"/>
                    <a:gd name="T70" fmla="*/ 437 w 1187"/>
                    <a:gd name="T71" fmla="*/ 28 h 1799"/>
                    <a:gd name="T72" fmla="*/ 490 w 1187"/>
                    <a:gd name="T73" fmla="*/ 6 h 1799"/>
                    <a:gd name="T74" fmla="*/ 531 w 1187"/>
                    <a:gd name="T75" fmla="*/ 61 h 1799"/>
                    <a:gd name="T76" fmla="*/ 612 w 1187"/>
                    <a:gd name="T77" fmla="*/ 151 h 1799"/>
                    <a:gd name="T78" fmla="*/ 669 w 1187"/>
                    <a:gd name="T79" fmla="*/ 109 h 1799"/>
                    <a:gd name="T80" fmla="*/ 754 w 1187"/>
                    <a:gd name="T81" fmla="*/ 140 h 1799"/>
                    <a:gd name="T82" fmla="*/ 848 w 1187"/>
                    <a:gd name="T83" fmla="*/ 137 h 17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2069" name="Group 26">
                  <a:extLst>
                    <a:ext uri="{FF2B5EF4-FFF2-40B4-BE49-F238E27FC236}">
                      <a16:creationId xmlns:a16="http://schemas.microsoft.com/office/drawing/2014/main" id="{5B761290-803B-44AD-9E34-3CB7C9780B0B}"/>
                    </a:ext>
                  </a:extLst>
                </p:cNvPr>
                <p:cNvGrpSpPr>
                  <a:grpSpLocks/>
                </p:cNvGrpSpPr>
                <p:nvPr/>
              </p:nvGrpSpPr>
              <p:grpSpPr bwMode="auto">
                <a:xfrm>
                  <a:off x="2395" y="617"/>
                  <a:ext cx="526" cy="620"/>
                  <a:chOff x="2395" y="617"/>
                  <a:chExt cx="526" cy="620"/>
                </a:xfrm>
              </p:grpSpPr>
              <p:grpSp>
                <p:nvGrpSpPr>
                  <p:cNvPr id="2072" name="Group 27">
                    <a:extLst>
                      <a:ext uri="{FF2B5EF4-FFF2-40B4-BE49-F238E27FC236}">
                        <a16:creationId xmlns:a16="http://schemas.microsoft.com/office/drawing/2014/main" id="{3C066355-527A-4EDE-9023-2BC63910B6A2}"/>
                      </a:ext>
                    </a:extLst>
                  </p:cNvPr>
                  <p:cNvGrpSpPr>
                    <a:grpSpLocks/>
                  </p:cNvGrpSpPr>
                  <p:nvPr/>
                </p:nvGrpSpPr>
                <p:grpSpPr bwMode="auto">
                  <a:xfrm>
                    <a:off x="2603" y="1004"/>
                    <a:ext cx="165" cy="233"/>
                    <a:chOff x="2603" y="1004"/>
                    <a:chExt cx="165" cy="233"/>
                  </a:xfrm>
                </p:grpSpPr>
                <p:sp>
                  <p:nvSpPr>
                    <p:cNvPr id="2074" name="Freeform 28">
                      <a:extLst>
                        <a:ext uri="{FF2B5EF4-FFF2-40B4-BE49-F238E27FC236}">
                          <a16:creationId xmlns:a16="http://schemas.microsoft.com/office/drawing/2014/main" id="{81F6E8A9-C4A6-4C77-9490-25041A4F663B}"/>
                        </a:ext>
                      </a:extLst>
                    </p:cNvPr>
                    <p:cNvSpPr>
                      <a:spLocks/>
                    </p:cNvSpPr>
                    <p:nvPr/>
                  </p:nvSpPr>
                  <p:spPr bwMode="auto">
                    <a:xfrm>
                      <a:off x="2603" y="1089"/>
                      <a:ext cx="78" cy="132"/>
                    </a:xfrm>
                    <a:custGeom>
                      <a:avLst/>
                      <a:gdLst>
                        <a:gd name="T0" fmla="*/ 18 w 78"/>
                        <a:gd name="T1" fmla="*/ 40 h 132"/>
                        <a:gd name="T2" fmla="*/ 24 w 78"/>
                        <a:gd name="T3" fmla="*/ 26 h 132"/>
                        <a:gd name="T4" fmla="*/ 38 w 78"/>
                        <a:gd name="T5" fmla="*/ 26 h 132"/>
                        <a:gd name="T6" fmla="*/ 57 w 78"/>
                        <a:gd name="T7" fmla="*/ 0 h 132"/>
                        <a:gd name="T8" fmla="*/ 63 w 78"/>
                        <a:gd name="T9" fmla="*/ 17 h 132"/>
                        <a:gd name="T10" fmla="*/ 73 w 78"/>
                        <a:gd name="T11" fmla="*/ 17 h 132"/>
                        <a:gd name="T12" fmla="*/ 77 w 78"/>
                        <a:gd name="T13" fmla="*/ 26 h 132"/>
                        <a:gd name="T14" fmla="*/ 71 w 78"/>
                        <a:gd name="T15" fmla="*/ 40 h 132"/>
                        <a:gd name="T16" fmla="*/ 63 w 78"/>
                        <a:gd name="T17" fmla="*/ 46 h 132"/>
                        <a:gd name="T18" fmla="*/ 63 w 78"/>
                        <a:gd name="T19" fmla="*/ 57 h 132"/>
                        <a:gd name="T20" fmla="*/ 61 w 78"/>
                        <a:gd name="T21" fmla="*/ 63 h 132"/>
                        <a:gd name="T22" fmla="*/ 59 w 78"/>
                        <a:gd name="T23" fmla="*/ 71 h 132"/>
                        <a:gd name="T24" fmla="*/ 63 w 78"/>
                        <a:gd name="T25" fmla="*/ 83 h 132"/>
                        <a:gd name="T26" fmla="*/ 57 w 78"/>
                        <a:gd name="T27" fmla="*/ 94 h 132"/>
                        <a:gd name="T28" fmla="*/ 51 w 78"/>
                        <a:gd name="T29" fmla="*/ 100 h 132"/>
                        <a:gd name="T30" fmla="*/ 45 w 78"/>
                        <a:gd name="T31" fmla="*/ 100 h 132"/>
                        <a:gd name="T32" fmla="*/ 43 w 78"/>
                        <a:gd name="T33" fmla="*/ 103 h 132"/>
                        <a:gd name="T34" fmla="*/ 41 w 78"/>
                        <a:gd name="T35" fmla="*/ 111 h 132"/>
                        <a:gd name="T36" fmla="*/ 32 w 78"/>
                        <a:gd name="T37" fmla="*/ 114 h 132"/>
                        <a:gd name="T38" fmla="*/ 30 w 78"/>
                        <a:gd name="T39" fmla="*/ 111 h 132"/>
                        <a:gd name="T40" fmla="*/ 22 w 78"/>
                        <a:gd name="T41" fmla="*/ 120 h 132"/>
                        <a:gd name="T42" fmla="*/ 20 w 78"/>
                        <a:gd name="T43" fmla="*/ 122 h 132"/>
                        <a:gd name="T44" fmla="*/ 10 w 78"/>
                        <a:gd name="T45" fmla="*/ 131 h 132"/>
                        <a:gd name="T46" fmla="*/ 6 w 78"/>
                        <a:gd name="T47" fmla="*/ 131 h 132"/>
                        <a:gd name="T48" fmla="*/ 4 w 78"/>
                        <a:gd name="T49" fmla="*/ 125 h 132"/>
                        <a:gd name="T50" fmla="*/ 2 w 78"/>
                        <a:gd name="T51" fmla="*/ 111 h 132"/>
                        <a:gd name="T52" fmla="*/ 0 w 78"/>
                        <a:gd name="T53" fmla="*/ 108 h 132"/>
                        <a:gd name="T54" fmla="*/ 0 w 78"/>
                        <a:gd name="T55" fmla="*/ 97 h 132"/>
                        <a:gd name="T56" fmla="*/ 6 w 78"/>
                        <a:gd name="T57" fmla="*/ 91 h 132"/>
                        <a:gd name="T58" fmla="*/ 12 w 78"/>
                        <a:gd name="T59" fmla="*/ 85 h 132"/>
                        <a:gd name="T60" fmla="*/ 16 w 78"/>
                        <a:gd name="T61" fmla="*/ 74 h 132"/>
                        <a:gd name="T62" fmla="*/ 22 w 78"/>
                        <a:gd name="T63" fmla="*/ 74 h 132"/>
                        <a:gd name="T64" fmla="*/ 26 w 78"/>
                        <a:gd name="T65" fmla="*/ 77 h 132"/>
                        <a:gd name="T66" fmla="*/ 32 w 78"/>
                        <a:gd name="T67" fmla="*/ 74 h 132"/>
                        <a:gd name="T68" fmla="*/ 26 w 78"/>
                        <a:gd name="T69" fmla="*/ 71 h 132"/>
                        <a:gd name="T70" fmla="*/ 18 w 78"/>
                        <a:gd name="T71" fmla="*/ 40 h 1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75" name="Freeform 29">
                      <a:extLst>
                        <a:ext uri="{FF2B5EF4-FFF2-40B4-BE49-F238E27FC236}">
                          <a16:creationId xmlns:a16="http://schemas.microsoft.com/office/drawing/2014/main" id="{B147B132-99FB-4DDD-84D8-A6ACEC967475}"/>
                        </a:ext>
                      </a:extLst>
                    </p:cNvPr>
                    <p:cNvSpPr>
                      <a:spLocks/>
                    </p:cNvSpPr>
                    <p:nvPr/>
                  </p:nvSpPr>
                  <p:spPr bwMode="auto">
                    <a:xfrm>
                      <a:off x="2674" y="1004"/>
                      <a:ext cx="94" cy="233"/>
                    </a:xfrm>
                    <a:custGeom>
                      <a:avLst/>
                      <a:gdLst>
                        <a:gd name="T0" fmla="*/ 36 w 94"/>
                        <a:gd name="T1" fmla="*/ 25 h 233"/>
                        <a:gd name="T2" fmla="*/ 57 w 94"/>
                        <a:gd name="T3" fmla="*/ 22 h 233"/>
                        <a:gd name="T4" fmla="*/ 65 w 94"/>
                        <a:gd name="T5" fmla="*/ 14 h 233"/>
                        <a:gd name="T6" fmla="*/ 75 w 94"/>
                        <a:gd name="T7" fmla="*/ 6 h 233"/>
                        <a:gd name="T8" fmla="*/ 93 w 94"/>
                        <a:gd name="T9" fmla="*/ 3 h 233"/>
                        <a:gd name="T10" fmla="*/ 87 w 94"/>
                        <a:gd name="T11" fmla="*/ 22 h 233"/>
                        <a:gd name="T12" fmla="*/ 79 w 94"/>
                        <a:gd name="T13" fmla="*/ 28 h 233"/>
                        <a:gd name="T14" fmla="*/ 67 w 94"/>
                        <a:gd name="T15" fmla="*/ 45 h 233"/>
                        <a:gd name="T16" fmla="*/ 81 w 94"/>
                        <a:gd name="T17" fmla="*/ 45 h 233"/>
                        <a:gd name="T18" fmla="*/ 93 w 94"/>
                        <a:gd name="T19" fmla="*/ 45 h 233"/>
                        <a:gd name="T20" fmla="*/ 85 w 94"/>
                        <a:gd name="T21" fmla="*/ 64 h 233"/>
                        <a:gd name="T22" fmla="*/ 71 w 94"/>
                        <a:gd name="T23" fmla="*/ 73 h 233"/>
                        <a:gd name="T24" fmla="*/ 69 w 94"/>
                        <a:gd name="T25" fmla="*/ 87 h 233"/>
                        <a:gd name="T26" fmla="*/ 81 w 94"/>
                        <a:gd name="T27" fmla="*/ 106 h 233"/>
                        <a:gd name="T28" fmla="*/ 87 w 94"/>
                        <a:gd name="T29" fmla="*/ 126 h 233"/>
                        <a:gd name="T30" fmla="*/ 93 w 94"/>
                        <a:gd name="T31" fmla="*/ 151 h 233"/>
                        <a:gd name="T32" fmla="*/ 89 w 94"/>
                        <a:gd name="T33" fmla="*/ 182 h 233"/>
                        <a:gd name="T34" fmla="*/ 79 w 94"/>
                        <a:gd name="T35" fmla="*/ 196 h 233"/>
                        <a:gd name="T36" fmla="*/ 87 w 94"/>
                        <a:gd name="T37" fmla="*/ 218 h 233"/>
                        <a:gd name="T38" fmla="*/ 65 w 94"/>
                        <a:gd name="T39" fmla="*/ 218 h 233"/>
                        <a:gd name="T40" fmla="*/ 53 w 94"/>
                        <a:gd name="T41" fmla="*/ 215 h 233"/>
                        <a:gd name="T42" fmla="*/ 36 w 94"/>
                        <a:gd name="T43" fmla="*/ 224 h 233"/>
                        <a:gd name="T44" fmla="*/ 26 w 94"/>
                        <a:gd name="T45" fmla="*/ 226 h 233"/>
                        <a:gd name="T46" fmla="*/ 14 w 94"/>
                        <a:gd name="T47" fmla="*/ 229 h 233"/>
                        <a:gd name="T48" fmla="*/ 4 w 94"/>
                        <a:gd name="T49" fmla="*/ 221 h 233"/>
                        <a:gd name="T50" fmla="*/ 0 w 94"/>
                        <a:gd name="T51" fmla="*/ 207 h 233"/>
                        <a:gd name="T52" fmla="*/ 10 w 94"/>
                        <a:gd name="T53" fmla="*/ 193 h 233"/>
                        <a:gd name="T54" fmla="*/ 24 w 94"/>
                        <a:gd name="T55" fmla="*/ 190 h 233"/>
                        <a:gd name="T56" fmla="*/ 16 w 94"/>
                        <a:gd name="T57" fmla="*/ 182 h 233"/>
                        <a:gd name="T58" fmla="*/ 16 w 94"/>
                        <a:gd name="T59" fmla="*/ 168 h 233"/>
                        <a:gd name="T60" fmla="*/ 28 w 94"/>
                        <a:gd name="T61" fmla="*/ 159 h 233"/>
                        <a:gd name="T62" fmla="*/ 38 w 94"/>
                        <a:gd name="T63" fmla="*/ 157 h 233"/>
                        <a:gd name="T64" fmla="*/ 44 w 94"/>
                        <a:gd name="T65" fmla="*/ 131 h 233"/>
                        <a:gd name="T66" fmla="*/ 49 w 94"/>
                        <a:gd name="T67" fmla="*/ 106 h 233"/>
                        <a:gd name="T68" fmla="*/ 40 w 94"/>
                        <a:gd name="T69" fmla="*/ 89 h 233"/>
                        <a:gd name="T70" fmla="*/ 20 w 94"/>
                        <a:gd name="T71" fmla="*/ 84 h 233"/>
                        <a:gd name="T72" fmla="*/ 30 w 94"/>
                        <a:gd name="T73" fmla="*/ 34 h 2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073" name="Freeform 30">
                    <a:extLst>
                      <a:ext uri="{FF2B5EF4-FFF2-40B4-BE49-F238E27FC236}">
                        <a16:creationId xmlns:a16="http://schemas.microsoft.com/office/drawing/2014/main" id="{E3837B27-4BDF-4D6B-B63B-0C4AA7CC7960}"/>
                      </a:ext>
                    </a:extLst>
                  </p:cNvPr>
                  <p:cNvSpPr>
                    <a:spLocks/>
                  </p:cNvSpPr>
                  <p:nvPr/>
                </p:nvSpPr>
                <p:spPr bwMode="auto">
                  <a:xfrm>
                    <a:off x="2395" y="617"/>
                    <a:ext cx="526" cy="390"/>
                  </a:xfrm>
                  <a:custGeom>
                    <a:avLst/>
                    <a:gdLst>
                      <a:gd name="T0" fmla="*/ 33 w 526"/>
                      <a:gd name="T1" fmla="*/ 381 h 390"/>
                      <a:gd name="T2" fmla="*/ 53 w 526"/>
                      <a:gd name="T3" fmla="*/ 353 h 390"/>
                      <a:gd name="T4" fmla="*/ 64 w 526"/>
                      <a:gd name="T5" fmla="*/ 344 h 390"/>
                      <a:gd name="T6" fmla="*/ 82 w 526"/>
                      <a:gd name="T7" fmla="*/ 336 h 390"/>
                      <a:gd name="T8" fmla="*/ 95 w 526"/>
                      <a:gd name="T9" fmla="*/ 336 h 390"/>
                      <a:gd name="T10" fmla="*/ 107 w 526"/>
                      <a:gd name="T11" fmla="*/ 325 h 390"/>
                      <a:gd name="T12" fmla="*/ 121 w 526"/>
                      <a:gd name="T13" fmla="*/ 308 h 390"/>
                      <a:gd name="T14" fmla="*/ 134 w 526"/>
                      <a:gd name="T15" fmla="*/ 299 h 390"/>
                      <a:gd name="T16" fmla="*/ 148 w 526"/>
                      <a:gd name="T17" fmla="*/ 291 h 390"/>
                      <a:gd name="T18" fmla="*/ 163 w 526"/>
                      <a:gd name="T19" fmla="*/ 280 h 390"/>
                      <a:gd name="T20" fmla="*/ 183 w 526"/>
                      <a:gd name="T21" fmla="*/ 274 h 390"/>
                      <a:gd name="T22" fmla="*/ 214 w 526"/>
                      <a:gd name="T23" fmla="*/ 280 h 390"/>
                      <a:gd name="T24" fmla="*/ 239 w 526"/>
                      <a:gd name="T25" fmla="*/ 269 h 390"/>
                      <a:gd name="T26" fmla="*/ 253 w 526"/>
                      <a:gd name="T27" fmla="*/ 241 h 390"/>
                      <a:gd name="T28" fmla="*/ 270 w 526"/>
                      <a:gd name="T29" fmla="*/ 218 h 390"/>
                      <a:gd name="T30" fmla="*/ 282 w 526"/>
                      <a:gd name="T31" fmla="*/ 199 h 390"/>
                      <a:gd name="T32" fmla="*/ 292 w 526"/>
                      <a:gd name="T33" fmla="*/ 182 h 390"/>
                      <a:gd name="T34" fmla="*/ 315 w 526"/>
                      <a:gd name="T35" fmla="*/ 165 h 390"/>
                      <a:gd name="T36" fmla="*/ 311 w 526"/>
                      <a:gd name="T37" fmla="*/ 188 h 390"/>
                      <a:gd name="T38" fmla="*/ 329 w 526"/>
                      <a:gd name="T39" fmla="*/ 199 h 390"/>
                      <a:gd name="T40" fmla="*/ 344 w 526"/>
                      <a:gd name="T41" fmla="*/ 190 h 390"/>
                      <a:gd name="T42" fmla="*/ 350 w 526"/>
                      <a:gd name="T43" fmla="*/ 174 h 390"/>
                      <a:gd name="T44" fmla="*/ 356 w 526"/>
                      <a:gd name="T45" fmla="*/ 157 h 390"/>
                      <a:gd name="T46" fmla="*/ 366 w 526"/>
                      <a:gd name="T47" fmla="*/ 140 h 390"/>
                      <a:gd name="T48" fmla="*/ 395 w 526"/>
                      <a:gd name="T49" fmla="*/ 140 h 390"/>
                      <a:gd name="T50" fmla="*/ 424 w 526"/>
                      <a:gd name="T51" fmla="*/ 112 h 390"/>
                      <a:gd name="T52" fmla="*/ 453 w 526"/>
                      <a:gd name="T53" fmla="*/ 92 h 390"/>
                      <a:gd name="T54" fmla="*/ 484 w 526"/>
                      <a:gd name="T55" fmla="*/ 45 h 390"/>
                      <a:gd name="T56" fmla="*/ 511 w 526"/>
                      <a:gd name="T57" fmla="*/ 22 h 390"/>
                      <a:gd name="T58" fmla="*/ 502 w 526"/>
                      <a:gd name="T59" fmla="*/ 0 h 390"/>
                      <a:gd name="T60" fmla="*/ 455 w 526"/>
                      <a:gd name="T61" fmla="*/ 14 h 390"/>
                      <a:gd name="T62" fmla="*/ 424 w 526"/>
                      <a:gd name="T63" fmla="*/ 28 h 390"/>
                      <a:gd name="T64" fmla="*/ 391 w 526"/>
                      <a:gd name="T65" fmla="*/ 36 h 390"/>
                      <a:gd name="T66" fmla="*/ 350 w 526"/>
                      <a:gd name="T67" fmla="*/ 59 h 390"/>
                      <a:gd name="T68" fmla="*/ 315 w 526"/>
                      <a:gd name="T69" fmla="*/ 73 h 390"/>
                      <a:gd name="T70" fmla="*/ 278 w 526"/>
                      <a:gd name="T71" fmla="*/ 92 h 390"/>
                      <a:gd name="T72" fmla="*/ 253 w 526"/>
                      <a:gd name="T73" fmla="*/ 120 h 390"/>
                      <a:gd name="T74" fmla="*/ 231 w 526"/>
                      <a:gd name="T75" fmla="*/ 140 h 390"/>
                      <a:gd name="T76" fmla="*/ 189 w 526"/>
                      <a:gd name="T77" fmla="*/ 174 h 390"/>
                      <a:gd name="T78" fmla="*/ 146 w 526"/>
                      <a:gd name="T79" fmla="*/ 215 h 390"/>
                      <a:gd name="T80" fmla="*/ 109 w 526"/>
                      <a:gd name="T81" fmla="*/ 246 h 390"/>
                      <a:gd name="T82" fmla="*/ 80 w 526"/>
                      <a:gd name="T83" fmla="*/ 288 h 390"/>
                      <a:gd name="T84" fmla="*/ 49 w 526"/>
                      <a:gd name="T85" fmla="*/ 316 h 390"/>
                      <a:gd name="T86" fmla="*/ 0 w 526"/>
                      <a:gd name="T87" fmla="*/ 389 h 3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070" name="Freeform 31">
                  <a:extLst>
                    <a:ext uri="{FF2B5EF4-FFF2-40B4-BE49-F238E27FC236}">
                      <a16:creationId xmlns:a16="http://schemas.microsoft.com/office/drawing/2014/main" id="{B6CA578F-0A2D-4DC1-85A7-16D7A7965A08}"/>
                    </a:ext>
                  </a:extLst>
                </p:cNvPr>
                <p:cNvSpPr>
                  <a:spLocks/>
                </p:cNvSpPr>
                <p:nvPr/>
              </p:nvSpPr>
              <p:spPr bwMode="auto">
                <a:xfrm>
                  <a:off x="3324" y="2815"/>
                  <a:ext cx="158" cy="378"/>
                </a:xfrm>
                <a:custGeom>
                  <a:avLst/>
                  <a:gdLst>
                    <a:gd name="T0" fmla="*/ 29 w 158"/>
                    <a:gd name="T1" fmla="*/ 117 h 378"/>
                    <a:gd name="T2" fmla="*/ 26 w 158"/>
                    <a:gd name="T3" fmla="*/ 193 h 378"/>
                    <a:gd name="T4" fmla="*/ 12 w 158"/>
                    <a:gd name="T5" fmla="*/ 240 h 378"/>
                    <a:gd name="T6" fmla="*/ 0 w 158"/>
                    <a:gd name="T7" fmla="*/ 285 h 378"/>
                    <a:gd name="T8" fmla="*/ 0 w 158"/>
                    <a:gd name="T9" fmla="*/ 318 h 378"/>
                    <a:gd name="T10" fmla="*/ 4 w 158"/>
                    <a:gd name="T11" fmla="*/ 346 h 378"/>
                    <a:gd name="T12" fmla="*/ 18 w 158"/>
                    <a:gd name="T13" fmla="*/ 371 h 378"/>
                    <a:gd name="T14" fmla="*/ 29 w 158"/>
                    <a:gd name="T15" fmla="*/ 374 h 378"/>
                    <a:gd name="T16" fmla="*/ 39 w 158"/>
                    <a:gd name="T17" fmla="*/ 374 h 378"/>
                    <a:gd name="T18" fmla="*/ 51 w 158"/>
                    <a:gd name="T19" fmla="*/ 377 h 378"/>
                    <a:gd name="T20" fmla="*/ 57 w 158"/>
                    <a:gd name="T21" fmla="*/ 357 h 378"/>
                    <a:gd name="T22" fmla="*/ 63 w 158"/>
                    <a:gd name="T23" fmla="*/ 307 h 378"/>
                    <a:gd name="T24" fmla="*/ 80 w 158"/>
                    <a:gd name="T25" fmla="*/ 274 h 378"/>
                    <a:gd name="T26" fmla="*/ 84 w 158"/>
                    <a:gd name="T27" fmla="*/ 223 h 378"/>
                    <a:gd name="T28" fmla="*/ 92 w 158"/>
                    <a:gd name="T29" fmla="*/ 204 h 378"/>
                    <a:gd name="T30" fmla="*/ 100 w 158"/>
                    <a:gd name="T31" fmla="*/ 190 h 378"/>
                    <a:gd name="T32" fmla="*/ 106 w 158"/>
                    <a:gd name="T33" fmla="*/ 154 h 378"/>
                    <a:gd name="T34" fmla="*/ 118 w 158"/>
                    <a:gd name="T35" fmla="*/ 131 h 378"/>
                    <a:gd name="T36" fmla="*/ 126 w 158"/>
                    <a:gd name="T37" fmla="*/ 114 h 378"/>
                    <a:gd name="T38" fmla="*/ 133 w 158"/>
                    <a:gd name="T39" fmla="*/ 101 h 378"/>
                    <a:gd name="T40" fmla="*/ 133 w 158"/>
                    <a:gd name="T41" fmla="*/ 92 h 378"/>
                    <a:gd name="T42" fmla="*/ 151 w 158"/>
                    <a:gd name="T43" fmla="*/ 73 h 378"/>
                    <a:gd name="T44" fmla="*/ 153 w 158"/>
                    <a:gd name="T45" fmla="*/ 42 h 378"/>
                    <a:gd name="T46" fmla="*/ 157 w 158"/>
                    <a:gd name="T47" fmla="*/ 22 h 378"/>
                    <a:gd name="T48" fmla="*/ 141 w 158"/>
                    <a:gd name="T49" fmla="*/ 14 h 378"/>
                    <a:gd name="T50" fmla="*/ 131 w 158"/>
                    <a:gd name="T51" fmla="*/ 0 h 378"/>
                    <a:gd name="T52" fmla="*/ 118 w 158"/>
                    <a:gd name="T53" fmla="*/ 14 h 378"/>
                    <a:gd name="T54" fmla="*/ 106 w 158"/>
                    <a:gd name="T55" fmla="*/ 47 h 378"/>
                    <a:gd name="T56" fmla="*/ 92 w 158"/>
                    <a:gd name="T57" fmla="*/ 70 h 378"/>
                    <a:gd name="T58" fmla="*/ 80 w 158"/>
                    <a:gd name="T59" fmla="*/ 89 h 378"/>
                    <a:gd name="T60" fmla="*/ 75 w 158"/>
                    <a:gd name="T61" fmla="*/ 89 h 378"/>
                    <a:gd name="T62" fmla="*/ 63 w 158"/>
                    <a:gd name="T63" fmla="*/ 101 h 378"/>
                    <a:gd name="T64" fmla="*/ 57 w 158"/>
                    <a:gd name="T65" fmla="*/ 112 h 378"/>
                    <a:gd name="T66" fmla="*/ 29 w 158"/>
                    <a:gd name="T67" fmla="*/ 117 h 3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71" name="Freeform 32">
                  <a:extLst>
                    <a:ext uri="{FF2B5EF4-FFF2-40B4-BE49-F238E27FC236}">
                      <a16:creationId xmlns:a16="http://schemas.microsoft.com/office/drawing/2014/main" id="{36DABA45-30B8-4B44-A617-0942A054BE2A}"/>
                    </a:ext>
                  </a:extLst>
                </p:cNvPr>
                <p:cNvSpPr>
                  <a:spLocks/>
                </p:cNvSpPr>
                <p:nvPr/>
              </p:nvSpPr>
              <p:spPr bwMode="auto">
                <a:xfrm>
                  <a:off x="2575" y="655"/>
                  <a:ext cx="2126" cy="1789"/>
                </a:xfrm>
                <a:custGeom>
                  <a:avLst/>
                  <a:gdLst>
                    <a:gd name="T0" fmla="*/ 124 w 2126"/>
                    <a:gd name="T1" fmla="*/ 750 h 1789"/>
                    <a:gd name="T2" fmla="*/ 142 w 2126"/>
                    <a:gd name="T3" fmla="*/ 619 h 1789"/>
                    <a:gd name="T4" fmla="*/ 214 w 2126"/>
                    <a:gd name="T5" fmla="*/ 544 h 1789"/>
                    <a:gd name="T6" fmla="*/ 296 w 2126"/>
                    <a:gd name="T7" fmla="*/ 508 h 1789"/>
                    <a:gd name="T8" fmla="*/ 319 w 2126"/>
                    <a:gd name="T9" fmla="*/ 432 h 1789"/>
                    <a:gd name="T10" fmla="*/ 424 w 2126"/>
                    <a:gd name="T11" fmla="*/ 365 h 1789"/>
                    <a:gd name="T12" fmla="*/ 492 w 2126"/>
                    <a:gd name="T13" fmla="*/ 271 h 1789"/>
                    <a:gd name="T14" fmla="*/ 461 w 2126"/>
                    <a:gd name="T15" fmla="*/ 223 h 1789"/>
                    <a:gd name="T16" fmla="*/ 467 w 2126"/>
                    <a:gd name="T17" fmla="*/ 179 h 1789"/>
                    <a:gd name="T18" fmla="*/ 399 w 2126"/>
                    <a:gd name="T19" fmla="*/ 243 h 1789"/>
                    <a:gd name="T20" fmla="*/ 377 w 2126"/>
                    <a:gd name="T21" fmla="*/ 371 h 1789"/>
                    <a:gd name="T22" fmla="*/ 331 w 2126"/>
                    <a:gd name="T23" fmla="*/ 410 h 1789"/>
                    <a:gd name="T24" fmla="*/ 307 w 2126"/>
                    <a:gd name="T25" fmla="*/ 343 h 1789"/>
                    <a:gd name="T26" fmla="*/ 243 w 2126"/>
                    <a:gd name="T27" fmla="*/ 374 h 1789"/>
                    <a:gd name="T28" fmla="*/ 226 w 2126"/>
                    <a:gd name="T29" fmla="*/ 324 h 1789"/>
                    <a:gd name="T30" fmla="*/ 227 w 2126"/>
                    <a:gd name="T31" fmla="*/ 273 h 1789"/>
                    <a:gd name="T32" fmla="*/ 296 w 2126"/>
                    <a:gd name="T33" fmla="*/ 240 h 1789"/>
                    <a:gd name="T34" fmla="*/ 340 w 2126"/>
                    <a:gd name="T35" fmla="*/ 153 h 1789"/>
                    <a:gd name="T36" fmla="*/ 412 w 2126"/>
                    <a:gd name="T37" fmla="*/ 53 h 1789"/>
                    <a:gd name="T38" fmla="*/ 511 w 2126"/>
                    <a:gd name="T39" fmla="*/ 25 h 1789"/>
                    <a:gd name="T40" fmla="*/ 642 w 2126"/>
                    <a:gd name="T41" fmla="*/ 103 h 1789"/>
                    <a:gd name="T42" fmla="*/ 595 w 2126"/>
                    <a:gd name="T43" fmla="*/ 223 h 1789"/>
                    <a:gd name="T44" fmla="*/ 642 w 2126"/>
                    <a:gd name="T45" fmla="*/ 285 h 1789"/>
                    <a:gd name="T46" fmla="*/ 682 w 2126"/>
                    <a:gd name="T47" fmla="*/ 215 h 1789"/>
                    <a:gd name="T48" fmla="*/ 859 w 2126"/>
                    <a:gd name="T49" fmla="*/ 187 h 1789"/>
                    <a:gd name="T50" fmla="*/ 1073 w 2126"/>
                    <a:gd name="T51" fmla="*/ 33 h 1789"/>
                    <a:gd name="T52" fmla="*/ 1406 w 2126"/>
                    <a:gd name="T53" fmla="*/ 103 h 1789"/>
                    <a:gd name="T54" fmla="*/ 2004 w 2126"/>
                    <a:gd name="T55" fmla="*/ 226 h 1789"/>
                    <a:gd name="T56" fmla="*/ 2057 w 2126"/>
                    <a:gd name="T57" fmla="*/ 298 h 1789"/>
                    <a:gd name="T58" fmla="*/ 2076 w 2126"/>
                    <a:gd name="T59" fmla="*/ 541 h 1789"/>
                    <a:gd name="T60" fmla="*/ 1901 w 2126"/>
                    <a:gd name="T61" fmla="*/ 346 h 1789"/>
                    <a:gd name="T62" fmla="*/ 1763 w 2126"/>
                    <a:gd name="T63" fmla="*/ 435 h 1789"/>
                    <a:gd name="T64" fmla="*/ 1954 w 2126"/>
                    <a:gd name="T65" fmla="*/ 775 h 1789"/>
                    <a:gd name="T66" fmla="*/ 1876 w 2126"/>
                    <a:gd name="T67" fmla="*/ 920 h 1789"/>
                    <a:gd name="T68" fmla="*/ 2003 w 2126"/>
                    <a:gd name="T69" fmla="*/ 1252 h 1789"/>
                    <a:gd name="T70" fmla="*/ 1874 w 2126"/>
                    <a:gd name="T71" fmla="*/ 1425 h 1789"/>
                    <a:gd name="T72" fmla="*/ 1841 w 2126"/>
                    <a:gd name="T73" fmla="*/ 1559 h 1789"/>
                    <a:gd name="T74" fmla="*/ 1833 w 2126"/>
                    <a:gd name="T75" fmla="*/ 1690 h 1789"/>
                    <a:gd name="T76" fmla="*/ 1789 w 2126"/>
                    <a:gd name="T77" fmla="*/ 1685 h 1789"/>
                    <a:gd name="T78" fmla="*/ 1658 w 2126"/>
                    <a:gd name="T79" fmla="*/ 1411 h 1789"/>
                    <a:gd name="T80" fmla="*/ 1472 w 2126"/>
                    <a:gd name="T81" fmla="*/ 1403 h 1789"/>
                    <a:gd name="T82" fmla="*/ 1359 w 2126"/>
                    <a:gd name="T83" fmla="*/ 1562 h 1789"/>
                    <a:gd name="T84" fmla="*/ 1128 w 2126"/>
                    <a:gd name="T85" fmla="*/ 1213 h 1789"/>
                    <a:gd name="T86" fmla="*/ 822 w 2126"/>
                    <a:gd name="T87" fmla="*/ 1091 h 1789"/>
                    <a:gd name="T88" fmla="*/ 1054 w 2126"/>
                    <a:gd name="T89" fmla="*/ 1308 h 1789"/>
                    <a:gd name="T90" fmla="*/ 784 w 2126"/>
                    <a:gd name="T91" fmla="*/ 1503 h 1789"/>
                    <a:gd name="T92" fmla="*/ 714 w 2126"/>
                    <a:gd name="T93" fmla="*/ 1319 h 1789"/>
                    <a:gd name="T94" fmla="*/ 601 w 2126"/>
                    <a:gd name="T95" fmla="*/ 1105 h 1789"/>
                    <a:gd name="T96" fmla="*/ 537 w 2126"/>
                    <a:gd name="T97" fmla="*/ 946 h 1789"/>
                    <a:gd name="T98" fmla="*/ 505 w 2126"/>
                    <a:gd name="T99" fmla="*/ 873 h 1789"/>
                    <a:gd name="T100" fmla="*/ 465 w 2126"/>
                    <a:gd name="T101" fmla="*/ 831 h 1789"/>
                    <a:gd name="T102" fmla="*/ 449 w 2126"/>
                    <a:gd name="T103" fmla="*/ 909 h 1789"/>
                    <a:gd name="T104" fmla="*/ 393 w 2126"/>
                    <a:gd name="T105" fmla="*/ 787 h 1789"/>
                    <a:gd name="T106" fmla="*/ 329 w 2126"/>
                    <a:gd name="T107" fmla="*/ 742 h 1789"/>
                    <a:gd name="T108" fmla="*/ 397 w 2126"/>
                    <a:gd name="T109" fmla="*/ 848 h 1789"/>
                    <a:gd name="T110" fmla="*/ 367 w 2126"/>
                    <a:gd name="T111" fmla="*/ 873 h 1789"/>
                    <a:gd name="T112" fmla="*/ 313 w 2126"/>
                    <a:gd name="T113" fmla="*/ 803 h 1789"/>
                    <a:gd name="T114" fmla="*/ 251 w 2126"/>
                    <a:gd name="T115" fmla="*/ 753 h 1789"/>
                    <a:gd name="T116" fmla="*/ 169 w 2126"/>
                    <a:gd name="T117" fmla="*/ 817 h 1789"/>
                    <a:gd name="T118" fmla="*/ 152 w 2126"/>
                    <a:gd name="T119" fmla="*/ 890 h 1789"/>
                    <a:gd name="T120" fmla="*/ 95 w 2126"/>
                    <a:gd name="T121" fmla="*/ 943 h 1789"/>
                    <a:gd name="T122" fmla="*/ 12 w 2126"/>
                    <a:gd name="T123" fmla="*/ 909 h 17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pSp>
          <p:nvGrpSpPr>
            <p:cNvPr id="2058" name="Group 33">
              <a:extLst>
                <a:ext uri="{FF2B5EF4-FFF2-40B4-BE49-F238E27FC236}">
                  <a16:creationId xmlns:a16="http://schemas.microsoft.com/office/drawing/2014/main" id="{1BC05D17-BF31-4EA8-A08B-774227ABD08D}"/>
                </a:ext>
              </a:extLst>
            </p:cNvPr>
            <p:cNvGrpSpPr>
              <a:grpSpLocks/>
            </p:cNvGrpSpPr>
            <p:nvPr/>
          </p:nvGrpSpPr>
          <p:grpSpPr bwMode="auto">
            <a:xfrm>
              <a:off x="92" y="615"/>
              <a:ext cx="1865" cy="3311"/>
              <a:chOff x="92" y="615"/>
              <a:chExt cx="1865" cy="3311"/>
            </a:xfrm>
          </p:grpSpPr>
          <p:sp>
            <p:nvSpPr>
              <p:cNvPr id="2059" name="Freeform 34">
                <a:extLst>
                  <a:ext uri="{FF2B5EF4-FFF2-40B4-BE49-F238E27FC236}">
                    <a16:creationId xmlns:a16="http://schemas.microsoft.com/office/drawing/2014/main" id="{3C2F552E-0CF8-4449-B4D5-CA8AD53F6B13}"/>
                  </a:ext>
                </a:extLst>
              </p:cNvPr>
              <p:cNvSpPr>
                <a:spLocks/>
              </p:cNvSpPr>
              <p:nvPr/>
            </p:nvSpPr>
            <p:spPr bwMode="auto">
              <a:xfrm>
                <a:off x="92" y="761"/>
                <a:ext cx="1262" cy="1550"/>
              </a:xfrm>
              <a:custGeom>
                <a:avLst/>
                <a:gdLst>
                  <a:gd name="T0" fmla="*/ 101 w 1262"/>
                  <a:gd name="T1" fmla="*/ 290 h 1550"/>
                  <a:gd name="T2" fmla="*/ 82 w 1262"/>
                  <a:gd name="T3" fmla="*/ 203 h 1550"/>
                  <a:gd name="T4" fmla="*/ 181 w 1262"/>
                  <a:gd name="T5" fmla="*/ 131 h 1550"/>
                  <a:gd name="T6" fmla="*/ 225 w 1262"/>
                  <a:gd name="T7" fmla="*/ 75 h 1550"/>
                  <a:gd name="T8" fmla="*/ 303 w 1262"/>
                  <a:gd name="T9" fmla="*/ 64 h 1550"/>
                  <a:gd name="T10" fmla="*/ 544 w 1262"/>
                  <a:gd name="T11" fmla="*/ 67 h 1550"/>
                  <a:gd name="T12" fmla="*/ 666 w 1262"/>
                  <a:gd name="T13" fmla="*/ 95 h 1550"/>
                  <a:gd name="T14" fmla="*/ 620 w 1262"/>
                  <a:gd name="T15" fmla="*/ 92 h 1550"/>
                  <a:gd name="T16" fmla="*/ 589 w 1262"/>
                  <a:gd name="T17" fmla="*/ 3 h 1550"/>
                  <a:gd name="T18" fmla="*/ 649 w 1262"/>
                  <a:gd name="T19" fmla="*/ 0 h 1550"/>
                  <a:gd name="T20" fmla="*/ 696 w 1262"/>
                  <a:gd name="T21" fmla="*/ 39 h 1550"/>
                  <a:gd name="T22" fmla="*/ 767 w 1262"/>
                  <a:gd name="T23" fmla="*/ 103 h 1550"/>
                  <a:gd name="T24" fmla="*/ 754 w 1262"/>
                  <a:gd name="T25" fmla="*/ 33 h 1550"/>
                  <a:gd name="T26" fmla="*/ 884 w 1262"/>
                  <a:gd name="T27" fmla="*/ 100 h 1550"/>
                  <a:gd name="T28" fmla="*/ 886 w 1262"/>
                  <a:gd name="T29" fmla="*/ 128 h 1550"/>
                  <a:gd name="T30" fmla="*/ 847 w 1262"/>
                  <a:gd name="T31" fmla="*/ 198 h 1550"/>
                  <a:gd name="T32" fmla="*/ 814 w 1262"/>
                  <a:gd name="T33" fmla="*/ 312 h 1550"/>
                  <a:gd name="T34" fmla="*/ 935 w 1262"/>
                  <a:gd name="T35" fmla="*/ 376 h 1550"/>
                  <a:gd name="T36" fmla="*/ 938 w 1262"/>
                  <a:gd name="T37" fmla="*/ 476 h 1550"/>
                  <a:gd name="T38" fmla="*/ 956 w 1262"/>
                  <a:gd name="T39" fmla="*/ 398 h 1550"/>
                  <a:gd name="T40" fmla="*/ 956 w 1262"/>
                  <a:gd name="T41" fmla="*/ 254 h 1550"/>
                  <a:gd name="T42" fmla="*/ 1043 w 1262"/>
                  <a:gd name="T43" fmla="*/ 293 h 1550"/>
                  <a:gd name="T44" fmla="*/ 1098 w 1262"/>
                  <a:gd name="T45" fmla="*/ 251 h 1550"/>
                  <a:gd name="T46" fmla="*/ 1195 w 1262"/>
                  <a:gd name="T47" fmla="*/ 357 h 1550"/>
                  <a:gd name="T48" fmla="*/ 1261 w 1262"/>
                  <a:gd name="T49" fmla="*/ 449 h 1550"/>
                  <a:gd name="T50" fmla="*/ 1209 w 1262"/>
                  <a:gd name="T51" fmla="*/ 485 h 1550"/>
                  <a:gd name="T52" fmla="*/ 1117 w 1262"/>
                  <a:gd name="T53" fmla="*/ 515 h 1550"/>
                  <a:gd name="T54" fmla="*/ 1181 w 1262"/>
                  <a:gd name="T55" fmla="*/ 535 h 1550"/>
                  <a:gd name="T56" fmla="*/ 1209 w 1262"/>
                  <a:gd name="T57" fmla="*/ 618 h 1550"/>
                  <a:gd name="T58" fmla="*/ 1183 w 1262"/>
                  <a:gd name="T59" fmla="*/ 624 h 1550"/>
                  <a:gd name="T60" fmla="*/ 1146 w 1262"/>
                  <a:gd name="T61" fmla="*/ 657 h 1550"/>
                  <a:gd name="T62" fmla="*/ 1088 w 1262"/>
                  <a:gd name="T63" fmla="*/ 730 h 1550"/>
                  <a:gd name="T64" fmla="*/ 1082 w 1262"/>
                  <a:gd name="T65" fmla="*/ 839 h 1550"/>
                  <a:gd name="T66" fmla="*/ 1020 w 1262"/>
                  <a:gd name="T67" fmla="*/ 1003 h 1550"/>
                  <a:gd name="T68" fmla="*/ 1038 w 1262"/>
                  <a:gd name="T69" fmla="*/ 1142 h 1550"/>
                  <a:gd name="T70" fmla="*/ 1003 w 1262"/>
                  <a:gd name="T71" fmla="*/ 1048 h 1550"/>
                  <a:gd name="T72" fmla="*/ 942 w 1262"/>
                  <a:gd name="T73" fmla="*/ 1006 h 1550"/>
                  <a:gd name="T74" fmla="*/ 890 w 1262"/>
                  <a:gd name="T75" fmla="*/ 1034 h 1550"/>
                  <a:gd name="T76" fmla="*/ 804 w 1262"/>
                  <a:gd name="T77" fmla="*/ 1048 h 1550"/>
                  <a:gd name="T78" fmla="*/ 760 w 1262"/>
                  <a:gd name="T79" fmla="*/ 1151 h 1550"/>
                  <a:gd name="T80" fmla="*/ 859 w 1262"/>
                  <a:gd name="T81" fmla="*/ 1290 h 1550"/>
                  <a:gd name="T82" fmla="*/ 874 w 1262"/>
                  <a:gd name="T83" fmla="*/ 1212 h 1550"/>
                  <a:gd name="T84" fmla="*/ 931 w 1262"/>
                  <a:gd name="T85" fmla="*/ 1268 h 1550"/>
                  <a:gd name="T86" fmla="*/ 962 w 1262"/>
                  <a:gd name="T87" fmla="*/ 1346 h 1550"/>
                  <a:gd name="T88" fmla="*/ 987 w 1262"/>
                  <a:gd name="T89" fmla="*/ 1415 h 1550"/>
                  <a:gd name="T90" fmla="*/ 1045 w 1262"/>
                  <a:gd name="T91" fmla="*/ 1521 h 1550"/>
                  <a:gd name="T92" fmla="*/ 1133 w 1262"/>
                  <a:gd name="T93" fmla="*/ 1518 h 1550"/>
                  <a:gd name="T94" fmla="*/ 1080 w 1262"/>
                  <a:gd name="T95" fmla="*/ 1532 h 1550"/>
                  <a:gd name="T96" fmla="*/ 977 w 1262"/>
                  <a:gd name="T97" fmla="*/ 1516 h 1550"/>
                  <a:gd name="T98" fmla="*/ 905 w 1262"/>
                  <a:gd name="T99" fmla="*/ 1421 h 1550"/>
                  <a:gd name="T100" fmla="*/ 853 w 1262"/>
                  <a:gd name="T101" fmla="*/ 1385 h 1550"/>
                  <a:gd name="T102" fmla="*/ 769 w 1262"/>
                  <a:gd name="T103" fmla="*/ 1340 h 1550"/>
                  <a:gd name="T104" fmla="*/ 622 w 1262"/>
                  <a:gd name="T105" fmla="*/ 1190 h 1550"/>
                  <a:gd name="T106" fmla="*/ 501 w 1262"/>
                  <a:gd name="T107" fmla="*/ 970 h 1550"/>
                  <a:gd name="T108" fmla="*/ 542 w 1262"/>
                  <a:gd name="T109" fmla="*/ 1167 h 1550"/>
                  <a:gd name="T110" fmla="*/ 464 w 1262"/>
                  <a:gd name="T111" fmla="*/ 1031 h 1550"/>
                  <a:gd name="T112" fmla="*/ 392 w 1262"/>
                  <a:gd name="T113" fmla="*/ 763 h 1550"/>
                  <a:gd name="T114" fmla="*/ 400 w 1262"/>
                  <a:gd name="T115" fmla="*/ 568 h 1550"/>
                  <a:gd name="T116" fmla="*/ 375 w 1262"/>
                  <a:gd name="T117" fmla="*/ 418 h 1550"/>
                  <a:gd name="T118" fmla="*/ 354 w 1262"/>
                  <a:gd name="T119" fmla="*/ 329 h 1550"/>
                  <a:gd name="T120" fmla="*/ 305 w 1262"/>
                  <a:gd name="T121" fmla="*/ 276 h 1550"/>
                  <a:gd name="T122" fmla="*/ 202 w 1262"/>
                  <a:gd name="T123" fmla="*/ 290 h 1550"/>
                  <a:gd name="T124" fmla="*/ 124 w 1262"/>
                  <a:gd name="T125" fmla="*/ 345 h 15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0" name="Freeform 35">
                <a:extLst>
                  <a:ext uri="{FF2B5EF4-FFF2-40B4-BE49-F238E27FC236}">
                    <a16:creationId xmlns:a16="http://schemas.microsoft.com/office/drawing/2014/main" id="{8C52C3E0-1A78-4570-BF55-45282FD70F61}"/>
                  </a:ext>
                </a:extLst>
              </p:cNvPr>
              <p:cNvSpPr>
                <a:spLocks/>
              </p:cNvSpPr>
              <p:nvPr/>
            </p:nvSpPr>
            <p:spPr bwMode="auto">
              <a:xfrm>
                <a:off x="994" y="615"/>
                <a:ext cx="429" cy="408"/>
              </a:xfrm>
              <a:custGeom>
                <a:avLst/>
                <a:gdLst>
                  <a:gd name="T0" fmla="*/ 0 w 429"/>
                  <a:gd name="T1" fmla="*/ 84 h 408"/>
                  <a:gd name="T2" fmla="*/ 10 w 429"/>
                  <a:gd name="T3" fmla="*/ 53 h 408"/>
                  <a:gd name="T4" fmla="*/ 10 w 429"/>
                  <a:gd name="T5" fmla="*/ 31 h 408"/>
                  <a:gd name="T6" fmla="*/ 25 w 429"/>
                  <a:gd name="T7" fmla="*/ 0 h 408"/>
                  <a:gd name="T8" fmla="*/ 103 w 429"/>
                  <a:gd name="T9" fmla="*/ 20 h 408"/>
                  <a:gd name="T10" fmla="*/ 236 w 429"/>
                  <a:gd name="T11" fmla="*/ 56 h 408"/>
                  <a:gd name="T12" fmla="*/ 289 w 429"/>
                  <a:gd name="T13" fmla="*/ 86 h 408"/>
                  <a:gd name="T14" fmla="*/ 358 w 429"/>
                  <a:gd name="T15" fmla="*/ 114 h 408"/>
                  <a:gd name="T16" fmla="*/ 393 w 429"/>
                  <a:gd name="T17" fmla="*/ 167 h 408"/>
                  <a:gd name="T18" fmla="*/ 428 w 429"/>
                  <a:gd name="T19" fmla="*/ 192 h 408"/>
                  <a:gd name="T20" fmla="*/ 414 w 429"/>
                  <a:gd name="T21" fmla="*/ 212 h 408"/>
                  <a:gd name="T22" fmla="*/ 414 w 429"/>
                  <a:gd name="T23" fmla="*/ 237 h 408"/>
                  <a:gd name="T24" fmla="*/ 401 w 429"/>
                  <a:gd name="T25" fmla="*/ 243 h 408"/>
                  <a:gd name="T26" fmla="*/ 389 w 429"/>
                  <a:gd name="T27" fmla="*/ 265 h 408"/>
                  <a:gd name="T28" fmla="*/ 401 w 429"/>
                  <a:gd name="T29" fmla="*/ 287 h 408"/>
                  <a:gd name="T30" fmla="*/ 399 w 429"/>
                  <a:gd name="T31" fmla="*/ 304 h 408"/>
                  <a:gd name="T32" fmla="*/ 385 w 429"/>
                  <a:gd name="T33" fmla="*/ 326 h 408"/>
                  <a:gd name="T34" fmla="*/ 387 w 429"/>
                  <a:gd name="T35" fmla="*/ 348 h 408"/>
                  <a:gd name="T36" fmla="*/ 411 w 429"/>
                  <a:gd name="T37" fmla="*/ 371 h 408"/>
                  <a:gd name="T38" fmla="*/ 413 w 429"/>
                  <a:gd name="T39" fmla="*/ 393 h 408"/>
                  <a:gd name="T40" fmla="*/ 407 w 429"/>
                  <a:gd name="T41" fmla="*/ 404 h 408"/>
                  <a:gd name="T42" fmla="*/ 383 w 429"/>
                  <a:gd name="T43" fmla="*/ 407 h 408"/>
                  <a:gd name="T44" fmla="*/ 366 w 429"/>
                  <a:gd name="T45" fmla="*/ 396 h 408"/>
                  <a:gd name="T46" fmla="*/ 347 w 429"/>
                  <a:gd name="T47" fmla="*/ 368 h 408"/>
                  <a:gd name="T48" fmla="*/ 339 w 429"/>
                  <a:gd name="T49" fmla="*/ 368 h 408"/>
                  <a:gd name="T50" fmla="*/ 329 w 429"/>
                  <a:gd name="T51" fmla="*/ 357 h 408"/>
                  <a:gd name="T52" fmla="*/ 320 w 429"/>
                  <a:gd name="T53" fmla="*/ 323 h 408"/>
                  <a:gd name="T54" fmla="*/ 308 w 429"/>
                  <a:gd name="T55" fmla="*/ 312 h 408"/>
                  <a:gd name="T56" fmla="*/ 283 w 429"/>
                  <a:gd name="T57" fmla="*/ 295 h 408"/>
                  <a:gd name="T58" fmla="*/ 261 w 429"/>
                  <a:gd name="T59" fmla="*/ 284 h 408"/>
                  <a:gd name="T60" fmla="*/ 230 w 429"/>
                  <a:gd name="T61" fmla="*/ 254 h 408"/>
                  <a:gd name="T62" fmla="*/ 217 w 429"/>
                  <a:gd name="T63" fmla="*/ 231 h 408"/>
                  <a:gd name="T64" fmla="*/ 219 w 429"/>
                  <a:gd name="T65" fmla="*/ 215 h 408"/>
                  <a:gd name="T66" fmla="*/ 232 w 429"/>
                  <a:gd name="T67" fmla="*/ 201 h 408"/>
                  <a:gd name="T68" fmla="*/ 221 w 429"/>
                  <a:gd name="T69" fmla="*/ 184 h 408"/>
                  <a:gd name="T70" fmla="*/ 209 w 429"/>
                  <a:gd name="T71" fmla="*/ 192 h 408"/>
                  <a:gd name="T72" fmla="*/ 190 w 429"/>
                  <a:gd name="T73" fmla="*/ 167 h 408"/>
                  <a:gd name="T74" fmla="*/ 186 w 429"/>
                  <a:gd name="T75" fmla="*/ 181 h 408"/>
                  <a:gd name="T76" fmla="*/ 168 w 429"/>
                  <a:gd name="T77" fmla="*/ 181 h 408"/>
                  <a:gd name="T78" fmla="*/ 165 w 429"/>
                  <a:gd name="T79" fmla="*/ 170 h 408"/>
                  <a:gd name="T80" fmla="*/ 165 w 429"/>
                  <a:gd name="T81" fmla="*/ 151 h 408"/>
                  <a:gd name="T82" fmla="*/ 157 w 429"/>
                  <a:gd name="T83" fmla="*/ 139 h 408"/>
                  <a:gd name="T84" fmla="*/ 145 w 429"/>
                  <a:gd name="T85" fmla="*/ 142 h 408"/>
                  <a:gd name="T86" fmla="*/ 130 w 429"/>
                  <a:gd name="T87" fmla="*/ 112 h 408"/>
                  <a:gd name="T88" fmla="*/ 118 w 429"/>
                  <a:gd name="T89" fmla="*/ 109 h 408"/>
                  <a:gd name="T90" fmla="*/ 101 w 429"/>
                  <a:gd name="T91" fmla="*/ 95 h 408"/>
                  <a:gd name="T92" fmla="*/ 64 w 429"/>
                  <a:gd name="T93" fmla="*/ 98 h 408"/>
                  <a:gd name="T94" fmla="*/ 27 w 429"/>
                  <a:gd name="T95" fmla="*/ 95 h 408"/>
                  <a:gd name="T96" fmla="*/ 0 w 429"/>
                  <a:gd name="T97" fmla="*/ 84 h 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1" name="Freeform 36">
                <a:extLst>
                  <a:ext uri="{FF2B5EF4-FFF2-40B4-BE49-F238E27FC236}">
                    <a16:creationId xmlns:a16="http://schemas.microsoft.com/office/drawing/2014/main" id="{77017427-FA92-4747-AC93-9613233135B9}"/>
                  </a:ext>
                </a:extLst>
              </p:cNvPr>
              <p:cNvSpPr>
                <a:spLocks/>
              </p:cNvSpPr>
              <p:nvPr/>
            </p:nvSpPr>
            <p:spPr bwMode="auto">
              <a:xfrm>
                <a:off x="908" y="758"/>
                <a:ext cx="274" cy="210"/>
              </a:xfrm>
              <a:custGeom>
                <a:avLst/>
                <a:gdLst>
                  <a:gd name="T0" fmla="*/ 10 w 274"/>
                  <a:gd name="T1" fmla="*/ 0 h 210"/>
                  <a:gd name="T2" fmla="*/ 0 w 274"/>
                  <a:gd name="T3" fmla="*/ 17 h 210"/>
                  <a:gd name="T4" fmla="*/ 0 w 274"/>
                  <a:gd name="T5" fmla="*/ 36 h 210"/>
                  <a:gd name="T6" fmla="*/ 19 w 274"/>
                  <a:gd name="T7" fmla="*/ 56 h 210"/>
                  <a:gd name="T8" fmla="*/ 31 w 274"/>
                  <a:gd name="T9" fmla="*/ 50 h 210"/>
                  <a:gd name="T10" fmla="*/ 35 w 274"/>
                  <a:gd name="T11" fmla="*/ 59 h 210"/>
                  <a:gd name="T12" fmla="*/ 46 w 274"/>
                  <a:gd name="T13" fmla="*/ 61 h 210"/>
                  <a:gd name="T14" fmla="*/ 54 w 274"/>
                  <a:gd name="T15" fmla="*/ 47 h 210"/>
                  <a:gd name="T16" fmla="*/ 81 w 274"/>
                  <a:gd name="T17" fmla="*/ 50 h 210"/>
                  <a:gd name="T18" fmla="*/ 85 w 274"/>
                  <a:gd name="T19" fmla="*/ 64 h 210"/>
                  <a:gd name="T20" fmla="*/ 94 w 274"/>
                  <a:gd name="T21" fmla="*/ 70 h 210"/>
                  <a:gd name="T22" fmla="*/ 117 w 274"/>
                  <a:gd name="T23" fmla="*/ 67 h 210"/>
                  <a:gd name="T24" fmla="*/ 125 w 274"/>
                  <a:gd name="T25" fmla="*/ 75 h 210"/>
                  <a:gd name="T26" fmla="*/ 137 w 274"/>
                  <a:gd name="T27" fmla="*/ 84 h 210"/>
                  <a:gd name="T28" fmla="*/ 146 w 274"/>
                  <a:gd name="T29" fmla="*/ 100 h 210"/>
                  <a:gd name="T30" fmla="*/ 146 w 274"/>
                  <a:gd name="T31" fmla="*/ 123 h 210"/>
                  <a:gd name="T32" fmla="*/ 138 w 274"/>
                  <a:gd name="T33" fmla="*/ 128 h 210"/>
                  <a:gd name="T34" fmla="*/ 142 w 274"/>
                  <a:gd name="T35" fmla="*/ 137 h 210"/>
                  <a:gd name="T36" fmla="*/ 131 w 274"/>
                  <a:gd name="T37" fmla="*/ 150 h 210"/>
                  <a:gd name="T38" fmla="*/ 131 w 274"/>
                  <a:gd name="T39" fmla="*/ 170 h 210"/>
                  <a:gd name="T40" fmla="*/ 148 w 274"/>
                  <a:gd name="T41" fmla="*/ 173 h 210"/>
                  <a:gd name="T42" fmla="*/ 158 w 274"/>
                  <a:gd name="T43" fmla="*/ 167 h 210"/>
                  <a:gd name="T44" fmla="*/ 161 w 274"/>
                  <a:gd name="T45" fmla="*/ 159 h 210"/>
                  <a:gd name="T46" fmla="*/ 167 w 274"/>
                  <a:gd name="T47" fmla="*/ 167 h 210"/>
                  <a:gd name="T48" fmla="*/ 177 w 274"/>
                  <a:gd name="T49" fmla="*/ 162 h 210"/>
                  <a:gd name="T50" fmla="*/ 198 w 274"/>
                  <a:gd name="T51" fmla="*/ 173 h 210"/>
                  <a:gd name="T52" fmla="*/ 211 w 274"/>
                  <a:gd name="T53" fmla="*/ 192 h 210"/>
                  <a:gd name="T54" fmla="*/ 215 w 274"/>
                  <a:gd name="T55" fmla="*/ 192 h 210"/>
                  <a:gd name="T56" fmla="*/ 217 w 274"/>
                  <a:gd name="T57" fmla="*/ 203 h 210"/>
                  <a:gd name="T58" fmla="*/ 231 w 274"/>
                  <a:gd name="T59" fmla="*/ 209 h 210"/>
                  <a:gd name="T60" fmla="*/ 246 w 274"/>
                  <a:gd name="T61" fmla="*/ 209 h 210"/>
                  <a:gd name="T62" fmla="*/ 236 w 274"/>
                  <a:gd name="T63" fmla="*/ 198 h 210"/>
                  <a:gd name="T64" fmla="*/ 240 w 274"/>
                  <a:gd name="T65" fmla="*/ 187 h 210"/>
                  <a:gd name="T66" fmla="*/ 252 w 274"/>
                  <a:gd name="T67" fmla="*/ 198 h 210"/>
                  <a:gd name="T68" fmla="*/ 265 w 274"/>
                  <a:gd name="T69" fmla="*/ 201 h 210"/>
                  <a:gd name="T70" fmla="*/ 267 w 274"/>
                  <a:gd name="T71" fmla="*/ 184 h 210"/>
                  <a:gd name="T72" fmla="*/ 254 w 274"/>
                  <a:gd name="T73" fmla="*/ 170 h 210"/>
                  <a:gd name="T74" fmla="*/ 244 w 274"/>
                  <a:gd name="T75" fmla="*/ 170 h 210"/>
                  <a:gd name="T76" fmla="*/ 231 w 274"/>
                  <a:gd name="T77" fmla="*/ 156 h 210"/>
                  <a:gd name="T78" fmla="*/ 244 w 274"/>
                  <a:gd name="T79" fmla="*/ 156 h 210"/>
                  <a:gd name="T80" fmla="*/ 254 w 274"/>
                  <a:gd name="T81" fmla="*/ 164 h 210"/>
                  <a:gd name="T82" fmla="*/ 273 w 274"/>
                  <a:gd name="T83" fmla="*/ 164 h 210"/>
                  <a:gd name="T84" fmla="*/ 269 w 274"/>
                  <a:gd name="T85" fmla="*/ 148 h 210"/>
                  <a:gd name="T86" fmla="*/ 252 w 274"/>
                  <a:gd name="T87" fmla="*/ 131 h 210"/>
                  <a:gd name="T88" fmla="*/ 240 w 274"/>
                  <a:gd name="T89" fmla="*/ 128 h 210"/>
                  <a:gd name="T90" fmla="*/ 223 w 274"/>
                  <a:gd name="T91" fmla="*/ 109 h 210"/>
                  <a:gd name="T92" fmla="*/ 202 w 274"/>
                  <a:gd name="T93" fmla="*/ 103 h 210"/>
                  <a:gd name="T94" fmla="*/ 185 w 274"/>
                  <a:gd name="T95" fmla="*/ 95 h 210"/>
                  <a:gd name="T96" fmla="*/ 171 w 274"/>
                  <a:gd name="T97" fmla="*/ 70 h 210"/>
                  <a:gd name="T98" fmla="*/ 161 w 274"/>
                  <a:gd name="T99" fmla="*/ 39 h 210"/>
                  <a:gd name="T100" fmla="*/ 148 w 274"/>
                  <a:gd name="T101" fmla="*/ 39 h 210"/>
                  <a:gd name="T102" fmla="*/ 144 w 274"/>
                  <a:gd name="T103" fmla="*/ 31 h 210"/>
                  <a:gd name="T104" fmla="*/ 137 w 274"/>
                  <a:gd name="T105" fmla="*/ 33 h 210"/>
                  <a:gd name="T106" fmla="*/ 123 w 274"/>
                  <a:gd name="T107" fmla="*/ 20 h 210"/>
                  <a:gd name="T108" fmla="*/ 100 w 274"/>
                  <a:gd name="T109" fmla="*/ 14 h 210"/>
                  <a:gd name="T110" fmla="*/ 90 w 274"/>
                  <a:gd name="T111" fmla="*/ 22 h 210"/>
                  <a:gd name="T112" fmla="*/ 69 w 274"/>
                  <a:gd name="T113" fmla="*/ 14 h 210"/>
                  <a:gd name="T114" fmla="*/ 56 w 274"/>
                  <a:gd name="T115" fmla="*/ 14 h 210"/>
                  <a:gd name="T116" fmla="*/ 50 w 274"/>
                  <a:gd name="T117" fmla="*/ 3 h 210"/>
                  <a:gd name="T118" fmla="*/ 44 w 274"/>
                  <a:gd name="T119" fmla="*/ 0 h 210"/>
                  <a:gd name="T120" fmla="*/ 35 w 274"/>
                  <a:gd name="T121" fmla="*/ 3 h 210"/>
                  <a:gd name="T122" fmla="*/ 10 w 274"/>
                  <a:gd name="T123" fmla="*/ 0 h 2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2" name="Freeform 37">
                <a:extLst>
                  <a:ext uri="{FF2B5EF4-FFF2-40B4-BE49-F238E27FC236}">
                    <a16:creationId xmlns:a16="http://schemas.microsoft.com/office/drawing/2014/main" id="{70BDB8B0-D536-45F4-B230-B0E8B125D125}"/>
                  </a:ext>
                </a:extLst>
              </p:cNvPr>
              <p:cNvSpPr>
                <a:spLocks/>
              </p:cNvSpPr>
              <p:nvPr/>
            </p:nvSpPr>
            <p:spPr bwMode="auto">
              <a:xfrm>
                <a:off x="1064" y="1925"/>
                <a:ext cx="195" cy="98"/>
              </a:xfrm>
              <a:custGeom>
                <a:avLst/>
                <a:gdLst>
                  <a:gd name="T0" fmla="*/ 0 w 195"/>
                  <a:gd name="T1" fmla="*/ 49 h 98"/>
                  <a:gd name="T2" fmla="*/ 17 w 195"/>
                  <a:gd name="T3" fmla="*/ 20 h 98"/>
                  <a:gd name="T4" fmla="*/ 25 w 195"/>
                  <a:gd name="T5" fmla="*/ 20 h 98"/>
                  <a:gd name="T6" fmla="*/ 38 w 195"/>
                  <a:gd name="T7" fmla="*/ 6 h 98"/>
                  <a:gd name="T8" fmla="*/ 54 w 195"/>
                  <a:gd name="T9" fmla="*/ 6 h 98"/>
                  <a:gd name="T10" fmla="*/ 58 w 195"/>
                  <a:gd name="T11" fmla="*/ 3 h 98"/>
                  <a:gd name="T12" fmla="*/ 63 w 195"/>
                  <a:gd name="T13" fmla="*/ 0 h 98"/>
                  <a:gd name="T14" fmla="*/ 83 w 195"/>
                  <a:gd name="T15" fmla="*/ 17 h 98"/>
                  <a:gd name="T16" fmla="*/ 88 w 195"/>
                  <a:gd name="T17" fmla="*/ 29 h 98"/>
                  <a:gd name="T18" fmla="*/ 92 w 195"/>
                  <a:gd name="T19" fmla="*/ 23 h 98"/>
                  <a:gd name="T20" fmla="*/ 108 w 195"/>
                  <a:gd name="T21" fmla="*/ 34 h 98"/>
                  <a:gd name="T22" fmla="*/ 117 w 195"/>
                  <a:gd name="T23" fmla="*/ 34 h 98"/>
                  <a:gd name="T24" fmla="*/ 125 w 195"/>
                  <a:gd name="T25" fmla="*/ 43 h 98"/>
                  <a:gd name="T26" fmla="*/ 138 w 195"/>
                  <a:gd name="T27" fmla="*/ 49 h 98"/>
                  <a:gd name="T28" fmla="*/ 138 w 195"/>
                  <a:gd name="T29" fmla="*/ 63 h 98"/>
                  <a:gd name="T30" fmla="*/ 163 w 195"/>
                  <a:gd name="T31" fmla="*/ 63 h 98"/>
                  <a:gd name="T32" fmla="*/ 169 w 195"/>
                  <a:gd name="T33" fmla="*/ 77 h 98"/>
                  <a:gd name="T34" fmla="*/ 184 w 195"/>
                  <a:gd name="T35" fmla="*/ 77 h 98"/>
                  <a:gd name="T36" fmla="*/ 194 w 195"/>
                  <a:gd name="T37" fmla="*/ 94 h 98"/>
                  <a:gd name="T38" fmla="*/ 188 w 195"/>
                  <a:gd name="T39" fmla="*/ 97 h 98"/>
                  <a:gd name="T40" fmla="*/ 184 w 195"/>
                  <a:gd name="T41" fmla="*/ 91 h 98"/>
                  <a:gd name="T42" fmla="*/ 182 w 195"/>
                  <a:gd name="T43" fmla="*/ 88 h 98"/>
                  <a:gd name="T44" fmla="*/ 169 w 195"/>
                  <a:gd name="T45" fmla="*/ 91 h 98"/>
                  <a:gd name="T46" fmla="*/ 165 w 195"/>
                  <a:gd name="T47" fmla="*/ 94 h 98"/>
                  <a:gd name="T48" fmla="*/ 154 w 195"/>
                  <a:gd name="T49" fmla="*/ 97 h 98"/>
                  <a:gd name="T50" fmla="*/ 136 w 195"/>
                  <a:gd name="T51" fmla="*/ 97 h 98"/>
                  <a:gd name="T52" fmla="*/ 125 w 195"/>
                  <a:gd name="T53" fmla="*/ 97 h 98"/>
                  <a:gd name="T54" fmla="*/ 125 w 195"/>
                  <a:gd name="T55" fmla="*/ 88 h 98"/>
                  <a:gd name="T56" fmla="*/ 108 w 195"/>
                  <a:gd name="T57" fmla="*/ 66 h 98"/>
                  <a:gd name="T58" fmla="*/ 108 w 195"/>
                  <a:gd name="T59" fmla="*/ 51 h 98"/>
                  <a:gd name="T60" fmla="*/ 88 w 195"/>
                  <a:gd name="T61" fmla="*/ 51 h 98"/>
                  <a:gd name="T62" fmla="*/ 81 w 195"/>
                  <a:gd name="T63" fmla="*/ 43 h 98"/>
                  <a:gd name="T64" fmla="*/ 75 w 195"/>
                  <a:gd name="T65" fmla="*/ 51 h 98"/>
                  <a:gd name="T66" fmla="*/ 69 w 195"/>
                  <a:gd name="T67" fmla="*/ 40 h 98"/>
                  <a:gd name="T68" fmla="*/ 63 w 195"/>
                  <a:gd name="T69" fmla="*/ 40 h 98"/>
                  <a:gd name="T70" fmla="*/ 63 w 195"/>
                  <a:gd name="T71" fmla="*/ 26 h 98"/>
                  <a:gd name="T72" fmla="*/ 58 w 195"/>
                  <a:gd name="T73" fmla="*/ 20 h 98"/>
                  <a:gd name="T74" fmla="*/ 40 w 195"/>
                  <a:gd name="T75" fmla="*/ 23 h 98"/>
                  <a:gd name="T76" fmla="*/ 29 w 195"/>
                  <a:gd name="T77" fmla="*/ 40 h 98"/>
                  <a:gd name="T78" fmla="*/ 15 w 195"/>
                  <a:gd name="T79" fmla="*/ 43 h 98"/>
                  <a:gd name="T80" fmla="*/ 0 w 195"/>
                  <a:gd name="T81" fmla="*/ 4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3" name="Freeform 38">
                <a:extLst>
                  <a:ext uri="{FF2B5EF4-FFF2-40B4-BE49-F238E27FC236}">
                    <a16:creationId xmlns:a16="http://schemas.microsoft.com/office/drawing/2014/main" id="{F00F0841-9ABF-4847-91DF-91B435E4D7C4}"/>
                  </a:ext>
                </a:extLst>
              </p:cNvPr>
              <p:cNvSpPr>
                <a:spLocks/>
              </p:cNvSpPr>
              <p:nvPr/>
            </p:nvSpPr>
            <p:spPr bwMode="auto">
              <a:xfrm>
                <a:off x="1234" y="1995"/>
                <a:ext cx="129" cy="83"/>
              </a:xfrm>
              <a:custGeom>
                <a:avLst/>
                <a:gdLst>
                  <a:gd name="T0" fmla="*/ 0 w 129"/>
                  <a:gd name="T1" fmla="*/ 62 h 83"/>
                  <a:gd name="T2" fmla="*/ 12 w 129"/>
                  <a:gd name="T3" fmla="*/ 65 h 83"/>
                  <a:gd name="T4" fmla="*/ 40 w 129"/>
                  <a:gd name="T5" fmla="*/ 62 h 83"/>
                  <a:gd name="T6" fmla="*/ 52 w 129"/>
                  <a:gd name="T7" fmla="*/ 79 h 83"/>
                  <a:gd name="T8" fmla="*/ 68 w 129"/>
                  <a:gd name="T9" fmla="*/ 82 h 83"/>
                  <a:gd name="T10" fmla="*/ 76 w 129"/>
                  <a:gd name="T11" fmla="*/ 62 h 83"/>
                  <a:gd name="T12" fmla="*/ 72 w 129"/>
                  <a:gd name="T13" fmla="*/ 57 h 83"/>
                  <a:gd name="T14" fmla="*/ 80 w 129"/>
                  <a:gd name="T15" fmla="*/ 48 h 83"/>
                  <a:gd name="T16" fmla="*/ 96 w 129"/>
                  <a:gd name="T17" fmla="*/ 62 h 83"/>
                  <a:gd name="T18" fmla="*/ 108 w 129"/>
                  <a:gd name="T19" fmla="*/ 62 h 83"/>
                  <a:gd name="T20" fmla="*/ 108 w 129"/>
                  <a:gd name="T21" fmla="*/ 54 h 83"/>
                  <a:gd name="T22" fmla="*/ 116 w 129"/>
                  <a:gd name="T23" fmla="*/ 54 h 83"/>
                  <a:gd name="T24" fmla="*/ 128 w 129"/>
                  <a:gd name="T25" fmla="*/ 40 h 83"/>
                  <a:gd name="T26" fmla="*/ 120 w 129"/>
                  <a:gd name="T27" fmla="*/ 37 h 83"/>
                  <a:gd name="T28" fmla="*/ 120 w 129"/>
                  <a:gd name="T29" fmla="*/ 23 h 83"/>
                  <a:gd name="T30" fmla="*/ 120 w 129"/>
                  <a:gd name="T31" fmla="*/ 11 h 83"/>
                  <a:gd name="T32" fmla="*/ 102 w 129"/>
                  <a:gd name="T33" fmla="*/ 8 h 83"/>
                  <a:gd name="T34" fmla="*/ 88 w 129"/>
                  <a:gd name="T35" fmla="*/ 11 h 83"/>
                  <a:gd name="T36" fmla="*/ 76 w 129"/>
                  <a:gd name="T37" fmla="*/ 11 h 83"/>
                  <a:gd name="T38" fmla="*/ 58 w 129"/>
                  <a:gd name="T39" fmla="*/ 8 h 83"/>
                  <a:gd name="T40" fmla="*/ 44 w 129"/>
                  <a:gd name="T41" fmla="*/ 0 h 83"/>
                  <a:gd name="T42" fmla="*/ 40 w 129"/>
                  <a:gd name="T43" fmla="*/ 8 h 83"/>
                  <a:gd name="T44" fmla="*/ 38 w 129"/>
                  <a:gd name="T45" fmla="*/ 25 h 83"/>
                  <a:gd name="T46" fmla="*/ 24 w 129"/>
                  <a:gd name="T47" fmla="*/ 25 h 83"/>
                  <a:gd name="T48" fmla="*/ 20 w 129"/>
                  <a:gd name="T49" fmla="*/ 40 h 83"/>
                  <a:gd name="T50" fmla="*/ 12 w 129"/>
                  <a:gd name="T51" fmla="*/ 45 h 83"/>
                  <a:gd name="T52" fmla="*/ 0 w 129"/>
                  <a:gd name="T53" fmla="*/ 6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4" name="Freeform 39">
                <a:extLst>
                  <a:ext uri="{FF2B5EF4-FFF2-40B4-BE49-F238E27FC236}">
                    <a16:creationId xmlns:a16="http://schemas.microsoft.com/office/drawing/2014/main" id="{225695D7-3FA9-4CE9-9827-F52CC238EC5C}"/>
                  </a:ext>
                </a:extLst>
              </p:cNvPr>
              <p:cNvSpPr>
                <a:spLocks/>
              </p:cNvSpPr>
              <p:nvPr/>
            </p:nvSpPr>
            <p:spPr bwMode="auto">
              <a:xfrm>
                <a:off x="1155" y="2228"/>
                <a:ext cx="802" cy="1698"/>
              </a:xfrm>
              <a:custGeom>
                <a:avLst/>
                <a:gdLst>
                  <a:gd name="T0" fmla="*/ 92 w 802"/>
                  <a:gd name="T1" fmla="*/ 28 h 1698"/>
                  <a:gd name="T2" fmla="*/ 152 w 802"/>
                  <a:gd name="T3" fmla="*/ 3 h 1698"/>
                  <a:gd name="T4" fmla="*/ 127 w 802"/>
                  <a:gd name="T5" fmla="*/ 59 h 1698"/>
                  <a:gd name="T6" fmla="*/ 152 w 802"/>
                  <a:gd name="T7" fmla="*/ 56 h 1698"/>
                  <a:gd name="T8" fmla="*/ 177 w 802"/>
                  <a:gd name="T9" fmla="*/ 53 h 1698"/>
                  <a:gd name="T10" fmla="*/ 212 w 802"/>
                  <a:gd name="T11" fmla="*/ 73 h 1698"/>
                  <a:gd name="T12" fmla="*/ 322 w 802"/>
                  <a:gd name="T13" fmla="*/ 103 h 1698"/>
                  <a:gd name="T14" fmla="*/ 372 w 802"/>
                  <a:gd name="T15" fmla="*/ 134 h 1698"/>
                  <a:gd name="T16" fmla="*/ 437 w 802"/>
                  <a:gd name="T17" fmla="*/ 151 h 1698"/>
                  <a:gd name="T18" fmla="*/ 530 w 802"/>
                  <a:gd name="T19" fmla="*/ 234 h 1698"/>
                  <a:gd name="T20" fmla="*/ 581 w 802"/>
                  <a:gd name="T21" fmla="*/ 338 h 1698"/>
                  <a:gd name="T22" fmla="*/ 780 w 802"/>
                  <a:gd name="T23" fmla="*/ 424 h 1698"/>
                  <a:gd name="T24" fmla="*/ 782 w 802"/>
                  <a:gd name="T25" fmla="*/ 567 h 1698"/>
                  <a:gd name="T26" fmla="*/ 731 w 802"/>
                  <a:gd name="T27" fmla="*/ 642 h 1698"/>
                  <a:gd name="T28" fmla="*/ 723 w 802"/>
                  <a:gd name="T29" fmla="*/ 751 h 1698"/>
                  <a:gd name="T30" fmla="*/ 694 w 802"/>
                  <a:gd name="T31" fmla="*/ 798 h 1698"/>
                  <a:gd name="T32" fmla="*/ 647 w 802"/>
                  <a:gd name="T33" fmla="*/ 879 h 1698"/>
                  <a:gd name="T34" fmla="*/ 579 w 802"/>
                  <a:gd name="T35" fmla="*/ 907 h 1698"/>
                  <a:gd name="T36" fmla="*/ 544 w 802"/>
                  <a:gd name="T37" fmla="*/ 991 h 1698"/>
                  <a:gd name="T38" fmla="*/ 536 w 802"/>
                  <a:gd name="T39" fmla="*/ 1061 h 1698"/>
                  <a:gd name="T40" fmla="*/ 481 w 802"/>
                  <a:gd name="T41" fmla="*/ 1125 h 1698"/>
                  <a:gd name="T42" fmla="*/ 448 w 802"/>
                  <a:gd name="T43" fmla="*/ 1175 h 1698"/>
                  <a:gd name="T44" fmla="*/ 427 w 802"/>
                  <a:gd name="T45" fmla="*/ 1200 h 1698"/>
                  <a:gd name="T46" fmla="*/ 415 w 802"/>
                  <a:gd name="T47" fmla="*/ 1267 h 1698"/>
                  <a:gd name="T48" fmla="*/ 361 w 802"/>
                  <a:gd name="T49" fmla="*/ 1295 h 1698"/>
                  <a:gd name="T50" fmla="*/ 318 w 802"/>
                  <a:gd name="T51" fmla="*/ 1323 h 1698"/>
                  <a:gd name="T52" fmla="*/ 316 w 802"/>
                  <a:gd name="T53" fmla="*/ 1387 h 1698"/>
                  <a:gd name="T54" fmla="*/ 275 w 802"/>
                  <a:gd name="T55" fmla="*/ 1437 h 1698"/>
                  <a:gd name="T56" fmla="*/ 300 w 802"/>
                  <a:gd name="T57" fmla="*/ 1482 h 1698"/>
                  <a:gd name="T58" fmla="*/ 259 w 802"/>
                  <a:gd name="T59" fmla="*/ 1524 h 1698"/>
                  <a:gd name="T60" fmla="*/ 238 w 802"/>
                  <a:gd name="T61" fmla="*/ 1597 h 1698"/>
                  <a:gd name="T62" fmla="*/ 292 w 802"/>
                  <a:gd name="T63" fmla="*/ 1697 h 1698"/>
                  <a:gd name="T64" fmla="*/ 228 w 802"/>
                  <a:gd name="T65" fmla="*/ 1647 h 1698"/>
                  <a:gd name="T66" fmla="*/ 187 w 802"/>
                  <a:gd name="T67" fmla="*/ 1557 h 1698"/>
                  <a:gd name="T68" fmla="*/ 183 w 802"/>
                  <a:gd name="T69" fmla="*/ 1323 h 1698"/>
                  <a:gd name="T70" fmla="*/ 177 w 802"/>
                  <a:gd name="T71" fmla="*/ 1223 h 1698"/>
                  <a:gd name="T72" fmla="*/ 181 w 802"/>
                  <a:gd name="T73" fmla="*/ 1114 h 1698"/>
                  <a:gd name="T74" fmla="*/ 189 w 802"/>
                  <a:gd name="T75" fmla="*/ 1027 h 1698"/>
                  <a:gd name="T76" fmla="*/ 185 w 802"/>
                  <a:gd name="T77" fmla="*/ 888 h 1698"/>
                  <a:gd name="T78" fmla="*/ 191 w 802"/>
                  <a:gd name="T79" fmla="*/ 773 h 1698"/>
                  <a:gd name="T80" fmla="*/ 144 w 802"/>
                  <a:gd name="T81" fmla="*/ 695 h 1698"/>
                  <a:gd name="T82" fmla="*/ 72 w 802"/>
                  <a:gd name="T83" fmla="*/ 634 h 1698"/>
                  <a:gd name="T84" fmla="*/ 47 w 802"/>
                  <a:gd name="T85" fmla="*/ 539 h 1698"/>
                  <a:gd name="T86" fmla="*/ 14 w 802"/>
                  <a:gd name="T87" fmla="*/ 486 h 1698"/>
                  <a:gd name="T88" fmla="*/ 16 w 802"/>
                  <a:gd name="T89" fmla="*/ 396 h 1698"/>
                  <a:gd name="T90" fmla="*/ 8 w 802"/>
                  <a:gd name="T91" fmla="*/ 310 h 1698"/>
                  <a:gd name="T92" fmla="*/ 58 w 802"/>
                  <a:gd name="T93" fmla="*/ 140 h 16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solidFill>
                <a:srgbClr val="EDEFE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sp>
        <p:nvSpPr>
          <p:cNvPr id="2051" name="Rectangle 40">
            <a:extLst>
              <a:ext uri="{FF2B5EF4-FFF2-40B4-BE49-F238E27FC236}">
                <a16:creationId xmlns:a16="http://schemas.microsoft.com/office/drawing/2014/main" id="{9EBB26BF-936C-4F5D-82E6-97A428A2692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fr-FR" altLang="zh-CN"/>
              <a:t>Click to edit Master text styles</a:t>
            </a:r>
          </a:p>
          <a:p>
            <a:pPr lvl="1"/>
            <a:r>
              <a:rPr lang="fr-FR" altLang="zh-CN"/>
              <a:t>Second Level</a:t>
            </a:r>
          </a:p>
          <a:p>
            <a:pPr lvl="2"/>
            <a:r>
              <a:rPr lang="fr-FR" altLang="zh-CN"/>
              <a:t>Third Level</a:t>
            </a:r>
          </a:p>
          <a:p>
            <a:pPr lvl="3"/>
            <a:r>
              <a:rPr lang="fr-FR" altLang="zh-CN"/>
              <a:t>Fourth Level</a:t>
            </a:r>
          </a:p>
          <a:p>
            <a:pPr lvl="4"/>
            <a:r>
              <a:rPr lang="fr-FR" altLang="zh-CN"/>
              <a:t>Fifth Level</a:t>
            </a:r>
          </a:p>
        </p:txBody>
      </p:sp>
      <p:sp>
        <p:nvSpPr>
          <p:cNvPr id="3076" name="Rectangle 41">
            <a:extLst>
              <a:ext uri="{FF2B5EF4-FFF2-40B4-BE49-F238E27FC236}">
                <a16:creationId xmlns:a16="http://schemas.microsoft.com/office/drawing/2014/main" id="{1ACC8C17-B52F-4F21-9BB9-E04D44029D49}"/>
              </a:ext>
            </a:extLst>
          </p:cNvPr>
          <p:cNvSpPr>
            <a:spLocks noChangeArrowheads="1"/>
          </p:cNvSpPr>
          <p:nvPr/>
        </p:nvSpPr>
        <p:spPr bwMode="auto">
          <a:xfrm>
            <a:off x="6781800" y="6324600"/>
            <a:ext cx="3968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defRPr/>
            </a:pPr>
            <a:fld id="{AC993BE2-F6D8-4DFD-AAB0-73FE5623258F}" type="slidenum">
              <a:rPr lang="fr-FR" altLang="zh-CN" sz="1400" b="1" smtClean="0">
                <a:latin typeface="N Helvetica Narrow"/>
              </a:rPr>
              <a:pPr>
                <a:defRPr/>
              </a:pPr>
              <a:t>‹#›</a:t>
            </a:fld>
            <a:endParaRPr lang="fr-FR" altLang="zh-CN" sz="1400" b="1">
              <a:latin typeface="N Helvetica Narrow"/>
            </a:endParaRPr>
          </a:p>
        </p:txBody>
      </p:sp>
      <p:sp>
        <p:nvSpPr>
          <p:cNvPr id="3077" name="Rectangle 42">
            <a:extLst>
              <a:ext uri="{FF2B5EF4-FFF2-40B4-BE49-F238E27FC236}">
                <a16:creationId xmlns:a16="http://schemas.microsoft.com/office/drawing/2014/main" id="{94EAF920-5538-4E79-BFCC-ECBE2CB20D0E}"/>
              </a:ext>
            </a:extLst>
          </p:cNvPr>
          <p:cNvSpPr>
            <a:spLocks noChangeArrowheads="1"/>
          </p:cNvSpPr>
          <p:nvPr/>
        </p:nvSpPr>
        <p:spPr bwMode="auto">
          <a:xfrm>
            <a:off x="279400" y="0"/>
            <a:ext cx="1843088" cy="363538"/>
          </a:xfrm>
          <a:prstGeom prst="rect">
            <a:avLst/>
          </a:prstGeom>
          <a:noFill/>
          <a:ln>
            <a:noFill/>
          </a:ln>
          <a:effectLst>
            <a:outerShdw dist="117088" dir="2436078" algn="ctr" rotWithShape="0">
              <a:srgbClr val="C0C0C0"/>
            </a:outerShdw>
          </a:effectLst>
        </p:spPr>
        <p:txBody>
          <a:bodyPr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r>
              <a:rPr lang="en-US" altLang="zh-CN" sz="1800">
                <a:latin typeface="Arial" panose="020B0604020202020204" pitchFamily="34" charset="0"/>
              </a:rPr>
              <a:t>Finance</a:t>
            </a:r>
            <a:endParaRPr lang="fr-FR" altLang="zh-CN" sz="1800">
              <a:latin typeface="Arial" panose="020B0604020202020204" pitchFamily="34" charset="0"/>
            </a:endParaRPr>
          </a:p>
        </p:txBody>
      </p:sp>
      <p:sp>
        <p:nvSpPr>
          <p:cNvPr id="3078" name="Rectangle 43">
            <a:extLst>
              <a:ext uri="{FF2B5EF4-FFF2-40B4-BE49-F238E27FC236}">
                <a16:creationId xmlns:a16="http://schemas.microsoft.com/office/drawing/2014/main" id="{875BEB5B-62B8-40F2-93C2-AEC3BF682C88}"/>
              </a:ext>
            </a:extLst>
          </p:cNvPr>
          <p:cNvSpPr>
            <a:spLocks noChangeArrowheads="1"/>
          </p:cNvSpPr>
          <p:nvPr/>
        </p:nvSpPr>
        <p:spPr bwMode="auto">
          <a:xfrm>
            <a:off x="468313" y="6310313"/>
            <a:ext cx="180975" cy="301625"/>
          </a:xfrm>
          <a:prstGeom prst="rect">
            <a:avLst/>
          </a:prstGeom>
          <a:noFill/>
          <a:ln>
            <a:noFill/>
          </a:ln>
        </p:spPr>
        <p:txBody>
          <a:bodyPr wrap="none" lIns="90487" tIns="44450" rIns="90487" bIns="44450">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endParaRPr lang="fr-FR" altLang="zh-CN" sz="1400" b="1">
              <a:latin typeface="N Helvetica Narrow" charset="0"/>
            </a:endParaRPr>
          </a:p>
        </p:txBody>
      </p:sp>
      <p:sp>
        <p:nvSpPr>
          <p:cNvPr id="3079" name="Rectangle 44">
            <a:extLst>
              <a:ext uri="{FF2B5EF4-FFF2-40B4-BE49-F238E27FC236}">
                <a16:creationId xmlns:a16="http://schemas.microsoft.com/office/drawing/2014/main" id="{386389B6-4D7F-44A3-A2B5-C86E0B94EC87}"/>
              </a:ext>
            </a:extLst>
          </p:cNvPr>
          <p:cNvSpPr>
            <a:spLocks noChangeArrowheads="1"/>
          </p:cNvSpPr>
          <p:nvPr/>
        </p:nvSpPr>
        <p:spPr bwMode="auto">
          <a:xfrm>
            <a:off x="6553200" y="0"/>
            <a:ext cx="2590800" cy="336550"/>
          </a:xfrm>
          <a:prstGeom prst="rect">
            <a:avLst/>
          </a:prstGeom>
          <a:noFill/>
          <a:ln>
            <a:noFill/>
          </a:ln>
          <a:effectLst>
            <a:outerShdw dist="35921" dir="2700000" algn="ctr" rotWithShape="0">
              <a:srgbClr val="C0C0C0"/>
            </a:outerShdw>
          </a:effectLst>
        </p:spPr>
        <p:txBody>
          <a:bodyPr lIns="92075" tIns="46038" rIns="92075" bIns="46038">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defRPr/>
            </a:pPr>
            <a:r>
              <a:rPr lang="zh-CN" altLang="en-US" sz="1400">
                <a:latin typeface="Arial" panose="020B0604020202020204" pitchFamily="34" charset="0"/>
              </a:rPr>
              <a:t>    </a:t>
            </a:r>
            <a:r>
              <a:rPr lang="en-US" altLang="zh-CN" sz="1600">
                <a:latin typeface="Arial" panose="020B0604020202020204" pitchFamily="34" charset="0"/>
              </a:rPr>
              <a:t>School of Management</a:t>
            </a:r>
          </a:p>
        </p:txBody>
      </p:sp>
      <p:graphicFrame>
        <p:nvGraphicFramePr>
          <p:cNvPr id="2056" name="Object 45">
            <a:extLst>
              <a:ext uri="{FF2B5EF4-FFF2-40B4-BE49-F238E27FC236}">
                <a16:creationId xmlns:a16="http://schemas.microsoft.com/office/drawing/2014/main" id="{D11CA78C-A458-4643-8A69-30951CD08276}"/>
              </a:ext>
            </a:extLst>
          </p:cNvPr>
          <p:cNvGraphicFramePr>
            <a:graphicFrameLocks noChangeAspect="1"/>
          </p:cNvGraphicFramePr>
          <p:nvPr/>
        </p:nvGraphicFramePr>
        <p:xfrm>
          <a:off x="7924800" y="5715000"/>
          <a:ext cx="965200" cy="927100"/>
        </p:xfrm>
        <a:graphic>
          <a:graphicData uri="http://schemas.openxmlformats.org/presentationml/2006/ole">
            <mc:AlternateContent xmlns:mc="http://schemas.openxmlformats.org/markup-compatibility/2006">
              <mc:Choice xmlns:v="urn:schemas-microsoft-com:vml" Requires="v">
                <p:oleObj name="Image" r:id="rId13" imgW="964739" imgH="926657" progId="Photoshop.Image.7">
                  <p:embed/>
                </p:oleObj>
              </mc:Choice>
              <mc:Fallback>
                <p:oleObj name="Image" r:id="rId13" imgW="964739" imgH="926657" progId="Photoshop.Image.7">
                  <p:embed/>
                  <p:pic>
                    <p:nvPicPr>
                      <p:cNvPr id="0"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4800" y="5715000"/>
                        <a:ext cx="965200" cy="9271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9637" r:id="rId1"/>
    <p:sldLayoutId id="2147489638" r:id="rId2"/>
    <p:sldLayoutId id="2147489639" r:id="rId3"/>
    <p:sldLayoutId id="2147489640" r:id="rId4"/>
    <p:sldLayoutId id="2147489641" r:id="rId5"/>
    <p:sldLayoutId id="2147489642" r:id="rId6"/>
    <p:sldLayoutId id="2147489643" r:id="rId7"/>
    <p:sldLayoutId id="2147489644" r:id="rId8"/>
    <p:sldLayoutId id="2147489645" r:id="rId9"/>
    <p:sldLayoutId id="2147489646" r:id="rId10"/>
    <p:sldLayoutId id="214748964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0000FF"/>
        </a:buClr>
        <a:buSzPct val="8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FF00FF"/>
        </a:buClr>
        <a:buSzPct val="65000"/>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0000FF"/>
        </a:buClr>
        <a:buSzPct val="100000"/>
        <a:buChar char="•"/>
        <a:defRPr sz="2000">
          <a:solidFill>
            <a:schemeClr val="tx1"/>
          </a:solidFill>
          <a:latin typeface="+mn-lt"/>
          <a:ea typeface="+mn-ea"/>
        </a:defRPr>
      </a:lvl5pPr>
      <a:lvl6pPr marL="2514600" indent="-228600" algn="l" rtl="0" fontAlgn="base">
        <a:spcBef>
          <a:spcPct val="20000"/>
        </a:spcBef>
        <a:spcAft>
          <a:spcPct val="0"/>
        </a:spcAft>
        <a:buClr>
          <a:srgbClr val="0000FF"/>
        </a:buClr>
        <a:buSzPct val="100000"/>
        <a:buChar char="•"/>
        <a:defRPr sz="2000">
          <a:solidFill>
            <a:schemeClr val="tx1"/>
          </a:solidFill>
          <a:latin typeface="+mn-lt"/>
          <a:ea typeface="+mn-ea"/>
        </a:defRPr>
      </a:lvl6pPr>
      <a:lvl7pPr marL="2971800" indent="-228600" algn="l" rtl="0" fontAlgn="base">
        <a:spcBef>
          <a:spcPct val="20000"/>
        </a:spcBef>
        <a:spcAft>
          <a:spcPct val="0"/>
        </a:spcAft>
        <a:buClr>
          <a:srgbClr val="0000FF"/>
        </a:buClr>
        <a:buSzPct val="100000"/>
        <a:buChar char="•"/>
        <a:defRPr sz="2000">
          <a:solidFill>
            <a:schemeClr val="tx1"/>
          </a:solidFill>
          <a:latin typeface="+mn-lt"/>
          <a:ea typeface="+mn-ea"/>
        </a:defRPr>
      </a:lvl7pPr>
      <a:lvl8pPr marL="3429000" indent="-228600" algn="l" rtl="0" fontAlgn="base">
        <a:spcBef>
          <a:spcPct val="20000"/>
        </a:spcBef>
        <a:spcAft>
          <a:spcPct val="0"/>
        </a:spcAft>
        <a:buClr>
          <a:srgbClr val="0000FF"/>
        </a:buClr>
        <a:buSzPct val="100000"/>
        <a:buChar char="•"/>
        <a:defRPr sz="2000">
          <a:solidFill>
            <a:schemeClr val="tx1"/>
          </a:solidFill>
          <a:latin typeface="+mn-lt"/>
          <a:ea typeface="+mn-ea"/>
        </a:defRPr>
      </a:lvl8pPr>
      <a:lvl9pPr marL="3886200" indent="-228600" algn="l" rtl="0" fontAlgn="base">
        <a:spcBef>
          <a:spcPct val="20000"/>
        </a:spcBef>
        <a:spcAft>
          <a:spcPct val="0"/>
        </a:spcAft>
        <a:buClr>
          <a:srgbClr val="0000FF"/>
        </a:buClr>
        <a:buSzPct val="10000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D1DD19-7727-47FA-9972-162AD8E14F8B}"/>
              </a:ext>
            </a:extLst>
          </p:cNvPr>
          <p:cNvSpPr>
            <a:spLocks noGrp="1" noChangeArrowheads="1"/>
          </p:cNvSpPr>
          <p:nvPr>
            <p:ph type="title" idx="4294967295"/>
          </p:nvPr>
        </p:nvSpPr>
        <p:spPr bwMode="auto">
          <a:xfrm>
            <a:off x="1447800" y="342900"/>
            <a:ext cx="70119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zh-CN"/>
              <a:t>Cliquez pour modifier dfgdfg du masque</a:t>
            </a:r>
          </a:p>
        </p:txBody>
      </p:sp>
      <p:sp>
        <p:nvSpPr>
          <p:cNvPr id="3075" name="Rectangle 3">
            <a:extLst>
              <a:ext uri="{FF2B5EF4-FFF2-40B4-BE49-F238E27FC236}">
                <a16:creationId xmlns:a16="http://schemas.microsoft.com/office/drawing/2014/main" id="{4FF6CE1C-471B-48E3-86B3-4689602C15EB}"/>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zh-CN"/>
              <a:t>Cliquez pour modifier le style de texte du masque</a:t>
            </a:r>
          </a:p>
          <a:p>
            <a:pPr lvl="1"/>
            <a:r>
              <a:rPr lang="en-US" altLang="zh-CN"/>
              <a:t>Second niveau</a:t>
            </a:r>
          </a:p>
          <a:p>
            <a:pPr lvl="2"/>
            <a:r>
              <a:rPr lang="en-US" altLang="zh-CN"/>
              <a:t>Troisi</a:t>
            </a:r>
            <a:r>
              <a:rPr lang="zh-CN" altLang="en-US"/>
              <a:t>鑝</a:t>
            </a:r>
            <a:r>
              <a:rPr lang="en-US" altLang="zh-CN"/>
              <a:t>e niveau</a:t>
            </a:r>
          </a:p>
          <a:p>
            <a:pPr lvl="3"/>
            <a:r>
              <a:rPr lang="zh-CN" altLang="en-US"/>
              <a:t>符号花粉管和</a:t>
            </a:r>
            <a:r>
              <a:rPr lang="en-US" altLang="zh-CN"/>
              <a:t>Quatri</a:t>
            </a:r>
            <a:r>
              <a:rPr lang="zh-CN" altLang="en-US"/>
              <a:t>鑝</a:t>
            </a:r>
            <a:r>
              <a:rPr lang="en-US" altLang="zh-CN"/>
              <a:t>e niveau</a:t>
            </a:r>
          </a:p>
          <a:p>
            <a:pPr lvl="4"/>
            <a:r>
              <a:rPr lang="en-US" altLang="zh-CN"/>
              <a:t>Cinqui</a:t>
            </a:r>
            <a:r>
              <a:rPr lang="zh-CN" altLang="en-US"/>
              <a:t>鑝</a:t>
            </a:r>
            <a:r>
              <a:rPr lang="en-US" altLang="zh-CN"/>
              <a:t>e niveau</a:t>
            </a:r>
          </a:p>
        </p:txBody>
      </p:sp>
      <p:sp>
        <p:nvSpPr>
          <p:cNvPr id="1028" name="Rectangle 4">
            <a:extLst>
              <a:ext uri="{FF2B5EF4-FFF2-40B4-BE49-F238E27FC236}">
                <a16:creationId xmlns:a16="http://schemas.microsoft.com/office/drawing/2014/main" id="{86749308-198A-45AE-B0FD-7455B538F451}"/>
              </a:ext>
            </a:extLst>
          </p:cNvPr>
          <p:cNvSpPr>
            <a:spLocks noChangeArrowheads="1"/>
          </p:cNvSpPr>
          <p:nvPr/>
        </p:nvSpPr>
        <p:spPr bwMode="auto">
          <a:xfrm>
            <a:off x="0" y="1524000"/>
            <a:ext cx="9131300" cy="114300"/>
          </a:xfrm>
          <a:prstGeom prst="rect">
            <a:avLst/>
          </a:prstGeom>
          <a:gradFill rotWithShape="0">
            <a:gsLst>
              <a:gs pos="0">
                <a:srgbClr val="002929"/>
              </a:gs>
              <a:gs pos="50000">
                <a:srgbClr val="00CECE"/>
              </a:gs>
              <a:gs pos="100000">
                <a:srgbClr val="002929"/>
              </a:gs>
            </a:gsLst>
            <a:lin ang="0" scaled="1"/>
          </a:gradFill>
          <a:ln>
            <a:noFill/>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1800">
              <a:solidFill>
                <a:srgbClr val="000020"/>
              </a:solidFill>
            </a:endParaRPr>
          </a:p>
        </p:txBody>
      </p:sp>
      <p:sp>
        <p:nvSpPr>
          <p:cNvPr id="1029" name="Rectangle 5">
            <a:extLst>
              <a:ext uri="{FF2B5EF4-FFF2-40B4-BE49-F238E27FC236}">
                <a16:creationId xmlns:a16="http://schemas.microsoft.com/office/drawing/2014/main" id="{F28F27BF-FA3B-4E7A-B13B-353DDAC9A05B}"/>
              </a:ext>
            </a:extLst>
          </p:cNvPr>
          <p:cNvSpPr>
            <a:spLocks noChangeArrowheads="1"/>
          </p:cNvSpPr>
          <p:nvPr/>
        </p:nvSpPr>
        <p:spPr bwMode="auto">
          <a:xfrm>
            <a:off x="0" y="1733550"/>
            <a:ext cx="9131300" cy="38100"/>
          </a:xfrm>
          <a:prstGeom prst="rect">
            <a:avLst/>
          </a:prstGeom>
          <a:gradFill rotWithShape="0">
            <a:gsLst>
              <a:gs pos="0">
                <a:srgbClr val="000020"/>
              </a:gs>
              <a:gs pos="50000">
                <a:srgbClr val="E5E5E8"/>
              </a:gs>
              <a:gs pos="100000">
                <a:srgbClr val="000020"/>
              </a:gs>
            </a:gsLst>
            <a:lin ang="0" scaled="1"/>
          </a:gradFill>
          <a:ln>
            <a:noFill/>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1800">
              <a:solidFill>
                <a:srgbClr val="000020"/>
              </a:solidFill>
            </a:endParaRPr>
          </a:p>
        </p:txBody>
      </p:sp>
      <p:pic>
        <p:nvPicPr>
          <p:cNvPr id="3078" name="Picture 2056" descr="镂空">
            <a:extLst>
              <a:ext uri="{FF2B5EF4-FFF2-40B4-BE49-F238E27FC236}">
                <a16:creationId xmlns:a16="http://schemas.microsoft.com/office/drawing/2014/main" id="{774A4B5F-4F44-4D45-9927-C5B4C30649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1874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660" r:id="rId1"/>
    <p:sldLayoutId id="2147489648" r:id="rId2"/>
    <p:sldLayoutId id="2147489649" r:id="rId3"/>
    <p:sldLayoutId id="2147489650" r:id="rId4"/>
    <p:sldLayoutId id="2147489651" r:id="rId5"/>
    <p:sldLayoutId id="2147489652" r:id="rId6"/>
    <p:sldLayoutId id="2147489653" r:id="rId7"/>
    <p:sldLayoutId id="2147489654" r:id="rId8"/>
    <p:sldLayoutId id="2147489655" r:id="rId9"/>
    <p:sldLayoutId id="2147489656" r:id="rId10"/>
    <p:sldLayoutId id="2147489657" r:id="rId11"/>
    <p:sldLayoutId id="2147489658" r:id="rId12"/>
    <p:sldLayoutId id="2147489659" r:id="rId13"/>
    <p:sldLayoutId id="2147489661" r:id="rId14"/>
    <p:sldLayoutId id="2147489662" r:id="rId15"/>
    <p:sldLayoutId id="2147489663" r:id="rId16"/>
  </p:sldLayoutIdLst>
  <p:transition/>
  <p:txStyles>
    <p:titleStyle>
      <a:lvl1pPr algn="ctr" rtl="0" eaLnBrk="0" fontAlgn="base" hangingPunct="0">
        <a:spcBef>
          <a:spcPct val="0"/>
        </a:spcBef>
        <a:spcAft>
          <a:spcPct val="0"/>
        </a:spcAft>
        <a:defRPr sz="4800" b="1">
          <a:solidFill>
            <a:schemeClr val="accent2"/>
          </a:solidFill>
          <a:latin typeface="+mj-lt"/>
          <a:ea typeface="+mj-ea"/>
          <a:cs typeface="+mj-cs"/>
        </a:defRPr>
      </a:lvl1pPr>
      <a:lvl2pPr algn="ctr" rtl="0" eaLnBrk="0" fontAlgn="base" hangingPunct="0">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sz="4800" b="1">
          <a:solidFill>
            <a:schemeClr val="accent2"/>
          </a:solidFill>
          <a:effectLst>
            <a:outerShdw blurRad="38100" dist="38100" dir="2700000" algn="tl">
              <a:srgbClr val="000000"/>
            </a:outerShdw>
          </a:effectLst>
          <a:latin typeface="Times New Roman" panose="02020603050405020304" pitchFamily="18" charset="0"/>
          <a:ea typeface="黑体" panose="02010609060101010101" pitchFamily="49" charset="-122"/>
        </a:defRPr>
      </a:lvl9pPr>
    </p:titleStyle>
    <p:bodyStyle>
      <a:lvl1pPr marL="387350" indent="-387350" algn="l" rtl="0" eaLnBrk="0" fontAlgn="base" hangingPunct="0">
        <a:spcBef>
          <a:spcPct val="20000"/>
        </a:spcBef>
        <a:spcAft>
          <a:spcPct val="0"/>
        </a:spcAft>
        <a:buClr>
          <a:schemeClr val="hlink"/>
        </a:buClr>
        <a:buSzPct val="75000"/>
        <a:buFont typeface="Wingdings" panose="05000000000000000000" pitchFamily="2" charset="2"/>
        <a:buChar char="Ø"/>
        <a:defRPr sz="3200">
          <a:solidFill>
            <a:srgbClr val="FFFF00"/>
          </a:solidFill>
          <a:latin typeface="+mn-lt"/>
          <a:ea typeface="+mn-ea"/>
          <a:cs typeface="+mn-cs"/>
        </a:defRPr>
      </a:lvl1pPr>
      <a:lvl2pPr marL="863600" indent="-285750" algn="l" rtl="0" eaLnBrk="0" fontAlgn="base" hangingPunct="0">
        <a:spcBef>
          <a:spcPct val="20000"/>
        </a:spcBef>
        <a:spcAft>
          <a:spcPct val="0"/>
        </a:spcAft>
        <a:buClr>
          <a:schemeClr val="tx1"/>
        </a:buClr>
        <a:buSzPct val="75000"/>
        <a:buFont typeface="Wingdings" panose="05000000000000000000" pitchFamily="2" charset="2"/>
        <a:buChar char="ü"/>
        <a:defRPr sz="2800">
          <a:solidFill>
            <a:srgbClr val="FFFFFF"/>
          </a:solidFill>
          <a:latin typeface="+mn-lt"/>
          <a:ea typeface="+mn-ea"/>
        </a:defRPr>
      </a:lvl2pPr>
      <a:lvl3pPr marL="1282700" indent="-228600" algn="l" rtl="0" eaLnBrk="0" fontAlgn="base" hangingPunct="0">
        <a:spcBef>
          <a:spcPct val="20000"/>
        </a:spcBef>
        <a:spcAft>
          <a:spcPct val="0"/>
        </a:spcAft>
        <a:buClr>
          <a:schemeClr val="hlink"/>
        </a:buClr>
        <a:buSzPct val="65000"/>
        <a:buFont typeface="Monotype Sorts"/>
        <a:buChar char="ä"/>
        <a:defRPr sz="2400">
          <a:solidFill>
            <a:srgbClr val="FFFFFF"/>
          </a:solidFill>
          <a:latin typeface="+mn-lt"/>
          <a:ea typeface="+mn-ea"/>
        </a:defRPr>
      </a:lvl3pPr>
      <a:lvl4pPr marL="1701800" indent="-228600" algn="l" rtl="0" eaLnBrk="0" fontAlgn="base" hangingPunct="0">
        <a:spcBef>
          <a:spcPct val="20000"/>
        </a:spcBef>
        <a:spcAft>
          <a:spcPct val="0"/>
        </a:spcAft>
        <a:buClr>
          <a:schemeClr val="hlink"/>
        </a:buClr>
        <a:buSzPct val="65000"/>
        <a:buFont typeface="Monotype Sorts"/>
        <a:buChar char="ä"/>
        <a:defRPr sz="2000">
          <a:solidFill>
            <a:srgbClr val="FFFFFF"/>
          </a:solidFill>
          <a:latin typeface="+mn-lt"/>
          <a:ea typeface="+mn-ea"/>
        </a:defRPr>
      </a:lvl4pPr>
      <a:lvl5pPr marL="2120900" indent="-228600" algn="l" rtl="0" eaLnBrk="0" fontAlgn="base" hangingPunct="0">
        <a:spcBef>
          <a:spcPct val="20000"/>
        </a:spcBef>
        <a:spcAft>
          <a:spcPct val="0"/>
        </a:spcAft>
        <a:buClr>
          <a:schemeClr val="hlink"/>
        </a:buClr>
        <a:buSzPct val="65000"/>
        <a:buFont typeface="Monotype Sorts"/>
        <a:buChar char="ä"/>
        <a:defRPr sz="2000">
          <a:solidFill>
            <a:srgbClr val="FFFFFF"/>
          </a:solidFill>
          <a:latin typeface="+mn-lt"/>
          <a:ea typeface="+mn-ea"/>
        </a:defRPr>
      </a:lvl5pPr>
      <a:lvl6pPr marL="2578100" indent="-228600" algn="l" rtl="0" fontAlgn="base">
        <a:spcBef>
          <a:spcPct val="20000"/>
        </a:spcBef>
        <a:spcAft>
          <a:spcPct val="0"/>
        </a:spcAft>
        <a:buClr>
          <a:schemeClr val="hlink"/>
        </a:buClr>
        <a:buSzPct val="65000"/>
        <a:buFont typeface="Monotype Sorts" pitchFamily="2" charset="2"/>
        <a:buChar char="ä"/>
        <a:defRPr sz="2000">
          <a:solidFill>
            <a:srgbClr val="FFFFFF"/>
          </a:solidFill>
          <a:effectLst>
            <a:outerShdw blurRad="38100" dist="38100" dir="2700000" algn="tl">
              <a:srgbClr val="000000"/>
            </a:outerShdw>
          </a:effectLst>
          <a:latin typeface="+mn-lt"/>
          <a:ea typeface="+mn-ea"/>
        </a:defRPr>
      </a:lvl6pPr>
      <a:lvl7pPr marL="3035300" indent="-228600" algn="l" rtl="0" fontAlgn="base">
        <a:spcBef>
          <a:spcPct val="20000"/>
        </a:spcBef>
        <a:spcAft>
          <a:spcPct val="0"/>
        </a:spcAft>
        <a:buClr>
          <a:schemeClr val="hlink"/>
        </a:buClr>
        <a:buSzPct val="65000"/>
        <a:buFont typeface="Monotype Sorts" pitchFamily="2" charset="2"/>
        <a:buChar char="ä"/>
        <a:defRPr sz="2000">
          <a:solidFill>
            <a:srgbClr val="FFFFFF"/>
          </a:solidFill>
          <a:effectLst>
            <a:outerShdw blurRad="38100" dist="38100" dir="2700000" algn="tl">
              <a:srgbClr val="000000"/>
            </a:outerShdw>
          </a:effectLst>
          <a:latin typeface="+mn-lt"/>
          <a:ea typeface="+mn-ea"/>
        </a:defRPr>
      </a:lvl7pPr>
      <a:lvl8pPr marL="3492500" indent="-228600" algn="l" rtl="0" fontAlgn="base">
        <a:spcBef>
          <a:spcPct val="20000"/>
        </a:spcBef>
        <a:spcAft>
          <a:spcPct val="0"/>
        </a:spcAft>
        <a:buClr>
          <a:schemeClr val="hlink"/>
        </a:buClr>
        <a:buSzPct val="65000"/>
        <a:buFont typeface="Monotype Sorts" pitchFamily="2" charset="2"/>
        <a:buChar char="ä"/>
        <a:defRPr sz="2000">
          <a:solidFill>
            <a:srgbClr val="FFFFFF"/>
          </a:solidFill>
          <a:effectLst>
            <a:outerShdw blurRad="38100" dist="38100" dir="2700000" algn="tl">
              <a:srgbClr val="000000"/>
            </a:outerShdw>
          </a:effectLst>
          <a:latin typeface="+mn-lt"/>
          <a:ea typeface="+mn-ea"/>
        </a:defRPr>
      </a:lvl8pPr>
      <a:lvl9pPr marL="3949700" indent="-228600" algn="l" rtl="0" fontAlgn="base">
        <a:spcBef>
          <a:spcPct val="20000"/>
        </a:spcBef>
        <a:spcAft>
          <a:spcPct val="0"/>
        </a:spcAft>
        <a:buClr>
          <a:schemeClr val="hlink"/>
        </a:buClr>
        <a:buSzPct val="65000"/>
        <a:buFont typeface="Monotype Sorts" pitchFamily="2" charset="2"/>
        <a:buChar char="ä"/>
        <a:defRPr sz="2000">
          <a:solidFill>
            <a:srgbClr val="FFFFFF"/>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oleObject" Target="../embeddings/oleObject4.bin"/><Relationship Id="rId4" Type="http://schemas.openxmlformats.org/officeDocument/2006/relationships/image" Target="../media/image23.wmf"/></Relationships>
</file>

<file path=ppt/slides/_rels/slide2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oleObject" Target="../embeddings/oleObject6.bin"/><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oleObject" Target="../embeddings/oleObject10.bin"/><Relationship Id="rId5" Type="http://schemas.openxmlformats.org/officeDocument/2006/relationships/image" Target="../media/image29.e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3.bin"/><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wmf"/><Relationship Id="rId5" Type="http://schemas.openxmlformats.org/officeDocument/2006/relationships/oleObject" Target="../embeddings/oleObject17.bin"/><Relationship Id="rId4" Type="http://schemas.openxmlformats.org/officeDocument/2006/relationships/image" Target="../media/image38.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wmf"/><Relationship Id="rId5" Type="http://schemas.openxmlformats.org/officeDocument/2006/relationships/oleObject" Target="../embeddings/oleObject20.bin"/><Relationship Id="rId4" Type="http://schemas.openxmlformats.org/officeDocument/2006/relationships/image" Target="../media/image41.wmf"/></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2.bin"/><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3.bin"/><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26.bin"/><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D50E7-A9EE-0FC7-CA81-695142488F5B}"/>
              </a:ext>
            </a:extLst>
          </p:cNvPr>
          <p:cNvSpPr>
            <a:spLocks noGrp="1"/>
          </p:cNvSpPr>
          <p:nvPr>
            <p:ph type="title"/>
          </p:nvPr>
        </p:nvSpPr>
        <p:spPr>
          <a:xfrm>
            <a:off x="323528" y="2286000"/>
            <a:ext cx="8229600" cy="1143000"/>
          </a:xfrm>
        </p:spPr>
        <p:txBody>
          <a:bodyPr/>
          <a:lstStyle/>
          <a:p>
            <a:r>
              <a:rPr lang="zh-CN" altLang="en-US" sz="4400" b="1" dirty="0">
                <a:effectLst>
                  <a:outerShdw blurRad="38100" dist="38100" dir="2700000" algn="tl">
                    <a:srgbClr val="C0C0C0"/>
                  </a:outerShdw>
                </a:effectLst>
                <a:latin typeface="Constantia" pitchFamily="18" charset="0"/>
                <a:ea typeface="宋体" pitchFamily="2" charset="-122"/>
              </a:rPr>
              <a:t>第</a:t>
            </a:r>
            <a:r>
              <a:rPr lang="en-US" altLang="zh-CN" sz="4400" b="1" dirty="0">
                <a:effectLst>
                  <a:outerShdw blurRad="38100" dist="38100" dir="2700000" algn="tl">
                    <a:srgbClr val="C0C0C0"/>
                  </a:outerShdw>
                </a:effectLst>
                <a:latin typeface="Constantia" pitchFamily="18" charset="0"/>
                <a:ea typeface="宋体" pitchFamily="2" charset="-122"/>
              </a:rPr>
              <a:t>9</a:t>
            </a:r>
            <a:r>
              <a:rPr lang="zh-CN" altLang="en-US" sz="4400" b="1" dirty="0">
                <a:effectLst>
                  <a:outerShdw blurRad="38100" dist="38100" dir="2700000" algn="tl">
                    <a:srgbClr val="C0C0C0"/>
                  </a:outerShdw>
                </a:effectLst>
                <a:latin typeface="Constantia" pitchFamily="18" charset="0"/>
                <a:ea typeface="宋体" pitchFamily="2" charset="-122"/>
              </a:rPr>
              <a:t>章 普通股估值</a:t>
            </a:r>
            <a:endParaRPr lang="zh-CN" altLang="en-US" dirty="0"/>
          </a:p>
        </p:txBody>
      </p:sp>
    </p:spTree>
    <p:extLst>
      <p:ext uri="{BB962C8B-B14F-4D97-AF65-F5344CB8AC3E}">
        <p14:creationId xmlns:p14="http://schemas.microsoft.com/office/powerpoint/2010/main" val="3525855784"/>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占位符 1">
            <a:extLst>
              <a:ext uri="{FF2B5EF4-FFF2-40B4-BE49-F238E27FC236}">
                <a16:creationId xmlns:a16="http://schemas.microsoft.com/office/drawing/2014/main" id="{66B4037C-4BEB-4B1E-A167-0BBC7580E6DD}"/>
              </a:ext>
            </a:extLst>
          </p:cNvPr>
          <p:cNvSpPr>
            <a:spLocks noGrp="1" noChangeArrowheads="1"/>
          </p:cNvSpPr>
          <p:nvPr>
            <p:ph type="body" idx="4294967295"/>
          </p:nvPr>
        </p:nvSpPr>
        <p:spPr>
          <a:xfrm>
            <a:off x="251520" y="909638"/>
            <a:ext cx="8496943" cy="5399682"/>
          </a:xfrm>
        </p:spPr>
        <p:txBody>
          <a:bodyPr/>
          <a:lstStyle/>
          <a:p>
            <a:pPr>
              <a:lnSpc>
                <a:spcPct val="125000"/>
              </a:lnSpc>
            </a:pPr>
            <a:r>
              <a:rPr lang="zh-CN" altLang="en-US" sz="2000" b="1" dirty="0">
                <a:latin typeface="Times New Roman" panose="02020603050405020304" pitchFamily="18" charset="0"/>
                <a:ea typeface="宋体" panose="02010600030101010101" pitchFamily="2" charset="-122"/>
              </a:rPr>
              <a:t>公司发行的权益证券在美国被称作普通股（</a:t>
            </a:r>
            <a:r>
              <a:rPr lang="en-US" altLang="zh-CN" sz="2000" b="1" dirty="0">
                <a:latin typeface="Times New Roman" panose="02020603050405020304" pitchFamily="18" charset="0"/>
                <a:ea typeface="宋体" panose="02010600030101010101" pitchFamily="2" charset="-122"/>
              </a:rPr>
              <a:t>common stock</a:t>
            </a:r>
            <a:r>
              <a:rPr lang="zh-CN" altLang="en-US" sz="2000" b="1" dirty="0">
                <a:latin typeface="Times New Roman" panose="02020603050405020304" pitchFamily="18" charset="0"/>
                <a:ea typeface="宋体" panose="02010600030101010101" pitchFamily="2" charset="-122"/>
              </a:rPr>
              <a:t>），在英国被称作股份（</a:t>
            </a:r>
            <a:r>
              <a:rPr lang="en-US" altLang="zh-CN" sz="2000" b="1" dirty="0">
                <a:latin typeface="Times New Roman" panose="02020603050405020304" pitchFamily="18" charset="0"/>
                <a:ea typeface="宋体" panose="02010600030101010101" pitchFamily="2" charset="-122"/>
              </a:rPr>
              <a:t>share</a:t>
            </a:r>
            <a:r>
              <a:rPr lang="zh-CN" altLang="en-US" sz="2000" b="1" dirty="0">
                <a:latin typeface="Times New Roman" panose="02020603050405020304" pitchFamily="18" charset="0"/>
                <a:ea typeface="宋体" panose="02010600030101010101" pitchFamily="2" charset="-122"/>
              </a:rPr>
              <a:t>）。权益（</a:t>
            </a:r>
            <a:r>
              <a:rPr lang="en-US" altLang="zh-CN" sz="2000" b="1" dirty="0">
                <a:latin typeface="Times New Roman" panose="02020603050405020304" pitchFamily="18" charset="0"/>
                <a:ea typeface="宋体" panose="02010600030101010101" pitchFamily="2" charset="-122"/>
              </a:rPr>
              <a:t>equity</a:t>
            </a:r>
            <a:r>
              <a:rPr lang="zh-CN" altLang="en-US" sz="2000" b="1" dirty="0">
                <a:latin typeface="Times New Roman" panose="02020603050405020304" pitchFamily="18" charset="0"/>
                <a:ea typeface="宋体" panose="02010600030101010101" pitchFamily="2" charset="-122"/>
              </a:rPr>
              <a:t>）是企业所有者对企业的索取权（</a:t>
            </a:r>
            <a:r>
              <a:rPr lang="en-US" altLang="zh-CN" sz="2000" b="1" dirty="0">
                <a:latin typeface="Times New Roman" panose="02020603050405020304" pitchFamily="18" charset="0"/>
                <a:ea typeface="宋体" panose="02010600030101010101" pitchFamily="2" charset="-122"/>
              </a:rPr>
              <a:t>claim</a:t>
            </a:r>
            <a:r>
              <a:rPr lang="zh-CN" altLang="en-US" sz="2000" b="1" dirty="0">
                <a:latin typeface="Times New Roman" panose="02020603050405020304" pitchFamily="18" charset="0"/>
                <a:ea typeface="宋体" panose="02010600030101010101" pitchFamily="2" charset="-122"/>
              </a:rPr>
              <a:t>），普通股是公司进行权益融资的工具。对投资者来说，是权益投资的凭证。股票投资者处于股东位置而不是债权人位置。</a:t>
            </a:r>
            <a:endParaRPr lang="en-US" altLang="zh-CN" sz="2000" b="1" dirty="0">
              <a:latin typeface="Times New Roman" panose="02020603050405020304" pitchFamily="18" charset="0"/>
              <a:ea typeface="宋体" panose="02010600030101010101" pitchFamily="2" charset="-122"/>
            </a:endParaRPr>
          </a:p>
          <a:p>
            <a:pPr>
              <a:lnSpc>
                <a:spcPct val="125000"/>
              </a:lnSpc>
            </a:pPr>
            <a:r>
              <a:rPr lang="zh-CN" altLang="en-US" sz="2000" b="1" dirty="0">
                <a:latin typeface="Times New Roman" panose="02020603050405020304" pitchFamily="18" charset="0"/>
                <a:ea typeface="宋体" panose="02010600030101010101" pitchFamily="2" charset="-122"/>
              </a:rPr>
              <a:t>普通股特征：</a:t>
            </a:r>
            <a:endParaRPr lang="en-US" altLang="zh-CN" sz="2000" b="1"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收益权。普通股体现为所有者对公司财产的剩余要求权（</a:t>
            </a:r>
            <a:r>
              <a:rPr lang="en-US" altLang="zh-CN" sz="1800" b="1" dirty="0">
                <a:latin typeface="Times New Roman" panose="02020603050405020304" pitchFamily="18" charset="0"/>
                <a:ea typeface="宋体" panose="02010600030101010101" pitchFamily="2" charset="-122"/>
              </a:rPr>
              <a:t>residual claim</a:t>
            </a:r>
            <a:r>
              <a:rPr lang="zh-CN" altLang="en-US" sz="1800" b="1" dirty="0">
                <a:latin typeface="Times New Roman" panose="02020603050405020304" pitchFamily="18" charset="0"/>
                <a:ea typeface="宋体" panose="02010600030101010101" pitchFamily="2" charset="-122"/>
              </a:rPr>
              <a:t>）。并且同股同利，即每只股票享受相同的利润和财产。收益具体形式：股息和股票增值。</a:t>
            </a:r>
            <a:r>
              <a:rPr lang="zh-CN" altLang="en-US" sz="1800" b="1" dirty="0">
                <a:solidFill>
                  <a:srgbClr val="FF0000"/>
                </a:solidFill>
                <a:latin typeface="Times New Roman" panose="02020603050405020304" pitchFamily="18" charset="0"/>
                <a:ea typeface="宋体" panose="02010600030101010101" pitchFamily="2" charset="-122"/>
              </a:rPr>
              <a:t>比如</a:t>
            </a:r>
            <a:r>
              <a:rPr lang="en-US" altLang="zh-CN" sz="1800" b="1" dirty="0">
                <a:solidFill>
                  <a:srgbClr val="FF0000"/>
                </a:solidFill>
                <a:latin typeface="Times New Roman" panose="02020603050405020304" pitchFamily="18" charset="0"/>
                <a:ea typeface="宋体" panose="02010600030101010101" pitchFamily="2" charset="-122"/>
              </a:rPr>
              <a:t>10</a:t>
            </a:r>
            <a:r>
              <a:rPr lang="zh-CN" altLang="en-US" sz="1800" b="1" dirty="0">
                <a:solidFill>
                  <a:srgbClr val="FF0000"/>
                </a:solidFill>
                <a:latin typeface="Times New Roman" panose="02020603050405020304" pitchFamily="18" charset="0"/>
                <a:ea typeface="宋体" panose="02010600030101010101" pitchFamily="2" charset="-122"/>
              </a:rPr>
              <a:t>送</a:t>
            </a:r>
            <a:r>
              <a:rPr lang="en-US" altLang="zh-CN" sz="1800" b="1" dirty="0">
                <a:solidFill>
                  <a:srgbClr val="FF0000"/>
                </a:solidFill>
                <a:latin typeface="Times New Roman" panose="02020603050405020304" pitchFamily="18" charset="0"/>
                <a:ea typeface="宋体" panose="02010600030101010101" pitchFamily="2" charset="-122"/>
              </a:rPr>
              <a:t>3</a:t>
            </a:r>
            <a:r>
              <a:rPr lang="zh-CN" altLang="en-US" sz="1800" b="1" dirty="0">
                <a:solidFill>
                  <a:srgbClr val="FF0000"/>
                </a:solidFill>
                <a:latin typeface="Times New Roman" panose="02020603050405020304" pitchFamily="18" charset="0"/>
                <a:ea typeface="宋体" panose="02010600030101010101" pitchFamily="2" charset="-122"/>
              </a:rPr>
              <a:t>派</a:t>
            </a:r>
            <a:r>
              <a:rPr lang="en-US" altLang="zh-CN" sz="1800" b="1" dirty="0">
                <a:solidFill>
                  <a:srgbClr val="FF0000"/>
                </a:solidFill>
                <a:latin typeface="Times New Roman" panose="02020603050405020304" pitchFamily="18" charset="0"/>
                <a:ea typeface="宋体" panose="02010600030101010101" pitchFamily="2" charset="-122"/>
              </a:rPr>
              <a:t>5</a:t>
            </a:r>
            <a:r>
              <a:rPr lang="zh-CN" altLang="en-US" sz="1800" b="1" dirty="0">
                <a:solidFill>
                  <a:srgbClr val="FF0000"/>
                </a:solidFill>
                <a:latin typeface="Times New Roman" panose="02020603050405020304" pitchFamily="18" charset="0"/>
                <a:ea typeface="宋体" panose="02010600030101010101" pitchFamily="2" charset="-122"/>
              </a:rPr>
              <a:t>，即每</a:t>
            </a:r>
            <a:r>
              <a:rPr lang="en-US" altLang="zh-CN" sz="1800" b="1" dirty="0">
                <a:solidFill>
                  <a:srgbClr val="FF0000"/>
                </a:solidFill>
                <a:latin typeface="Times New Roman" panose="02020603050405020304" pitchFamily="18" charset="0"/>
                <a:ea typeface="宋体" panose="02010600030101010101" pitchFamily="2" charset="-122"/>
              </a:rPr>
              <a:t>10</a:t>
            </a:r>
            <a:r>
              <a:rPr lang="zh-CN" altLang="en-US" sz="1800" b="1" dirty="0">
                <a:solidFill>
                  <a:srgbClr val="FF0000"/>
                </a:solidFill>
                <a:latin typeface="Times New Roman" panose="02020603050405020304" pitchFamily="18" charset="0"/>
                <a:ea typeface="宋体" panose="02010600030101010101" pitchFamily="2" charset="-122"/>
              </a:rPr>
              <a:t>股送</a:t>
            </a:r>
            <a:r>
              <a:rPr lang="en-US" altLang="zh-CN" sz="1800" b="1" dirty="0">
                <a:solidFill>
                  <a:srgbClr val="FF0000"/>
                </a:solidFill>
                <a:latin typeface="Times New Roman" panose="02020603050405020304" pitchFamily="18" charset="0"/>
                <a:ea typeface="宋体" panose="02010600030101010101" pitchFamily="2" charset="-122"/>
              </a:rPr>
              <a:t>3</a:t>
            </a:r>
            <a:r>
              <a:rPr lang="zh-CN" altLang="en-US" sz="1800" b="1" dirty="0">
                <a:solidFill>
                  <a:srgbClr val="FF0000"/>
                </a:solidFill>
                <a:latin typeface="Times New Roman" panose="02020603050405020304" pitchFamily="18" charset="0"/>
                <a:ea typeface="宋体" panose="02010600030101010101" pitchFamily="2" charset="-122"/>
              </a:rPr>
              <a:t>股，派利</a:t>
            </a:r>
            <a:r>
              <a:rPr lang="en-US" altLang="zh-CN" sz="1800" b="1" dirty="0">
                <a:solidFill>
                  <a:srgbClr val="FF0000"/>
                </a:solidFill>
                <a:latin typeface="Times New Roman" panose="02020603050405020304" pitchFamily="18" charset="0"/>
                <a:ea typeface="宋体" panose="02010600030101010101" pitchFamily="2" charset="-122"/>
              </a:rPr>
              <a:t>5</a:t>
            </a:r>
            <a:r>
              <a:rPr lang="zh-CN" altLang="en-US" sz="1800" b="1" dirty="0">
                <a:solidFill>
                  <a:srgbClr val="FF0000"/>
                </a:solidFill>
                <a:latin typeface="Times New Roman" panose="02020603050405020304" pitchFamily="18" charset="0"/>
                <a:ea typeface="宋体" panose="02010600030101010101" pitchFamily="2" charset="-122"/>
              </a:rPr>
              <a:t>元。</a:t>
            </a:r>
            <a:endParaRPr lang="en-US" altLang="zh-CN" sz="1800" b="1" dirty="0">
              <a:solidFill>
                <a:srgbClr val="FF0000"/>
              </a:solidFill>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管理权。普通股体现为所有者对公司的所有权（</a:t>
            </a:r>
            <a:r>
              <a:rPr lang="en-US" altLang="zh-CN" sz="1800" b="1" dirty="0">
                <a:latin typeface="Times New Roman" panose="02020603050405020304" pitchFamily="18" charset="0"/>
                <a:ea typeface="宋体" panose="02010600030101010101" pitchFamily="2" charset="-122"/>
              </a:rPr>
              <a:t>ownership</a:t>
            </a:r>
            <a:r>
              <a:rPr lang="zh-CN" altLang="en-US" sz="1800" b="1" dirty="0">
                <a:latin typeface="Times New Roman" panose="02020603050405020304" pitchFamily="18" charset="0"/>
                <a:ea typeface="宋体" panose="02010600030101010101" pitchFamily="2" charset="-122"/>
              </a:rPr>
              <a:t>）和管理权，且同股同权，即一股一票。但也存在双层股权结构情况（</a:t>
            </a:r>
            <a:r>
              <a:rPr lang="en-US" altLang="zh-CN" sz="1800" b="1" dirty="0">
                <a:latin typeface="Times New Roman" panose="02020603050405020304" pitchFamily="18" charset="0"/>
                <a:ea typeface="宋体" panose="02010600030101010101" pitchFamily="2" charset="-122"/>
              </a:rPr>
              <a:t>A</a:t>
            </a:r>
            <a:r>
              <a:rPr lang="zh-CN" altLang="en-US" sz="1800" b="1" dirty="0">
                <a:latin typeface="Times New Roman" panose="02020603050405020304" pitchFamily="18" charset="0"/>
                <a:ea typeface="宋体" panose="02010600030101010101" pitchFamily="2" charset="-122"/>
              </a:rPr>
              <a:t>股</a:t>
            </a:r>
            <a:r>
              <a:rPr lang="en-US" altLang="zh-CN" sz="1800" b="1" dirty="0">
                <a:latin typeface="Times New Roman" panose="02020603050405020304" pitchFamily="18" charset="0"/>
                <a:ea typeface="宋体" panose="02010600030101010101" pitchFamily="2" charset="-122"/>
              </a:rPr>
              <a:t>/B</a:t>
            </a:r>
            <a:r>
              <a:rPr lang="zh-CN" altLang="en-US" sz="1800" b="1" dirty="0">
                <a:latin typeface="Times New Roman" panose="02020603050405020304" pitchFamily="18" charset="0"/>
                <a:ea typeface="宋体" panose="02010600030101010101" pitchFamily="2" charset="-122"/>
              </a:rPr>
              <a:t>股之分）。</a:t>
            </a:r>
            <a:endParaRPr lang="en-US" altLang="zh-CN" sz="1800" b="1"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普通股体现为有限责任（</a:t>
            </a:r>
            <a:r>
              <a:rPr lang="en-US" altLang="zh-CN" sz="1800" b="1" dirty="0">
                <a:latin typeface="Times New Roman" panose="02020603050405020304" pitchFamily="18" charset="0"/>
                <a:ea typeface="宋体" panose="02010600030101010101" pitchFamily="2" charset="-122"/>
              </a:rPr>
              <a:t>limited liability</a:t>
            </a:r>
            <a:r>
              <a:rPr lang="zh-CN" altLang="en-US" sz="1800" b="1" dirty="0">
                <a:latin typeface="Times New Roman" panose="02020603050405020304" pitchFamily="18" charset="0"/>
                <a:ea typeface="宋体" panose="02010600030101010101" pitchFamily="2" charset="-122"/>
              </a:rPr>
              <a:t>）。公司债权人的追索以公司财产为限。普通股投资的最大损失金额为投资金额。</a:t>
            </a:r>
            <a:endParaRPr lang="en-US" altLang="zh-CN" sz="1800" b="1" dirty="0">
              <a:latin typeface="Times New Roman" panose="02020603050405020304" pitchFamily="18" charset="0"/>
              <a:ea typeface="宋体" panose="02010600030101010101" pitchFamily="2" charset="-122"/>
            </a:endParaRPr>
          </a:p>
          <a:p>
            <a:pPr lvl="1">
              <a:lnSpc>
                <a:spcPct val="125000"/>
              </a:lnSpc>
            </a:pPr>
            <a:r>
              <a:rPr lang="zh-CN" altLang="en-US" sz="1800" b="1" dirty="0">
                <a:latin typeface="Times New Roman" panose="02020603050405020304" pitchFamily="18" charset="0"/>
                <a:ea typeface="宋体" panose="02010600030101010101" pitchFamily="2" charset="-122"/>
              </a:rPr>
              <a:t>流动性。通常具有二级市场，以方便投资者在该市场上进行转让和交易。</a:t>
            </a:r>
            <a:endParaRPr lang="zh-CN" altLang="en-US" sz="2400" dirty="0">
              <a:ea typeface="宋体" panose="02010600030101010101" pitchFamily="2" charset="-122"/>
            </a:endParaRPr>
          </a:p>
        </p:txBody>
      </p:sp>
      <p:sp>
        <p:nvSpPr>
          <p:cNvPr id="3" name="标题 2">
            <a:extLst>
              <a:ext uri="{FF2B5EF4-FFF2-40B4-BE49-F238E27FC236}">
                <a16:creationId xmlns:a16="http://schemas.microsoft.com/office/drawing/2014/main" id="{E5431B45-7A5E-4D9B-9279-E67D1D95BE8B}"/>
              </a:ext>
            </a:extLst>
          </p:cNvPr>
          <p:cNvSpPr>
            <a:spLocks noGrp="1"/>
          </p:cNvSpPr>
          <p:nvPr>
            <p:ph type="title" idx="4294967295"/>
          </p:nvPr>
        </p:nvSpPr>
        <p:spPr>
          <a:xfrm>
            <a:off x="455613" y="188913"/>
            <a:ext cx="8229600" cy="720725"/>
          </a:xfrm>
          <a:prstGeom prst="rect">
            <a:avLst/>
          </a:prstGeom>
        </p:spPr>
        <p:txBody>
          <a:bodyPr/>
          <a:lstStyle/>
          <a:p>
            <a:pPr>
              <a:defRPr/>
            </a:pPr>
            <a:r>
              <a:rPr lang="zh-CN" altLang="en-US" dirty="0">
                <a:effectLst>
                  <a:outerShdw blurRad="38100" dist="38100" dir="2700000" algn="tl">
                    <a:srgbClr val="C0C0C0"/>
                  </a:outerShdw>
                </a:effectLst>
                <a:latin typeface="Constantia" pitchFamily="18" charset="0"/>
                <a:ea typeface="宋体" pitchFamily="2" charset="-122"/>
              </a:rPr>
              <a:t>普通股介绍</a:t>
            </a:r>
            <a:endParaRPr lang="zh-CN" altLang="en-US" dirty="0">
              <a:ea typeface="宋体" pitchFamily="2" charset="-122"/>
            </a:endParaRPr>
          </a:p>
        </p:txBody>
      </p:sp>
      <p:sp>
        <p:nvSpPr>
          <p:cNvPr id="2" name="文本框 1">
            <a:extLst>
              <a:ext uri="{FF2B5EF4-FFF2-40B4-BE49-F238E27FC236}">
                <a16:creationId xmlns:a16="http://schemas.microsoft.com/office/drawing/2014/main" id="{A75998BF-BADA-4ADB-8AB3-8F40CD6AE4C5}"/>
              </a:ext>
            </a:extLst>
          </p:cNvPr>
          <p:cNvSpPr txBox="1"/>
          <p:nvPr/>
        </p:nvSpPr>
        <p:spPr>
          <a:xfrm>
            <a:off x="611560" y="6021288"/>
            <a:ext cx="7632848" cy="584775"/>
          </a:xfrm>
          <a:prstGeom prst="rect">
            <a:avLst/>
          </a:prstGeom>
          <a:noFill/>
        </p:spPr>
        <p:txBody>
          <a:bodyPr wrap="square" rtlCol="0">
            <a:spAutoFit/>
          </a:bodyPr>
          <a:lstStyle/>
          <a:p>
            <a:r>
              <a:rPr lang="zh-CN" altLang="en-US" sz="1600" dirty="0"/>
              <a:t>股票是现代资本主义的产物（最早股份公司</a:t>
            </a:r>
            <a:r>
              <a:rPr lang="en-US" altLang="zh-CN" sz="1600" dirty="0"/>
              <a:t>1602</a:t>
            </a:r>
            <a:r>
              <a:rPr lang="zh-CN" altLang="en-US" sz="1600" dirty="0"/>
              <a:t>年）。我国解放前产生了股票市场，新中国成立后关闭了股票市场，改革开放后又重启股票市场（</a:t>
            </a:r>
            <a:r>
              <a:rPr lang="en-US" altLang="zh-CN" sz="1600" dirty="0"/>
              <a:t>1991</a:t>
            </a:r>
            <a:r>
              <a:rPr lang="zh-CN" altLang="en-US" sz="1600" dirty="0"/>
              <a:t>年）。</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500" fill="hold"/>
                                        <p:tgtEl>
                                          <p:spTgt spid="16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6">
                                            <p:txEl>
                                              <p:pRg st="1" end="1"/>
                                            </p:txEl>
                                          </p:spTgt>
                                        </p:tgtEl>
                                        <p:attrNameLst>
                                          <p:attrName>style.visibility</p:attrName>
                                        </p:attrNameLst>
                                      </p:cBhvr>
                                      <p:to>
                                        <p:strVal val="visible"/>
                                      </p:to>
                                    </p:set>
                                    <p:anim calcmode="lin" valueType="num">
                                      <p:cBhvr additive="base">
                                        <p:cTn id="13" dur="500" fill="hold"/>
                                        <p:tgtEl>
                                          <p:spTgt spid="163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386">
                                            <p:txEl>
                                              <p:pRg st="2" end="2"/>
                                            </p:txEl>
                                          </p:spTgt>
                                        </p:tgtEl>
                                        <p:attrNameLst>
                                          <p:attrName>style.visibility</p:attrName>
                                        </p:attrNameLst>
                                      </p:cBhvr>
                                      <p:to>
                                        <p:strVal val="visible"/>
                                      </p:to>
                                    </p:set>
                                    <p:anim calcmode="lin" valueType="num">
                                      <p:cBhvr additive="base">
                                        <p:cTn id="17" dur="500" fill="hold"/>
                                        <p:tgtEl>
                                          <p:spTgt spid="1638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38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386">
                                            <p:txEl>
                                              <p:pRg st="3" end="3"/>
                                            </p:txEl>
                                          </p:spTgt>
                                        </p:tgtEl>
                                        <p:attrNameLst>
                                          <p:attrName>style.visibility</p:attrName>
                                        </p:attrNameLst>
                                      </p:cBhvr>
                                      <p:to>
                                        <p:strVal val="visible"/>
                                      </p:to>
                                    </p:set>
                                    <p:anim calcmode="lin" valueType="num">
                                      <p:cBhvr additive="base">
                                        <p:cTn id="21" dur="500" fill="hold"/>
                                        <p:tgtEl>
                                          <p:spTgt spid="1638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38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386">
                                            <p:txEl>
                                              <p:pRg st="4" end="4"/>
                                            </p:txEl>
                                          </p:spTgt>
                                        </p:tgtEl>
                                        <p:attrNameLst>
                                          <p:attrName>style.visibility</p:attrName>
                                        </p:attrNameLst>
                                      </p:cBhvr>
                                      <p:to>
                                        <p:strVal val="visible"/>
                                      </p:to>
                                    </p:set>
                                    <p:anim calcmode="lin" valueType="num">
                                      <p:cBhvr additive="base">
                                        <p:cTn id="25" dur="500" fill="hold"/>
                                        <p:tgtEl>
                                          <p:spTgt spid="1638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386">
                                            <p:txEl>
                                              <p:pRg st="5" end="5"/>
                                            </p:txEl>
                                          </p:spTgt>
                                        </p:tgtEl>
                                        <p:attrNameLst>
                                          <p:attrName>style.visibility</p:attrName>
                                        </p:attrNameLst>
                                      </p:cBhvr>
                                      <p:to>
                                        <p:strVal val="visible"/>
                                      </p:to>
                                    </p:set>
                                    <p:anim calcmode="lin" valueType="num">
                                      <p:cBhvr additive="base">
                                        <p:cTn id="29" dur="500" fill="hold"/>
                                        <p:tgtEl>
                                          <p:spTgt spid="1638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57C0A240-1A13-440B-B8A5-EE10F3832E17}"/>
              </a:ext>
            </a:extLst>
          </p:cNvPr>
          <p:cNvSpPr>
            <a:spLocks noGrp="1" noChangeArrowheads="1"/>
          </p:cNvSpPr>
          <p:nvPr>
            <p:ph type="title" idx="4294967295"/>
          </p:nvPr>
        </p:nvSpPr>
        <p:spPr bwMode="auto">
          <a:xfrm>
            <a:off x="684213" y="500063"/>
            <a:ext cx="7772400" cy="792162"/>
          </a:xfrm>
          <a:prstGeom prst="rect">
            <a:avLst/>
          </a:prstGeom>
        </p:spPr>
        <p:txBody>
          <a:bodyPr lIns="92018" tIns="46009" rIns="92018" bIns="46009" anchor="ctr"/>
          <a:lstStyle/>
          <a:p>
            <a:pPr>
              <a:defRPr/>
            </a:pPr>
            <a:r>
              <a:rPr lang="zh-CN" altLang="en-US" sz="4000" dirty="0">
                <a:effectLst>
                  <a:outerShdw blurRad="38100" dist="38100" dir="2700000" algn="tl">
                    <a:srgbClr val="C0C0C0"/>
                  </a:outerShdw>
                </a:effectLst>
                <a:latin typeface="Constantia" pitchFamily="18" charset="0"/>
                <a:ea typeface="宋体" pitchFamily="2" charset="-122"/>
              </a:rPr>
              <a:t>普通股介绍</a:t>
            </a:r>
            <a:endParaRPr lang="en-US" altLang="zh-CN" sz="4000" dirty="0">
              <a:effectLst>
                <a:outerShdw blurRad="38100" dist="38100" dir="2700000" algn="tl">
                  <a:srgbClr val="C0C0C0"/>
                </a:outerShdw>
              </a:effectLst>
              <a:latin typeface="Constantia" pitchFamily="18" charset="0"/>
              <a:ea typeface="宋体" pitchFamily="2" charset="-122"/>
            </a:endParaRPr>
          </a:p>
        </p:txBody>
      </p:sp>
      <p:pic>
        <p:nvPicPr>
          <p:cNvPr id="17411" name="Picture 5" descr="http://p3.so.qhmsg.com/bdr/_240_/t0156fc0eef0f07b9a8.jpg">
            <a:extLst>
              <a:ext uri="{FF2B5EF4-FFF2-40B4-BE49-F238E27FC236}">
                <a16:creationId xmlns:a16="http://schemas.microsoft.com/office/drawing/2014/main" id="{38C0BA7F-85BA-4643-B140-6AF1DE7DE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341438"/>
            <a:ext cx="3935413"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AutoShape 9" descr="http://img2.imgtn.bdimg.com/it/u=4077090532,3859591958&amp;fm=21&amp;gp=0.jpg">
            <a:extLst>
              <a:ext uri="{FF2B5EF4-FFF2-40B4-BE49-F238E27FC236}">
                <a16:creationId xmlns:a16="http://schemas.microsoft.com/office/drawing/2014/main" id="{57CAC41C-2293-4C0B-8380-DA5E7E95C208}"/>
              </a:ext>
            </a:extLst>
          </p:cNvPr>
          <p:cNvSpPr>
            <a:spLocks noChangeAspect="1" noChangeArrowheads="1"/>
          </p:cNvSpPr>
          <p:nvPr/>
        </p:nvSpPr>
        <p:spPr bwMode="auto">
          <a:xfrm>
            <a:off x="453866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lang="zh-CN" altLang="en-US" sz="2400">
              <a:latin typeface="ZapfDingbats"/>
              <a:ea typeface="宋体" panose="02010600030101010101" pitchFamily="2" charset="-122"/>
            </a:endParaRPr>
          </a:p>
        </p:txBody>
      </p:sp>
      <p:pic>
        <p:nvPicPr>
          <p:cNvPr id="86026" name="Picture 10">
            <a:extLst>
              <a:ext uri="{FF2B5EF4-FFF2-40B4-BE49-F238E27FC236}">
                <a16:creationId xmlns:a16="http://schemas.microsoft.com/office/drawing/2014/main" id="{7DDB18F6-E478-4739-99DA-42A92A83ACFC}"/>
              </a:ext>
            </a:extLst>
          </p:cNvPr>
          <p:cNvPicPr>
            <a:picLocks noChangeAspect="1" noChangeArrowheads="1"/>
          </p:cNvPicPr>
          <p:nvPr/>
        </p:nvPicPr>
        <p:blipFill>
          <a:blip r:embed="rId4"/>
          <a:srcRect/>
          <a:stretch>
            <a:fillRect/>
          </a:stretch>
        </p:blipFill>
        <p:spPr bwMode="auto">
          <a:xfrm>
            <a:off x="4259263" y="1484313"/>
            <a:ext cx="4344987" cy="2592387"/>
          </a:xfrm>
          <a:prstGeom prst="rect">
            <a:avLst/>
          </a:prstGeom>
          <a:noFill/>
          <a:ln>
            <a:noFill/>
          </a:ln>
          <a:effectLst>
            <a:prstShdw prst="shdw13" dist="53882" dir="13500000">
              <a:schemeClr val="accent1">
                <a:gamma/>
                <a:shade val="60000"/>
                <a:invGamma/>
                <a:alpha val="50000"/>
              </a:schemeClr>
            </a:prstShdw>
          </a:effectLst>
        </p:spPr>
      </p:pic>
      <p:sp>
        <p:nvSpPr>
          <p:cNvPr id="17414" name="AutoShape 12" descr="http://img4.imgtn.bdimg.com/it/u=3378610468,3527250616&amp;fm=21&amp;gp=0.jpg">
            <a:extLst>
              <a:ext uri="{FF2B5EF4-FFF2-40B4-BE49-F238E27FC236}">
                <a16:creationId xmlns:a16="http://schemas.microsoft.com/office/drawing/2014/main" id="{85EA8610-189B-4711-9F0E-168BB639BC77}"/>
              </a:ext>
            </a:extLst>
          </p:cNvPr>
          <p:cNvSpPr>
            <a:spLocks noChangeAspect="1" noChangeArrowheads="1"/>
          </p:cNvSpPr>
          <p:nvPr/>
        </p:nvSpPr>
        <p:spPr bwMode="auto">
          <a:xfrm>
            <a:off x="4691063"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lang="zh-CN" altLang="en-US" sz="2400">
              <a:latin typeface="ZapfDingbats"/>
              <a:ea typeface="宋体" panose="02010600030101010101" pitchFamily="2" charset="-122"/>
            </a:endParaRPr>
          </a:p>
        </p:txBody>
      </p:sp>
      <p:sp>
        <p:nvSpPr>
          <p:cNvPr id="17415" name="AutoShape 14" descr="http://img4.imgtn.bdimg.com/it/u=3378610468,3527250616&amp;fm=21&amp;gp=0.jpg">
            <a:extLst>
              <a:ext uri="{FF2B5EF4-FFF2-40B4-BE49-F238E27FC236}">
                <a16:creationId xmlns:a16="http://schemas.microsoft.com/office/drawing/2014/main" id="{54762ADD-F949-4380-B9DE-A5DAC45C2009}"/>
              </a:ext>
            </a:extLst>
          </p:cNvPr>
          <p:cNvSpPr>
            <a:spLocks noChangeAspect="1" noChangeArrowheads="1"/>
          </p:cNvSpPr>
          <p:nvPr/>
        </p:nvSpPr>
        <p:spPr bwMode="auto">
          <a:xfrm>
            <a:off x="4843463"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lang="zh-CN" altLang="en-US" sz="2400">
              <a:latin typeface="ZapfDingbats"/>
              <a:ea typeface="宋体" panose="02010600030101010101" pitchFamily="2" charset="-122"/>
            </a:endParaRPr>
          </a:p>
        </p:txBody>
      </p:sp>
      <p:sp>
        <p:nvSpPr>
          <p:cNvPr id="17416" name="AutoShape 16" descr="http://img4.imgtn.bdimg.com/it/u=3378610468,3527250616&amp;fm=21&amp;gp=0.jpg">
            <a:extLst>
              <a:ext uri="{FF2B5EF4-FFF2-40B4-BE49-F238E27FC236}">
                <a16:creationId xmlns:a16="http://schemas.microsoft.com/office/drawing/2014/main" id="{32185FA7-6983-451F-BB32-628550A1A130}"/>
              </a:ext>
            </a:extLst>
          </p:cNvPr>
          <p:cNvSpPr>
            <a:spLocks noChangeAspect="1" noChangeArrowheads="1"/>
          </p:cNvSpPr>
          <p:nvPr/>
        </p:nvSpPr>
        <p:spPr bwMode="auto">
          <a:xfrm>
            <a:off x="4995863"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lang="zh-CN" altLang="en-US" sz="2400">
              <a:latin typeface="ZapfDingbats"/>
              <a:ea typeface="宋体" panose="02010600030101010101" pitchFamily="2" charset="-122"/>
            </a:endParaRPr>
          </a:p>
        </p:txBody>
      </p:sp>
      <p:pic>
        <p:nvPicPr>
          <p:cNvPr id="86033" name="Picture 17">
            <a:extLst>
              <a:ext uri="{FF2B5EF4-FFF2-40B4-BE49-F238E27FC236}">
                <a16:creationId xmlns:a16="http://schemas.microsoft.com/office/drawing/2014/main" id="{D112E37E-7D46-4F5D-83ED-4C042E7BC970}"/>
              </a:ext>
            </a:extLst>
          </p:cNvPr>
          <p:cNvPicPr>
            <a:picLocks noChangeAspect="1" noChangeArrowheads="1"/>
          </p:cNvPicPr>
          <p:nvPr/>
        </p:nvPicPr>
        <p:blipFill>
          <a:blip r:embed="rId5"/>
          <a:srcRect/>
          <a:stretch>
            <a:fillRect/>
          </a:stretch>
        </p:blipFill>
        <p:spPr bwMode="auto">
          <a:xfrm>
            <a:off x="585788" y="4429125"/>
            <a:ext cx="4302125" cy="2095500"/>
          </a:xfrm>
          <a:prstGeom prst="rect">
            <a:avLst/>
          </a:prstGeom>
          <a:noFill/>
          <a:ln>
            <a:noFill/>
          </a:ln>
          <a:effectLst>
            <a:prstShdw prst="shdw13" dist="53882" dir="13500000">
              <a:schemeClr val="accent1">
                <a:gamma/>
                <a:shade val="60000"/>
                <a:invGamma/>
                <a:alpha val="50000"/>
              </a:schemeClr>
            </a:prstShdw>
          </a:effectLst>
        </p:spPr>
      </p:pic>
      <p:pic>
        <p:nvPicPr>
          <p:cNvPr id="86034" name="Picture 18">
            <a:extLst>
              <a:ext uri="{FF2B5EF4-FFF2-40B4-BE49-F238E27FC236}">
                <a16:creationId xmlns:a16="http://schemas.microsoft.com/office/drawing/2014/main" id="{21463175-374B-4189-BD4E-AC33D7F699B7}"/>
              </a:ext>
            </a:extLst>
          </p:cNvPr>
          <p:cNvPicPr>
            <a:picLocks noChangeAspect="1" noChangeArrowheads="1"/>
          </p:cNvPicPr>
          <p:nvPr/>
        </p:nvPicPr>
        <p:blipFill>
          <a:blip r:embed="rId6"/>
          <a:srcRect/>
          <a:stretch>
            <a:fillRect/>
          </a:stretch>
        </p:blipFill>
        <p:spPr bwMode="auto">
          <a:xfrm>
            <a:off x="4618038" y="4430713"/>
            <a:ext cx="4267200" cy="2047875"/>
          </a:xfrm>
          <a:prstGeom prst="rect">
            <a:avLst/>
          </a:prstGeom>
          <a:noFill/>
          <a:ln>
            <a:noFill/>
          </a:ln>
          <a:effectLst>
            <a:prstShdw prst="shdw13" dist="53882" dir="13500000">
              <a:schemeClr val="accent1">
                <a:gamma/>
                <a:shade val="60000"/>
                <a:invGamma/>
                <a:alpha val="50000"/>
              </a:schemeClr>
            </a:prstShdw>
          </a:effectLst>
        </p:spPr>
      </p:pic>
      <p:sp>
        <p:nvSpPr>
          <p:cNvPr id="2" name="文本框 1">
            <a:extLst>
              <a:ext uri="{FF2B5EF4-FFF2-40B4-BE49-F238E27FC236}">
                <a16:creationId xmlns:a16="http://schemas.microsoft.com/office/drawing/2014/main" id="{77664398-295A-CAF8-0A47-E6A3AF9640D8}"/>
              </a:ext>
            </a:extLst>
          </p:cNvPr>
          <p:cNvSpPr txBox="1"/>
          <p:nvPr/>
        </p:nvSpPr>
        <p:spPr>
          <a:xfrm>
            <a:off x="7736533" y="805294"/>
            <a:ext cx="1440160" cy="461665"/>
          </a:xfrm>
          <a:prstGeom prst="rect">
            <a:avLst/>
          </a:prstGeom>
          <a:noFill/>
        </p:spPr>
        <p:txBody>
          <a:bodyPr wrap="square" rtlCol="0">
            <a:spAutoFit/>
          </a:bodyPr>
          <a:lstStyle/>
          <a:p>
            <a:r>
              <a:rPr lang="zh-CN" altLang="en-US" dirty="0"/>
              <a:t>视频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6026"/>
                                        </p:tgtEl>
                                        <p:attrNameLst>
                                          <p:attrName>style.visibility</p:attrName>
                                        </p:attrNameLst>
                                      </p:cBhvr>
                                      <p:to>
                                        <p:strVal val="visible"/>
                                      </p:to>
                                    </p:set>
                                    <p:animEffect transition="in" filter="barn(inVertical)">
                                      <p:cBhvr>
                                        <p:cTn id="7" dur="500"/>
                                        <p:tgtEl>
                                          <p:spTgt spid="86026"/>
                                        </p:tgtEl>
                                      </p:cBhvr>
                                    </p:animEffect>
                                  </p:childTnLst>
                                </p:cTn>
                              </p:par>
                              <p:par>
                                <p:cTn id="8" presetID="16" presetClass="entr" presetSubtype="21" fill="hold" nodeType="withEffect">
                                  <p:stCondLst>
                                    <p:cond delay="0"/>
                                  </p:stCondLst>
                                  <p:childTnLst>
                                    <p:set>
                                      <p:cBhvr>
                                        <p:cTn id="9" dur="1" fill="hold">
                                          <p:stCondLst>
                                            <p:cond delay="0"/>
                                          </p:stCondLst>
                                        </p:cTn>
                                        <p:tgtEl>
                                          <p:spTgt spid="86033"/>
                                        </p:tgtEl>
                                        <p:attrNameLst>
                                          <p:attrName>style.visibility</p:attrName>
                                        </p:attrNameLst>
                                      </p:cBhvr>
                                      <p:to>
                                        <p:strVal val="visible"/>
                                      </p:to>
                                    </p:set>
                                    <p:animEffect transition="in" filter="barn(inVertical)">
                                      <p:cBhvr>
                                        <p:cTn id="10" dur="500"/>
                                        <p:tgtEl>
                                          <p:spTgt spid="86033"/>
                                        </p:tgtEl>
                                      </p:cBhvr>
                                    </p:animEffect>
                                  </p:childTnLst>
                                </p:cTn>
                              </p:par>
                              <p:par>
                                <p:cTn id="11" presetID="16" presetClass="entr" presetSubtype="21" fill="hold" nodeType="withEffect">
                                  <p:stCondLst>
                                    <p:cond delay="0"/>
                                  </p:stCondLst>
                                  <p:childTnLst>
                                    <p:set>
                                      <p:cBhvr>
                                        <p:cTn id="12" dur="1" fill="hold">
                                          <p:stCondLst>
                                            <p:cond delay="0"/>
                                          </p:stCondLst>
                                        </p:cTn>
                                        <p:tgtEl>
                                          <p:spTgt spid="86034"/>
                                        </p:tgtEl>
                                        <p:attrNameLst>
                                          <p:attrName>style.visibility</p:attrName>
                                        </p:attrNameLst>
                                      </p:cBhvr>
                                      <p:to>
                                        <p:strVal val="visible"/>
                                      </p:to>
                                    </p:set>
                                    <p:animEffect transition="in" filter="barn(inVertical)">
                                      <p:cBhvr>
                                        <p:cTn id="13" dur="500"/>
                                        <p:tgtEl>
                                          <p:spTgt spid="860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5C9B1E23-E894-4500-8AC0-62014A473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479425"/>
            <a:ext cx="360045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1">
            <a:extLst>
              <a:ext uri="{FF2B5EF4-FFF2-40B4-BE49-F238E27FC236}">
                <a16:creationId xmlns:a16="http://schemas.microsoft.com/office/drawing/2014/main" id="{F608A58D-F81B-42CD-BF42-C447A0156F01}"/>
              </a:ext>
            </a:extLst>
          </p:cNvPr>
          <p:cNvSpPr txBox="1">
            <a:spLocks noChangeArrowheads="1"/>
          </p:cNvSpPr>
          <p:nvPr/>
        </p:nvSpPr>
        <p:spPr bwMode="auto">
          <a:xfrm>
            <a:off x="677863" y="3133725"/>
            <a:ext cx="3457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000">
                <a:latin typeface="ZapfDingbats"/>
                <a:ea typeface="宋体" panose="02010600030101010101" pitchFamily="2" charset="-122"/>
              </a:rPr>
              <a:t>荷兰东印度公司股票</a:t>
            </a:r>
          </a:p>
        </p:txBody>
      </p:sp>
      <p:pic>
        <p:nvPicPr>
          <p:cNvPr id="19460" name="Picture 4">
            <a:extLst>
              <a:ext uri="{FF2B5EF4-FFF2-40B4-BE49-F238E27FC236}">
                <a16:creationId xmlns:a16="http://schemas.microsoft.com/office/drawing/2014/main" id="{06CF5D4D-D862-47F7-9053-5646EBCCC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500063"/>
            <a:ext cx="4333875"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文本框 5">
            <a:extLst>
              <a:ext uri="{FF2B5EF4-FFF2-40B4-BE49-F238E27FC236}">
                <a16:creationId xmlns:a16="http://schemas.microsoft.com/office/drawing/2014/main" id="{082C93FA-68D2-4E3C-ACFC-AB33A20280E9}"/>
              </a:ext>
            </a:extLst>
          </p:cNvPr>
          <p:cNvSpPr txBox="1">
            <a:spLocks noChangeArrowheads="1"/>
          </p:cNvSpPr>
          <p:nvPr/>
        </p:nvSpPr>
        <p:spPr bwMode="auto">
          <a:xfrm>
            <a:off x="5199063" y="3113088"/>
            <a:ext cx="3221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a:solidFill>
                  <a:srgbClr val="333333"/>
                </a:solidFill>
                <a:latin typeface="Helvetica Neue"/>
                <a:ea typeface="宋体" panose="02010600030101010101" pitchFamily="2" charset="-122"/>
              </a:rPr>
              <a:t>荷兰东印度公司 商船</a:t>
            </a:r>
            <a:endParaRPr lang="zh-CN" altLang="en-US" sz="2000">
              <a:latin typeface="ZapfDingbats"/>
              <a:ea typeface="宋体" panose="02010600030101010101" pitchFamily="2" charset="-122"/>
            </a:endParaRPr>
          </a:p>
        </p:txBody>
      </p:sp>
      <p:pic>
        <p:nvPicPr>
          <p:cNvPr id="19462" name="Picture 6">
            <a:extLst>
              <a:ext uri="{FF2B5EF4-FFF2-40B4-BE49-F238E27FC236}">
                <a16:creationId xmlns:a16="http://schemas.microsoft.com/office/drawing/2014/main" id="{255A9B36-00A9-42C1-8C69-EA3F9F1B4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3733800"/>
            <a:ext cx="3455987"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文本框 8">
            <a:extLst>
              <a:ext uri="{FF2B5EF4-FFF2-40B4-BE49-F238E27FC236}">
                <a16:creationId xmlns:a16="http://schemas.microsoft.com/office/drawing/2014/main" id="{B3BA32F9-2A7F-41F0-A82B-565619B0ED02}"/>
              </a:ext>
            </a:extLst>
          </p:cNvPr>
          <p:cNvSpPr txBox="1">
            <a:spLocks noChangeArrowheads="1"/>
          </p:cNvSpPr>
          <p:nvPr/>
        </p:nvSpPr>
        <p:spPr bwMode="auto">
          <a:xfrm>
            <a:off x="4498975" y="6200775"/>
            <a:ext cx="4589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a:solidFill>
                  <a:srgbClr val="333333"/>
                </a:solidFill>
                <a:latin typeface="Helvetica Neue"/>
                <a:ea typeface="宋体" panose="02010600030101010101" pitchFamily="2" charset="-122"/>
              </a:rPr>
              <a:t>荷兰东印度公司使节团访华纪实</a:t>
            </a:r>
            <a:endParaRPr lang="zh-CN" altLang="en-US" sz="1800">
              <a:latin typeface="ZapfDingbats"/>
              <a:ea typeface="宋体" panose="02010600030101010101" pitchFamily="2" charset="-122"/>
            </a:endParaRPr>
          </a:p>
        </p:txBody>
      </p:sp>
      <p:pic>
        <p:nvPicPr>
          <p:cNvPr id="19464" name="Picture 8">
            <a:extLst>
              <a:ext uri="{FF2B5EF4-FFF2-40B4-BE49-F238E27FC236}">
                <a16:creationId xmlns:a16="http://schemas.microsoft.com/office/drawing/2014/main" id="{BB3EFA83-1BEB-47E6-B958-8E0B56B1B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63" y="3813175"/>
            <a:ext cx="34575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文本框 11">
            <a:extLst>
              <a:ext uri="{FF2B5EF4-FFF2-40B4-BE49-F238E27FC236}">
                <a16:creationId xmlns:a16="http://schemas.microsoft.com/office/drawing/2014/main" id="{F514FC8E-B976-4745-9423-BB0CDB35F084}"/>
              </a:ext>
            </a:extLst>
          </p:cNvPr>
          <p:cNvSpPr txBox="1">
            <a:spLocks noChangeArrowheads="1"/>
          </p:cNvSpPr>
          <p:nvPr/>
        </p:nvSpPr>
        <p:spPr bwMode="auto">
          <a:xfrm>
            <a:off x="1076325" y="6327775"/>
            <a:ext cx="3059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000">
                <a:solidFill>
                  <a:srgbClr val="333333"/>
                </a:solidFill>
                <a:latin typeface="Helvetica Neue"/>
                <a:ea typeface="宋体" panose="02010600030101010101" pitchFamily="2" charset="-122"/>
              </a:rPr>
              <a:t>英国东印度公司贸易路线</a:t>
            </a:r>
            <a:endParaRPr lang="zh-CN" altLang="en-US" sz="2000">
              <a:latin typeface="ZapfDingbats"/>
              <a:ea typeface="宋体" panose="02010600030101010101" pitchFamily="2" charset="-122"/>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
            <a:extLst>
              <a:ext uri="{FF2B5EF4-FFF2-40B4-BE49-F238E27FC236}">
                <a16:creationId xmlns:a16="http://schemas.microsoft.com/office/drawing/2014/main" id="{AA96DC54-2F06-45EB-A602-31702E88AAAE}"/>
              </a:ext>
            </a:extLst>
          </p:cNvPr>
          <p:cNvSpPr txBox="1">
            <a:spLocks noChangeArrowheads="1"/>
          </p:cNvSpPr>
          <p:nvPr/>
        </p:nvSpPr>
        <p:spPr bwMode="auto">
          <a:xfrm>
            <a:off x="683382" y="407968"/>
            <a:ext cx="76327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3600" dirty="0">
                <a:latin typeface="ZapfDingbats"/>
                <a:ea typeface="宋体" panose="02010600030101010101" pitchFamily="2" charset="-122"/>
              </a:rPr>
              <a:t>附：我国最早的股票：招商局、开平矿务局、自贡盐井</a:t>
            </a:r>
          </a:p>
        </p:txBody>
      </p:sp>
      <p:sp>
        <p:nvSpPr>
          <p:cNvPr id="20483" name="文本框 8">
            <a:extLst>
              <a:ext uri="{FF2B5EF4-FFF2-40B4-BE49-F238E27FC236}">
                <a16:creationId xmlns:a16="http://schemas.microsoft.com/office/drawing/2014/main" id="{9AE53EA8-E931-412E-93E6-A089A3379788}"/>
              </a:ext>
            </a:extLst>
          </p:cNvPr>
          <p:cNvSpPr txBox="1">
            <a:spLocks noChangeArrowheads="1"/>
          </p:cNvSpPr>
          <p:nvPr/>
        </p:nvSpPr>
        <p:spPr bwMode="auto">
          <a:xfrm>
            <a:off x="1042988" y="1772816"/>
            <a:ext cx="6913562"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r>
              <a:rPr lang="en-US" altLang="zh-CN" dirty="0">
                <a:latin typeface="Calibri" panose="020F0502020204030204" pitchFamily="34" charset="0"/>
                <a:ea typeface="宋体" panose="02010600030101010101" pitchFamily="2" charset="-122"/>
                <a:cs typeface="Times New Roman" panose="02020603050405020304" pitchFamily="18" charset="0"/>
              </a:rPr>
              <a:t>1872</a:t>
            </a:r>
            <a:r>
              <a:rPr lang="zh-CN" altLang="zh-CN" dirty="0">
                <a:latin typeface="Calibri" panose="020F0502020204030204" pitchFamily="34" charset="0"/>
                <a:ea typeface="宋体" panose="02010600030101010101" pitchFamily="2" charset="-122"/>
                <a:cs typeface="Times New Roman" panose="02020603050405020304" pitchFamily="18" charset="0"/>
              </a:rPr>
              <a:t>年，北洋通商大臣、直隶总督李鸿章，委派淞沪巨商朱其昂、朱其诏筹建上海轮船招商局，效仿西方股份制，以“官督商办”兴建企业，决定向社会公开募集资金</a:t>
            </a:r>
            <a:r>
              <a:rPr lang="zh-CN" altLang="en-US" dirty="0">
                <a:latin typeface="Calibri" panose="020F0502020204030204" pitchFamily="34" charset="0"/>
                <a:ea typeface="宋体" panose="02010600030101010101" pitchFamily="2" charset="-122"/>
                <a:cs typeface="Times New Roman" panose="02020603050405020304" pitchFamily="18" charset="0"/>
              </a:rPr>
              <a:t>：</a:t>
            </a:r>
            <a:r>
              <a:rPr lang="zh-CN" altLang="zh-CN" dirty="0">
                <a:latin typeface="Calibri" panose="020F0502020204030204" pitchFamily="34" charset="0"/>
                <a:ea typeface="宋体" panose="02010600030101010101" pitchFamily="2" charset="-122"/>
                <a:cs typeface="Times New Roman" panose="02020603050405020304" pitchFamily="18" charset="0"/>
              </a:rPr>
              <a:t>每股白银</a:t>
            </a:r>
            <a:r>
              <a:rPr lang="en-US" altLang="zh-CN" dirty="0">
                <a:latin typeface="Calibri" panose="020F0502020204030204" pitchFamily="34" charset="0"/>
                <a:ea typeface="宋体" panose="02010600030101010101" pitchFamily="2" charset="-122"/>
                <a:cs typeface="Times New Roman" panose="02020603050405020304" pitchFamily="18" charset="0"/>
              </a:rPr>
              <a:t>100</a:t>
            </a:r>
            <a:r>
              <a:rPr lang="zh-CN" altLang="zh-CN" dirty="0">
                <a:latin typeface="Calibri" panose="020F0502020204030204" pitchFamily="34" charset="0"/>
                <a:ea typeface="宋体" panose="02010600030101010101" pitchFamily="2" charset="-122"/>
                <a:cs typeface="Times New Roman" panose="02020603050405020304" pitchFamily="18" charset="0"/>
              </a:rPr>
              <a:t>两，入股数目不限；入股后发给出资人股票，详载股东姓名籍贯，股票可以转让，办理过户手续；股东有权参与企业的经营管理，</a:t>
            </a:r>
            <a:r>
              <a:rPr lang="en-US" altLang="zh-CN" dirty="0">
                <a:latin typeface="Calibri" panose="020F0502020204030204" pitchFamily="34" charset="0"/>
                <a:ea typeface="宋体" panose="02010600030101010101" pitchFamily="2" charset="-122"/>
                <a:cs typeface="Times New Roman" panose="02020603050405020304" pitchFamily="18" charset="0"/>
              </a:rPr>
              <a:t>100</a:t>
            </a:r>
            <a:r>
              <a:rPr lang="zh-CN" altLang="zh-CN" dirty="0">
                <a:latin typeface="Calibri" panose="020F0502020204030204" pitchFamily="34" charset="0"/>
                <a:ea typeface="宋体" panose="02010600030101010101" pitchFamily="2" charset="-122"/>
                <a:cs typeface="Times New Roman" panose="02020603050405020304" pitchFamily="18" charset="0"/>
              </a:rPr>
              <a:t>股推举一名“商董”，众商董推举“总董”，董事参与招商局及各分局的领导决策；按股份制模式实行财务管理，全公司的财务状况，每年要编制资产负债表，损益计算书，并在《申报》等报纸上向社会公开，向股东们报告。</a:t>
            </a:r>
            <a:endParaRPr lang="zh-CN" altLang="en-US" dirty="0">
              <a:ea typeface="宋体" panose="02010600030101010101" pitchFamily="2" charset="-122"/>
              <a:cs typeface="Times New Roman" panose="02020603050405020304" pitchFamily="18" charset="0"/>
            </a:endParaRP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6D941819-F846-4610-BE13-E013765D9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42900"/>
            <a:ext cx="3671887" cy="584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2">
            <a:extLst>
              <a:ext uri="{FF2B5EF4-FFF2-40B4-BE49-F238E27FC236}">
                <a16:creationId xmlns:a16="http://schemas.microsoft.com/office/drawing/2014/main" id="{FD3A3B06-3B9B-497B-9812-16E36055F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42900"/>
            <a:ext cx="446246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878BC21F-BA3F-4EFD-9169-D0278B3D03A6}"/>
              </a:ext>
            </a:extLst>
          </p:cNvPr>
          <p:cNvSpPr txBox="1"/>
          <p:nvPr/>
        </p:nvSpPr>
        <p:spPr>
          <a:xfrm>
            <a:off x="179388" y="3481388"/>
            <a:ext cx="4752975" cy="2894012"/>
          </a:xfrm>
          <a:prstGeom prst="rect">
            <a:avLst/>
          </a:prstGeom>
          <a:noFill/>
        </p:spPr>
        <p:txBody>
          <a:bodyPr>
            <a:spAutoFit/>
          </a:bodyPr>
          <a:lstStyle/>
          <a:p>
            <a:pPr marL="285750" indent="-285750" algn="just">
              <a:buFont typeface="Arial" panose="020B0604020202020204" pitchFamily="34" charset="0"/>
              <a:buChar char="•"/>
              <a:defRPr/>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为解决轮船招商局和北洋舰队的用煤，</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1876</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年</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11</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月，唐廷枢受北洋大臣李鸿章委派，勘探、筹办开平煤矿。</a:t>
            </a:r>
          </a:p>
          <a:p>
            <a:pPr marL="285750" indent="-285750" algn="just">
              <a:buFont typeface="Arial" panose="020B0604020202020204" pitchFamily="34" charset="0"/>
              <a:buChar char="•"/>
              <a:defRPr/>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1877</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年</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9</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月，唐廷枢将矿样化验结果、办矿前景、需要解决的问题、资金筹划等事宜上报李鸿章。李鸿章批准了唐廷枢的报告，拟定开平矿务局招商章程</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12</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条。章程中规定</a:t>
            </a: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开平矿务局专营煤炭，总投资</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80</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万两，分作</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8000</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股，每股银</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100</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两，以招商局之法，官督商办，集资于民，官府适当扶植。</a:t>
            </a:r>
          </a:p>
          <a:p>
            <a:pPr marL="285750" indent="-285750" algn="just">
              <a:buFont typeface="Arial" panose="020B0604020202020204" pitchFamily="34" charset="0"/>
              <a:buChar char="•"/>
              <a:defRPr/>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1878</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年</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7</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月，开平矿务局正式成立，唐廷枢任开平矿务局总办，向外国订购机器设备，在乔屯买地盖房。年底，开平煤矿正式开始生产，产量逐年递增，从</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1889</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年到</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1899</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年十年间，赢利白银</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500</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多万两，相当于原股本的三倍多。</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a:extLst>
              <a:ext uri="{FF2B5EF4-FFF2-40B4-BE49-F238E27FC236}">
                <a16:creationId xmlns:a16="http://schemas.microsoft.com/office/drawing/2014/main" id="{BD51143E-D7B8-4AB7-AEB3-30F39B556CA7}"/>
              </a:ext>
            </a:extLst>
          </p:cNvPr>
          <p:cNvSpPr txBox="1">
            <a:spLocks noChangeArrowheads="1"/>
          </p:cNvSpPr>
          <p:nvPr/>
        </p:nvSpPr>
        <p:spPr bwMode="auto">
          <a:xfrm>
            <a:off x="2771800" y="377825"/>
            <a:ext cx="34194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3600">
                <a:latin typeface="ZapfDingbats"/>
                <a:ea typeface="宋体" panose="02010600030101010101" pitchFamily="2" charset="-122"/>
              </a:rPr>
              <a:t>股票分类</a:t>
            </a:r>
          </a:p>
        </p:txBody>
      </p:sp>
      <p:sp>
        <p:nvSpPr>
          <p:cNvPr id="15363" name="文本框 2">
            <a:extLst>
              <a:ext uri="{FF2B5EF4-FFF2-40B4-BE49-F238E27FC236}">
                <a16:creationId xmlns:a16="http://schemas.microsoft.com/office/drawing/2014/main" id="{EC421EFA-752A-4EAF-B394-253FAD8E9A21}"/>
              </a:ext>
            </a:extLst>
          </p:cNvPr>
          <p:cNvSpPr txBox="1">
            <a:spLocks noChangeArrowheads="1"/>
          </p:cNvSpPr>
          <p:nvPr/>
        </p:nvSpPr>
        <p:spPr bwMode="auto">
          <a:xfrm>
            <a:off x="2046833" y="1696740"/>
            <a:ext cx="1692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800">
                <a:latin typeface="华文宋体" panose="02010600040101010101" pitchFamily="2" charset="-122"/>
                <a:ea typeface="华文宋体" panose="02010600040101010101" pitchFamily="2" charset="-122"/>
              </a:rPr>
              <a:t>普通股</a:t>
            </a:r>
          </a:p>
        </p:txBody>
      </p:sp>
      <p:sp>
        <p:nvSpPr>
          <p:cNvPr id="15364" name="文本框 3">
            <a:extLst>
              <a:ext uri="{FF2B5EF4-FFF2-40B4-BE49-F238E27FC236}">
                <a16:creationId xmlns:a16="http://schemas.microsoft.com/office/drawing/2014/main" id="{8378AF6C-C941-4A98-8C85-3BA3EA8CFE73}"/>
              </a:ext>
            </a:extLst>
          </p:cNvPr>
          <p:cNvSpPr txBox="1">
            <a:spLocks noChangeArrowheads="1"/>
          </p:cNvSpPr>
          <p:nvPr/>
        </p:nvSpPr>
        <p:spPr bwMode="auto">
          <a:xfrm>
            <a:off x="2059533" y="3231853"/>
            <a:ext cx="1692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800">
                <a:latin typeface="华文宋体" panose="02010600040101010101" pitchFamily="2" charset="-122"/>
                <a:ea typeface="华文宋体" panose="02010600040101010101" pitchFamily="2" charset="-122"/>
              </a:rPr>
              <a:t>优先股</a:t>
            </a:r>
          </a:p>
        </p:txBody>
      </p:sp>
      <p:sp>
        <p:nvSpPr>
          <p:cNvPr id="15365" name="文本框 4">
            <a:extLst>
              <a:ext uri="{FF2B5EF4-FFF2-40B4-BE49-F238E27FC236}">
                <a16:creationId xmlns:a16="http://schemas.microsoft.com/office/drawing/2014/main" id="{5BF88C11-9A68-4DF6-836C-44CD63E80BED}"/>
              </a:ext>
            </a:extLst>
          </p:cNvPr>
          <p:cNvSpPr txBox="1">
            <a:spLocks noChangeArrowheads="1"/>
          </p:cNvSpPr>
          <p:nvPr/>
        </p:nvSpPr>
        <p:spPr bwMode="auto">
          <a:xfrm>
            <a:off x="3751808" y="1128415"/>
            <a:ext cx="219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800">
                <a:latin typeface="华文宋体" panose="02010600040101010101" pitchFamily="2" charset="-122"/>
                <a:ea typeface="华文宋体" panose="02010600040101010101" pitchFamily="2" charset="-122"/>
              </a:rPr>
              <a:t>A</a:t>
            </a:r>
            <a:r>
              <a:rPr lang="zh-CN" altLang="en-US" sz="2800">
                <a:latin typeface="华文宋体" panose="02010600040101010101" pitchFamily="2" charset="-122"/>
                <a:ea typeface="华文宋体" panose="02010600040101010101" pitchFamily="2" charset="-122"/>
              </a:rPr>
              <a:t>类普通股</a:t>
            </a:r>
          </a:p>
        </p:txBody>
      </p:sp>
      <p:sp>
        <p:nvSpPr>
          <p:cNvPr id="15366" name="文本框 4">
            <a:extLst>
              <a:ext uri="{FF2B5EF4-FFF2-40B4-BE49-F238E27FC236}">
                <a16:creationId xmlns:a16="http://schemas.microsoft.com/office/drawing/2014/main" id="{D0242BB8-47A1-4E0B-A7ED-3DEA2B3207C8}"/>
              </a:ext>
            </a:extLst>
          </p:cNvPr>
          <p:cNvSpPr txBox="1">
            <a:spLocks noChangeArrowheads="1"/>
          </p:cNvSpPr>
          <p:nvPr/>
        </p:nvSpPr>
        <p:spPr bwMode="auto">
          <a:xfrm>
            <a:off x="3775621" y="2274590"/>
            <a:ext cx="219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800">
                <a:latin typeface="华文宋体" panose="02010600040101010101" pitchFamily="2" charset="-122"/>
                <a:ea typeface="华文宋体" panose="02010600040101010101" pitchFamily="2" charset="-122"/>
              </a:rPr>
              <a:t>B</a:t>
            </a:r>
            <a:r>
              <a:rPr lang="zh-CN" altLang="en-US" sz="2800">
                <a:latin typeface="华文宋体" panose="02010600040101010101" pitchFamily="2" charset="-122"/>
                <a:ea typeface="华文宋体" panose="02010600040101010101" pitchFamily="2" charset="-122"/>
              </a:rPr>
              <a:t>类普通股</a:t>
            </a:r>
          </a:p>
        </p:txBody>
      </p:sp>
      <p:sp>
        <p:nvSpPr>
          <p:cNvPr id="15367" name="文本框 4">
            <a:extLst>
              <a:ext uri="{FF2B5EF4-FFF2-40B4-BE49-F238E27FC236}">
                <a16:creationId xmlns:a16="http://schemas.microsoft.com/office/drawing/2014/main" id="{A225D902-B806-45E6-A196-DA7B6AE39F66}"/>
              </a:ext>
            </a:extLst>
          </p:cNvPr>
          <p:cNvSpPr txBox="1">
            <a:spLocks noChangeArrowheads="1"/>
          </p:cNvSpPr>
          <p:nvPr/>
        </p:nvSpPr>
        <p:spPr bwMode="auto">
          <a:xfrm>
            <a:off x="5867946" y="2179340"/>
            <a:ext cx="30495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000">
                <a:latin typeface="华文宋体" panose="02010600040101010101" pitchFamily="2" charset="-122"/>
                <a:ea typeface="华文宋体" panose="02010600040101010101" pitchFamily="2" charset="-122"/>
              </a:rPr>
              <a:t>具有超级投票权</a:t>
            </a:r>
            <a:endParaRPr lang="en-US" altLang="zh-CN" sz="2000">
              <a:latin typeface="华文宋体" panose="02010600040101010101" pitchFamily="2" charset="-122"/>
              <a:ea typeface="华文宋体" panose="02010600040101010101" pitchFamily="2" charset="-122"/>
            </a:endParaRPr>
          </a:p>
          <a:p>
            <a:pPr algn="ctr">
              <a:spcBef>
                <a:spcPct val="0"/>
              </a:spcBef>
              <a:buClrTx/>
              <a:buSzTx/>
              <a:buFontTx/>
              <a:buNone/>
            </a:pPr>
            <a:r>
              <a:rPr lang="zh-CN" altLang="en-US" sz="2000">
                <a:latin typeface="华文宋体" panose="02010600040101010101" pitchFamily="2" charset="-122"/>
                <a:ea typeface="华文宋体" panose="02010600040101010101" pitchFamily="2" charset="-122"/>
              </a:rPr>
              <a:t>一股多票</a:t>
            </a:r>
          </a:p>
        </p:txBody>
      </p:sp>
      <p:sp>
        <p:nvSpPr>
          <p:cNvPr id="2" name="左大括号 1">
            <a:extLst>
              <a:ext uri="{FF2B5EF4-FFF2-40B4-BE49-F238E27FC236}">
                <a16:creationId xmlns:a16="http://schemas.microsoft.com/office/drawing/2014/main" id="{32A94F40-CEC6-4138-B5FB-0E308762CC84}"/>
              </a:ext>
            </a:extLst>
          </p:cNvPr>
          <p:cNvSpPr/>
          <p:nvPr/>
        </p:nvSpPr>
        <p:spPr bwMode="auto">
          <a:xfrm>
            <a:off x="1835696" y="1988840"/>
            <a:ext cx="360362" cy="1603375"/>
          </a:xfrm>
          <a:prstGeom prst="leftBrac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wrap="none" anchor="ct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a:defRPr/>
            </a:pPr>
            <a:endParaRPr lang="zh-CN" altLang="en-US" sz="2000" dirty="0">
              <a:ea typeface="宋体" panose="02010600030101010101" pitchFamily="2" charset="-122"/>
            </a:endParaRPr>
          </a:p>
        </p:txBody>
      </p:sp>
      <p:sp>
        <p:nvSpPr>
          <p:cNvPr id="9" name="左大括号 8">
            <a:extLst>
              <a:ext uri="{FF2B5EF4-FFF2-40B4-BE49-F238E27FC236}">
                <a16:creationId xmlns:a16="http://schemas.microsoft.com/office/drawing/2014/main" id="{3C46E8F3-0D02-4529-9E70-D6A4065F3D5A}"/>
              </a:ext>
            </a:extLst>
          </p:cNvPr>
          <p:cNvSpPr/>
          <p:nvPr/>
        </p:nvSpPr>
        <p:spPr bwMode="auto">
          <a:xfrm>
            <a:off x="3491458" y="1377653"/>
            <a:ext cx="458788" cy="1243012"/>
          </a:xfrm>
          <a:prstGeom prst="leftBrace">
            <a:avLst>
              <a:gd name="adj1" fmla="val 8333"/>
              <a:gd name="adj2" fmla="val 49029"/>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wrap="none" anchor="ct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a:defRPr/>
            </a:pPr>
            <a:endParaRPr lang="zh-CN" altLang="en-US" sz="2000" dirty="0">
              <a:ea typeface="宋体" panose="02010600030101010101" pitchFamily="2" charset="-122"/>
            </a:endParaRPr>
          </a:p>
        </p:txBody>
      </p:sp>
      <p:sp>
        <p:nvSpPr>
          <p:cNvPr id="15370" name="文本框 2">
            <a:extLst>
              <a:ext uri="{FF2B5EF4-FFF2-40B4-BE49-F238E27FC236}">
                <a16:creationId xmlns:a16="http://schemas.microsoft.com/office/drawing/2014/main" id="{C275B1B7-8D4E-4AB7-8CFB-7595674015A7}"/>
              </a:ext>
            </a:extLst>
          </p:cNvPr>
          <p:cNvSpPr txBox="1">
            <a:spLocks noChangeArrowheads="1"/>
          </p:cNvSpPr>
          <p:nvPr/>
        </p:nvSpPr>
        <p:spPr bwMode="auto">
          <a:xfrm>
            <a:off x="256133" y="2450803"/>
            <a:ext cx="1692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800">
                <a:latin typeface="华文宋体" panose="02010600040101010101" pitchFamily="2" charset="-122"/>
                <a:ea typeface="华文宋体" panose="02010600040101010101" pitchFamily="2" charset="-122"/>
              </a:rPr>
              <a:t>股票</a:t>
            </a:r>
          </a:p>
        </p:txBody>
      </p:sp>
      <p:sp>
        <p:nvSpPr>
          <p:cNvPr id="15371" name="TextBox 1">
            <a:extLst>
              <a:ext uri="{FF2B5EF4-FFF2-40B4-BE49-F238E27FC236}">
                <a16:creationId xmlns:a16="http://schemas.microsoft.com/office/drawing/2014/main" id="{99556712-80CC-4BC2-97D7-BC2A1ECFE01B}"/>
              </a:ext>
            </a:extLst>
          </p:cNvPr>
          <p:cNvSpPr txBox="1">
            <a:spLocks noChangeArrowheads="1"/>
          </p:cNvSpPr>
          <p:nvPr/>
        </p:nvSpPr>
        <p:spPr bwMode="auto">
          <a:xfrm>
            <a:off x="588962" y="4054178"/>
            <a:ext cx="79660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zh-CN" altLang="en-US" sz="2400" dirty="0">
                <a:latin typeface="华文宋体" panose="02010600040101010101" pitchFamily="2" charset="-122"/>
                <a:ea typeface="华文宋体" panose="02010600040101010101" pitchFamily="2" charset="-122"/>
              </a:rPr>
              <a:t>存托凭证（</a:t>
            </a:r>
            <a:r>
              <a:rPr lang="en-US" altLang="zh-CN" sz="2400" dirty="0">
                <a:latin typeface="华文宋体" panose="02010600040101010101" pitchFamily="2" charset="-122"/>
                <a:ea typeface="华文宋体" panose="02010600040101010101" pitchFamily="2" charset="-122"/>
              </a:rPr>
              <a:t>Depository Receipts,</a:t>
            </a:r>
            <a:r>
              <a:rPr lang="zh-CN" altLang="en-US" sz="2400" dirty="0">
                <a:latin typeface="华文宋体" panose="02010600040101010101" pitchFamily="2" charset="-122"/>
                <a:ea typeface="华文宋体" panose="02010600040101010101" pitchFamily="2" charset="-122"/>
              </a:rPr>
              <a:t>简称</a:t>
            </a:r>
            <a:r>
              <a:rPr lang="en-US" altLang="zh-CN" sz="2400" dirty="0">
                <a:latin typeface="华文宋体" panose="02010600040101010101" pitchFamily="2" charset="-122"/>
                <a:ea typeface="华文宋体" panose="02010600040101010101" pitchFamily="2" charset="-122"/>
              </a:rPr>
              <a:t>DR</a:t>
            </a:r>
            <a:r>
              <a:rPr lang="zh-CN" altLang="en-US" sz="2400" dirty="0">
                <a:latin typeface="华文宋体" panose="02010600040101010101" pitchFamily="2" charset="-122"/>
                <a:ea typeface="华文宋体" panose="02010600040101010101" pitchFamily="2" charset="-122"/>
              </a:rPr>
              <a:t>），又称存券收据或存股证，是指在一国证券市场流通的代表外国公司有价证券的可转让凭证，由存托人签发，以境外证券为基础在境内发行，代表境外基础证券权益的证券。包括</a:t>
            </a:r>
            <a:r>
              <a:rPr lang="en-US" altLang="zh-CN" sz="2400" dirty="0">
                <a:latin typeface="华文宋体" panose="02010600040101010101" pitchFamily="2" charset="-122"/>
                <a:ea typeface="华文宋体" panose="02010600040101010101" pitchFamily="2" charset="-122"/>
              </a:rPr>
              <a:t>GDR</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ADR</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EDR</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CDR</a:t>
            </a:r>
            <a:r>
              <a:rPr lang="zh-CN" altLang="en-US" sz="2400" dirty="0">
                <a:latin typeface="华文宋体" panose="02010600040101010101" pitchFamily="2" charset="-122"/>
                <a:ea typeface="华文宋体" panose="02010600040101010101" pitchFamily="2" charset="-122"/>
              </a:rPr>
              <a:t>等。</a:t>
            </a:r>
          </a:p>
        </p:txBody>
      </p:sp>
      <p:sp>
        <p:nvSpPr>
          <p:cNvPr id="15372" name="文本框 4">
            <a:extLst>
              <a:ext uri="{FF2B5EF4-FFF2-40B4-BE49-F238E27FC236}">
                <a16:creationId xmlns:a16="http://schemas.microsoft.com/office/drawing/2014/main" id="{23ADF4F7-C2C8-4810-80FA-C78D3396FC6E}"/>
              </a:ext>
            </a:extLst>
          </p:cNvPr>
          <p:cNvSpPr txBox="1">
            <a:spLocks noChangeArrowheads="1"/>
          </p:cNvSpPr>
          <p:nvPr/>
        </p:nvSpPr>
        <p:spPr bwMode="auto">
          <a:xfrm>
            <a:off x="5948908" y="1187153"/>
            <a:ext cx="2578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000">
                <a:latin typeface="华文宋体" panose="02010600040101010101" pitchFamily="2" charset="-122"/>
                <a:ea typeface="华文宋体" panose="02010600040101010101" pitchFamily="2" charset="-122"/>
              </a:rPr>
              <a:t>一股一票</a:t>
            </a:r>
          </a:p>
        </p:txBody>
      </p:sp>
    </p:spTree>
    <p:extLst>
      <p:ext uri="{BB962C8B-B14F-4D97-AF65-F5344CB8AC3E}">
        <p14:creationId xmlns:p14="http://schemas.microsoft.com/office/powerpoint/2010/main" val="461712104"/>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框 2">
            <a:extLst>
              <a:ext uri="{FF2B5EF4-FFF2-40B4-BE49-F238E27FC236}">
                <a16:creationId xmlns:a16="http://schemas.microsoft.com/office/drawing/2014/main" id="{0698673E-1AF6-49A2-ABBA-98E72BD0F2ED}"/>
              </a:ext>
            </a:extLst>
          </p:cNvPr>
          <p:cNvSpPr txBox="1">
            <a:spLocks noChangeArrowheads="1"/>
          </p:cNvSpPr>
          <p:nvPr/>
        </p:nvSpPr>
        <p:spPr bwMode="auto">
          <a:xfrm>
            <a:off x="1763713" y="620713"/>
            <a:ext cx="6048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a:latin typeface="ZapfDingbats"/>
                <a:ea typeface="宋体" panose="02010600030101010101" pitchFamily="2" charset="-122"/>
              </a:rPr>
              <a:t>股票行情</a:t>
            </a:r>
          </a:p>
        </p:txBody>
      </p:sp>
      <p:pic>
        <p:nvPicPr>
          <p:cNvPr id="3" name="图片 2">
            <a:extLst>
              <a:ext uri="{FF2B5EF4-FFF2-40B4-BE49-F238E27FC236}">
                <a16:creationId xmlns:a16="http://schemas.microsoft.com/office/drawing/2014/main" id="{AE2DDBE0-030E-4218-ACC3-479A5398AFDA}"/>
              </a:ext>
            </a:extLst>
          </p:cNvPr>
          <p:cNvPicPr>
            <a:picLocks noChangeAspect="1"/>
          </p:cNvPicPr>
          <p:nvPr/>
        </p:nvPicPr>
        <p:blipFill>
          <a:blip r:embed="rId2"/>
          <a:stretch>
            <a:fillRect/>
          </a:stretch>
        </p:blipFill>
        <p:spPr>
          <a:xfrm>
            <a:off x="89756" y="1204913"/>
            <a:ext cx="8964488" cy="4761466"/>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28082-5654-C476-95C2-B52A37496607}"/>
              </a:ext>
            </a:extLst>
          </p:cNvPr>
          <p:cNvSpPr>
            <a:spLocks noGrp="1"/>
          </p:cNvSpPr>
          <p:nvPr>
            <p:ph type="title"/>
          </p:nvPr>
        </p:nvSpPr>
        <p:spPr/>
        <p:txBody>
          <a:bodyPr/>
          <a:lstStyle/>
          <a:p>
            <a:r>
              <a:rPr lang="zh-CN" altLang="en-US" sz="4400" b="0" i="0" dirty="0">
                <a:solidFill>
                  <a:srgbClr val="000000"/>
                </a:solidFill>
                <a:effectLst/>
                <a:latin typeface="Microsoft Yahei" panose="020B0503020204020204" pitchFamily="34" charset="-122"/>
                <a:ea typeface="Microsoft Yahei" panose="020B0503020204020204" pitchFamily="34" charset="-122"/>
              </a:rPr>
              <a:t>小资料：贵州茅台</a:t>
            </a:r>
            <a:r>
              <a:rPr lang="en-US" altLang="zh-CN" sz="4400" b="0" i="0" dirty="0">
                <a:solidFill>
                  <a:srgbClr val="000000"/>
                </a:solidFill>
                <a:effectLst/>
                <a:latin typeface="Microsoft Yahei" panose="020B0503020204020204" pitchFamily="34" charset="-122"/>
                <a:ea typeface="Microsoft Yahei" panose="020B0503020204020204" pitchFamily="34" charset="-122"/>
              </a:rPr>
              <a:t>-</a:t>
            </a:r>
            <a:r>
              <a:rPr lang="zh-CN" altLang="en-US" sz="4400" b="0" i="0" dirty="0">
                <a:solidFill>
                  <a:srgbClr val="000000"/>
                </a:solidFill>
                <a:effectLst/>
                <a:latin typeface="Microsoft Yahei" panose="020B0503020204020204" pitchFamily="34" charset="-122"/>
                <a:ea typeface="Microsoft Yahei" panose="020B0503020204020204" pitchFamily="34" charset="-122"/>
              </a:rPr>
              <a:t>现金奶牛</a:t>
            </a:r>
            <a:endParaRPr lang="zh-CN" altLang="en-US" dirty="0"/>
          </a:p>
        </p:txBody>
      </p:sp>
      <p:sp>
        <p:nvSpPr>
          <p:cNvPr id="3" name="内容占位符 2">
            <a:extLst>
              <a:ext uri="{FF2B5EF4-FFF2-40B4-BE49-F238E27FC236}">
                <a16:creationId xmlns:a16="http://schemas.microsoft.com/office/drawing/2014/main" id="{33D4ACD1-48A2-8372-7727-1FE460498E9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CE27D8B-B996-55CD-3E3B-CD3F3FEB6DE4}"/>
              </a:ext>
            </a:extLst>
          </p:cNvPr>
          <p:cNvPicPr>
            <a:picLocks noChangeAspect="1"/>
          </p:cNvPicPr>
          <p:nvPr/>
        </p:nvPicPr>
        <p:blipFill>
          <a:blip r:embed="rId2"/>
          <a:stretch>
            <a:fillRect/>
          </a:stretch>
        </p:blipFill>
        <p:spPr>
          <a:xfrm>
            <a:off x="457200" y="1417638"/>
            <a:ext cx="4840523" cy="5157192"/>
          </a:xfrm>
          <a:prstGeom prst="rect">
            <a:avLst/>
          </a:prstGeom>
        </p:spPr>
      </p:pic>
      <p:sp>
        <p:nvSpPr>
          <p:cNvPr id="7" name="文本框 6">
            <a:extLst>
              <a:ext uri="{FF2B5EF4-FFF2-40B4-BE49-F238E27FC236}">
                <a16:creationId xmlns:a16="http://schemas.microsoft.com/office/drawing/2014/main" id="{F8A3F642-C846-18E4-30B4-9A1321B0F127}"/>
              </a:ext>
            </a:extLst>
          </p:cNvPr>
          <p:cNvSpPr txBox="1"/>
          <p:nvPr/>
        </p:nvSpPr>
        <p:spPr>
          <a:xfrm>
            <a:off x="5425057" y="1417638"/>
            <a:ext cx="3490343" cy="4708981"/>
          </a:xfrm>
          <a:prstGeom prst="rect">
            <a:avLst/>
          </a:prstGeom>
          <a:noFill/>
        </p:spPr>
        <p:txBody>
          <a:bodyPr wrap="square">
            <a:spAutoFit/>
          </a:bodyPr>
          <a:lstStyle/>
          <a:p>
            <a:pPr marL="285750" indent="-285750" algn="l">
              <a:buFont typeface="Arial" panose="020B0604020202020204" pitchFamily="34" charset="0"/>
              <a:buChar char="•"/>
            </a:pPr>
            <a:r>
              <a:rPr lang="en-US" altLang="zh-CN" sz="2000" b="0" i="0" dirty="0">
                <a:solidFill>
                  <a:srgbClr val="000000"/>
                </a:solidFill>
                <a:effectLst/>
                <a:latin typeface="Microsoft Yahei" panose="020B0503020204020204" pitchFamily="34" charset="-122"/>
                <a:ea typeface="Microsoft Yahei" panose="020B0503020204020204" pitchFamily="34" charset="-122"/>
              </a:rPr>
              <a:t>2022</a:t>
            </a:r>
            <a:r>
              <a:rPr lang="zh-CN" altLang="en-US" sz="2000" b="0" i="0" dirty="0">
                <a:solidFill>
                  <a:srgbClr val="000000"/>
                </a:solidFill>
                <a:effectLst/>
                <a:latin typeface="Microsoft Yahei" panose="020B0503020204020204" pitchFamily="34" charset="-122"/>
                <a:ea typeface="Microsoft Yahei" panose="020B0503020204020204" pitchFamily="34" charset="-122"/>
              </a:rPr>
              <a:t>年</a:t>
            </a:r>
            <a:r>
              <a:rPr lang="en-US" altLang="zh-CN" sz="2000" b="0" i="0" dirty="0">
                <a:solidFill>
                  <a:srgbClr val="000000"/>
                </a:solidFill>
                <a:effectLst/>
                <a:latin typeface="Microsoft Yahei" panose="020B0503020204020204" pitchFamily="34" charset="-122"/>
                <a:ea typeface="Microsoft Yahei" panose="020B0503020204020204" pitchFamily="34" charset="-122"/>
              </a:rPr>
              <a:t>6</a:t>
            </a:r>
            <a:r>
              <a:rPr lang="zh-CN" altLang="en-US" sz="2000" b="0" i="0" dirty="0">
                <a:solidFill>
                  <a:srgbClr val="000000"/>
                </a:solidFill>
                <a:effectLst/>
                <a:latin typeface="Microsoft Yahei" panose="020B0503020204020204" pitchFamily="34" charset="-122"/>
                <a:ea typeface="Microsoft Yahei" panose="020B0503020204020204" pitchFamily="34" charset="-122"/>
              </a:rPr>
              <a:t>月</a:t>
            </a:r>
            <a:r>
              <a:rPr lang="en-US" altLang="zh-CN" sz="2000" b="0" i="0" dirty="0">
                <a:solidFill>
                  <a:srgbClr val="000000"/>
                </a:solidFill>
                <a:effectLst/>
                <a:latin typeface="Microsoft Yahei" panose="020B0503020204020204" pitchFamily="34" charset="-122"/>
                <a:ea typeface="Microsoft Yahei" panose="020B0503020204020204" pitchFamily="34" charset="-122"/>
              </a:rPr>
              <a:t>23</a:t>
            </a:r>
            <a:r>
              <a:rPr lang="zh-CN" altLang="en-US" sz="2000" b="0" i="0" dirty="0">
                <a:solidFill>
                  <a:srgbClr val="000000"/>
                </a:solidFill>
                <a:effectLst/>
                <a:latin typeface="Microsoft Yahei" panose="020B0503020204020204" pitchFamily="34" charset="-122"/>
                <a:ea typeface="Microsoft Yahei" panose="020B0503020204020204" pitchFamily="34" charset="-122"/>
              </a:rPr>
              <a:t>日晚，贵州茅台发布分红公告，从净利润中拿出</a:t>
            </a:r>
            <a:r>
              <a:rPr lang="en-US" altLang="zh-CN" sz="2000" b="0" i="0" dirty="0">
                <a:solidFill>
                  <a:srgbClr val="000000"/>
                </a:solidFill>
                <a:effectLst/>
                <a:latin typeface="Microsoft Yahei" panose="020B0503020204020204" pitchFamily="34" charset="-122"/>
                <a:ea typeface="Microsoft Yahei" panose="020B0503020204020204" pitchFamily="34" charset="-122"/>
              </a:rPr>
              <a:t>272</a:t>
            </a:r>
            <a:r>
              <a:rPr lang="zh-CN" altLang="en-US" sz="2000" b="0" i="0" dirty="0">
                <a:solidFill>
                  <a:srgbClr val="000000"/>
                </a:solidFill>
                <a:effectLst/>
                <a:latin typeface="Microsoft Yahei" panose="020B0503020204020204" pitchFamily="34" charset="-122"/>
                <a:ea typeface="Microsoft Yahei" panose="020B0503020204020204" pitchFamily="34" charset="-122"/>
              </a:rPr>
              <a:t>亿分给股东，每股税前现金分红</a:t>
            </a:r>
            <a:r>
              <a:rPr lang="en-US" altLang="zh-CN" sz="2000" b="0" i="0" dirty="0">
                <a:solidFill>
                  <a:srgbClr val="000000"/>
                </a:solidFill>
                <a:effectLst/>
                <a:latin typeface="Microsoft Yahei" panose="020B0503020204020204" pitchFamily="34" charset="-122"/>
                <a:ea typeface="Microsoft Yahei" panose="020B0503020204020204" pitchFamily="34" charset="-122"/>
              </a:rPr>
              <a:t>21.675</a:t>
            </a:r>
            <a:r>
              <a:rPr lang="zh-CN" altLang="en-US" sz="2000" b="0" i="0" dirty="0">
                <a:solidFill>
                  <a:srgbClr val="000000"/>
                </a:solidFill>
                <a:effectLst/>
                <a:latin typeface="Microsoft Yahei" panose="020B0503020204020204" pitchFamily="34" charset="-122"/>
                <a:ea typeface="Microsoft Yahei" panose="020B0503020204020204" pitchFamily="34" charset="-122"/>
              </a:rPr>
              <a:t>元，股权登记日为</a:t>
            </a:r>
            <a:r>
              <a:rPr lang="en-US" altLang="zh-CN" sz="2000" b="0" i="0" dirty="0">
                <a:solidFill>
                  <a:srgbClr val="000000"/>
                </a:solidFill>
                <a:effectLst/>
                <a:latin typeface="Microsoft Yahei" panose="020B0503020204020204" pitchFamily="34" charset="-122"/>
                <a:ea typeface="Microsoft Yahei" panose="020B0503020204020204" pitchFamily="34" charset="-122"/>
              </a:rPr>
              <a:t>6</a:t>
            </a:r>
            <a:r>
              <a:rPr lang="zh-CN" altLang="en-US" sz="2000" b="0" i="0" dirty="0">
                <a:solidFill>
                  <a:srgbClr val="000000"/>
                </a:solidFill>
                <a:effectLst/>
                <a:latin typeface="Microsoft Yahei" panose="020B0503020204020204" pitchFamily="34" charset="-122"/>
                <a:ea typeface="Microsoft Yahei" panose="020B0503020204020204" pitchFamily="34" charset="-122"/>
              </a:rPr>
              <a:t>月</a:t>
            </a:r>
            <a:r>
              <a:rPr lang="en-US" altLang="zh-CN" sz="2000" b="0" i="0" dirty="0">
                <a:solidFill>
                  <a:srgbClr val="000000"/>
                </a:solidFill>
                <a:effectLst/>
                <a:latin typeface="Microsoft Yahei" panose="020B0503020204020204" pitchFamily="34" charset="-122"/>
                <a:ea typeface="Microsoft Yahei" panose="020B0503020204020204" pitchFamily="34" charset="-122"/>
              </a:rPr>
              <a:t>29</a:t>
            </a:r>
            <a:r>
              <a:rPr lang="zh-CN" altLang="en-US" sz="2000" b="0" i="0" dirty="0">
                <a:solidFill>
                  <a:srgbClr val="000000"/>
                </a:solidFill>
                <a:effectLst/>
                <a:latin typeface="Microsoft Yahei" panose="020B0503020204020204" pitchFamily="34" charset="-122"/>
                <a:ea typeface="Microsoft Yahei" panose="020B0503020204020204" pitchFamily="34" charset="-122"/>
              </a:rPr>
              <a:t>日，除息日和现金红利发放日为</a:t>
            </a:r>
            <a:r>
              <a:rPr lang="en-US" altLang="zh-CN" sz="2000" b="0" i="0" dirty="0">
                <a:solidFill>
                  <a:srgbClr val="000000"/>
                </a:solidFill>
                <a:effectLst/>
                <a:latin typeface="Microsoft Yahei" panose="020B0503020204020204" pitchFamily="34" charset="-122"/>
                <a:ea typeface="Microsoft Yahei" panose="020B0503020204020204" pitchFamily="34" charset="-122"/>
              </a:rPr>
              <a:t>6</a:t>
            </a:r>
            <a:r>
              <a:rPr lang="zh-CN" altLang="en-US" sz="2000" b="0" i="0" dirty="0">
                <a:solidFill>
                  <a:srgbClr val="000000"/>
                </a:solidFill>
                <a:effectLst/>
                <a:latin typeface="Microsoft Yahei" panose="020B0503020204020204" pitchFamily="34" charset="-122"/>
                <a:ea typeface="Microsoft Yahei" panose="020B0503020204020204" pitchFamily="34" charset="-122"/>
              </a:rPr>
              <a:t>月</a:t>
            </a:r>
            <a:r>
              <a:rPr lang="en-US" altLang="zh-CN" sz="2000" b="0" i="0" dirty="0">
                <a:solidFill>
                  <a:srgbClr val="000000"/>
                </a:solidFill>
                <a:effectLst/>
                <a:latin typeface="Microsoft Yahei" panose="020B0503020204020204" pitchFamily="34" charset="-122"/>
                <a:ea typeface="Microsoft Yahei" panose="020B0503020204020204" pitchFamily="34" charset="-122"/>
              </a:rPr>
              <a:t>30</a:t>
            </a:r>
            <a:r>
              <a:rPr lang="zh-CN" altLang="en-US" sz="2000" b="0" i="0" dirty="0">
                <a:solidFill>
                  <a:srgbClr val="000000"/>
                </a:solidFill>
                <a:effectLst/>
                <a:latin typeface="Microsoft Yahei" panose="020B0503020204020204" pitchFamily="34" charset="-122"/>
                <a:ea typeface="Microsoft Yahei" panose="020B0503020204020204" pitchFamily="34" charset="-122"/>
              </a:rPr>
              <a:t>日。</a:t>
            </a:r>
            <a:endParaRPr lang="en-US" altLang="zh-CN" sz="2000" b="0" i="0" dirty="0">
              <a:solidFill>
                <a:srgbClr val="000000"/>
              </a:solidFill>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2000" b="0" i="0" dirty="0">
                <a:solidFill>
                  <a:srgbClr val="000000"/>
                </a:solidFill>
                <a:effectLst/>
                <a:latin typeface="Microsoft Yahei" panose="020B0503020204020204" pitchFamily="34" charset="-122"/>
                <a:ea typeface="Microsoft Yahei" panose="020B0503020204020204" pitchFamily="34" charset="-122"/>
              </a:rPr>
              <a:t>这次的分红金额创历史记录，是茅台历史上分红金额最高的一次，去年茅台实现净利润</a:t>
            </a:r>
            <a:r>
              <a:rPr lang="en-US" altLang="zh-CN" sz="2000" b="0" i="0" dirty="0">
                <a:solidFill>
                  <a:srgbClr val="000000"/>
                </a:solidFill>
                <a:effectLst/>
                <a:latin typeface="Microsoft Yahei" panose="020B0503020204020204" pitchFamily="34" charset="-122"/>
                <a:ea typeface="Microsoft Yahei" panose="020B0503020204020204" pitchFamily="34" charset="-122"/>
              </a:rPr>
              <a:t>524.6</a:t>
            </a:r>
            <a:r>
              <a:rPr lang="zh-CN" altLang="en-US" sz="2000" b="0" i="0" dirty="0">
                <a:solidFill>
                  <a:srgbClr val="000000"/>
                </a:solidFill>
                <a:effectLst/>
                <a:latin typeface="Microsoft Yahei" panose="020B0503020204020204" pitchFamily="34" charset="-122"/>
                <a:ea typeface="Microsoft Yahei" panose="020B0503020204020204" pitchFamily="34" charset="-122"/>
              </a:rPr>
              <a:t>亿，拿出</a:t>
            </a:r>
            <a:r>
              <a:rPr lang="en-US" altLang="zh-CN" sz="2000" b="0" i="0" dirty="0">
                <a:solidFill>
                  <a:srgbClr val="000000"/>
                </a:solidFill>
                <a:effectLst/>
                <a:latin typeface="Microsoft Yahei" panose="020B0503020204020204" pitchFamily="34" charset="-122"/>
                <a:ea typeface="Microsoft Yahei" panose="020B0503020204020204" pitchFamily="34" charset="-122"/>
              </a:rPr>
              <a:t>272</a:t>
            </a:r>
            <a:r>
              <a:rPr lang="zh-CN" altLang="en-US" sz="2000" b="0" i="0" dirty="0">
                <a:solidFill>
                  <a:srgbClr val="000000"/>
                </a:solidFill>
                <a:effectLst/>
                <a:latin typeface="Microsoft Yahei" panose="020B0503020204020204" pitchFamily="34" charset="-122"/>
                <a:ea typeface="Microsoft Yahei" panose="020B0503020204020204" pitchFamily="34" charset="-122"/>
              </a:rPr>
              <a:t>亿用于现金分红，股利支付率高达</a:t>
            </a:r>
            <a:r>
              <a:rPr lang="en-US" altLang="zh-CN" sz="2000" b="0" i="0" dirty="0">
                <a:solidFill>
                  <a:srgbClr val="000000"/>
                </a:solidFill>
                <a:effectLst/>
                <a:latin typeface="Microsoft Yahei" panose="020B0503020204020204" pitchFamily="34" charset="-122"/>
                <a:ea typeface="Microsoft Yahei" panose="020B0503020204020204" pitchFamily="34" charset="-122"/>
              </a:rPr>
              <a:t>51.9%</a:t>
            </a:r>
            <a:r>
              <a:rPr lang="zh-CN" altLang="en-US" sz="2000" b="0" i="0" dirty="0">
                <a:solidFill>
                  <a:srgbClr val="000000"/>
                </a:solidFill>
                <a:effectLst/>
                <a:latin typeface="Microsoft Yahei" panose="020B0503020204020204" pitchFamily="34" charset="-122"/>
                <a:ea typeface="Microsoft Yahei" panose="020B0503020204020204" pitchFamily="34" charset="-122"/>
              </a:rPr>
              <a:t>，从</a:t>
            </a:r>
            <a:r>
              <a:rPr lang="en-US" altLang="zh-CN" sz="2000" b="0" i="0" dirty="0">
                <a:solidFill>
                  <a:srgbClr val="000000"/>
                </a:solidFill>
                <a:effectLst/>
                <a:latin typeface="Microsoft Yahei" panose="020B0503020204020204" pitchFamily="34" charset="-122"/>
                <a:ea typeface="Microsoft Yahei" panose="020B0503020204020204" pitchFamily="34" charset="-122"/>
              </a:rPr>
              <a:t>2001</a:t>
            </a:r>
            <a:r>
              <a:rPr lang="zh-CN" altLang="en-US" sz="2000" b="0" i="0" dirty="0">
                <a:solidFill>
                  <a:srgbClr val="000000"/>
                </a:solidFill>
                <a:effectLst/>
                <a:latin typeface="Microsoft Yahei" panose="020B0503020204020204" pitchFamily="34" charset="-122"/>
                <a:ea typeface="Microsoft Yahei" panose="020B0503020204020204" pitchFamily="34" charset="-122"/>
              </a:rPr>
              <a:t>年上市以来，累计分红</a:t>
            </a:r>
            <a:r>
              <a:rPr lang="en-US" altLang="zh-CN" sz="2000" b="0" i="0" dirty="0">
                <a:solidFill>
                  <a:srgbClr val="000000"/>
                </a:solidFill>
                <a:effectLst/>
                <a:latin typeface="Microsoft Yahei" panose="020B0503020204020204" pitchFamily="34" charset="-122"/>
                <a:ea typeface="Microsoft Yahei" panose="020B0503020204020204" pitchFamily="34" charset="-122"/>
              </a:rPr>
              <a:t>1486</a:t>
            </a:r>
            <a:r>
              <a:rPr lang="zh-CN" altLang="en-US" sz="2000" b="0" i="0" dirty="0">
                <a:solidFill>
                  <a:srgbClr val="000000"/>
                </a:solidFill>
                <a:effectLst/>
                <a:latin typeface="Microsoft Yahei" panose="020B0503020204020204" pitchFamily="34" charset="-122"/>
                <a:ea typeface="Microsoft Yahei" panose="020B0503020204020204" pitchFamily="34" charset="-122"/>
              </a:rPr>
              <a:t>亿。</a:t>
            </a:r>
          </a:p>
        </p:txBody>
      </p:sp>
    </p:spTree>
    <p:extLst>
      <p:ext uri="{BB962C8B-B14F-4D97-AF65-F5344CB8AC3E}">
        <p14:creationId xmlns:p14="http://schemas.microsoft.com/office/powerpoint/2010/main" val="2127539816"/>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5F79B-720C-F08B-4284-61661D3CA9B5}"/>
              </a:ext>
            </a:extLst>
          </p:cNvPr>
          <p:cNvSpPr>
            <a:spLocks noGrp="1"/>
          </p:cNvSpPr>
          <p:nvPr>
            <p:ph type="title"/>
          </p:nvPr>
        </p:nvSpPr>
        <p:spPr/>
        <p:txBody>
          <a:bodyPr/>
          <a:lstStyle/>
          <a:p>
            <a:r>
              <a:rPr lang="zh-CN" altLang="en-US" dirty="0"/>
              <a:t>小资料：贵州茅台分红记录</a:t>
            </a:r>
          </a:p>
        </p:txBody>
      </p:sp>
      <p:graphicFrame>
        <p:nvGraphicFramePr>
          <p:cNvPr id="4" name="内容占位符 3">
            <a:extLst>
              <a:ext uri="{FF2B5EF4-FFF2-40B4-BE49-F238E27FC236}">
                <a16:creationId xmlns:a16="http://schemas.microsoft.com/office/drawing/2014/main" id="{D11E12B1-5133-66B0-B827-665036CB8FA8}"/>
              </a:ext>
            </a:extLst>
          </p:cNvPr>
          <p:cNvGraphicFramePr>
            <a:graphicFrameLocks noGrp="1"/>
          </p:cNvGraphicFramePr>
          <p:nvPr>
            <p:ph idx="1"/>
          </p:nvPr>
        </p:nvGraphicFramePr>
        <p:xfrm>
          <a:off x="251520" y="1127912"/>
          <a:ext cx="3312368" cy="5135460"/>
        </p:xfrm>
        <a:graphic>
          <a:graphicData uri="http://schemas.openxmlformats.org/drawingml/2006/table">
            <a:tbl>
              <a:tblPr/>
              <a:tblGrid>
                <a:gridCol w="828092">
                  <a:extLst>
                    <a:ext uri="{9D8B030D-6E8A-4147-A177-3AD203B41FA5}">
                      <a16:colId xmlns:a16="http://schemas.microsoft.com/office/drawing/2014/main" val="3778208752"/>
                    </a:ext>
                  </a:extLst>
                </a:gridCol>
                <a:gridCol w="828092">
                  <a:extLst>
                    <a:ext uri="{9D8B030D-6E8A-4147-A177-3AD203B41FA5}">
                      <a16:colId xmlns:a16="http://schemas.microsoft.com/office/drawing/2014/main" val="1488948318"/>
                    </a:ext>
                  </a:extLst>
                </a:gridCol>
                <a:gridCol w="828092">
                  <a:extLst>
                    <a:ext uri="{9D8B030D-6E8A-4147-A177-3AD203B41FA5}">
                      <a16:colId xmlns:a16="http://schemas.microsoft.com/office/drawing/2014/main" val="2115937910"/>
                    </a:ext>
                  </a:extLst>
                </a:gridCol>
                <a:gridCol w="828092">
                  <a:extLst>
                    <a:ext uri="{9D8B030D-6E8A-4147-A177-3AD203B41FA5}">
                      <a16:colId xmlns:a16="http://schemas.microsoft.com/office/drawing/2014/main" val="2586947289"/>
                    </a:ext>
                  </a:extLst>
                </a:gridCol>
              </a:tblGrid>
              <a:tr h="215803">
                <a:tc>
                  <a:txBody>
                    <a:bodyPr/>
                    <a:lstStyle/>
                    <a:p>
                      <a:pPr algn="l" fontAlgn="b"/>
                      <a:r>
                        <a:rPr lang="zh-CN" altLang="en-US" sz="1200">
                          <a:effectLst/>
                        </a:rPr>
                        <a:t>年份</a:t>
                      </a:r>
                    </a:p>
                  </a:txBody>
                  <a:tcPr marL="25275" marR="25275" marT="25275" marB="2527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A011E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zh-CN" altLang="en-US" sz="1200">
                          <a:effectLst/>
                        </a:rPr>
                        <a:t>派息率</a:t>
                      </a:r>
                      <a:r>
                        <a:rPr lang="en-US" altLang="zh-CN" sz="1200">
                          <a:effectLst/>
                        </a:rPr>
                        <a:t>(%)</a:t>
                      </a:r>
                    </a:p>
                  </a:txBody>
                  <a:tcPr marL="25275" marR="25275" marT="25275" marB="2527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C012E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zh-CN" altLang="en-US" sz="1200">
                          <a:effectLst/>
                        </a:rPr>
                        <a:t>每股收益</a:t>
                      </a:r>
                    </a:p>
                  </a:txBody>
                  <a:tcPr marL="25275" marR="25275" marT="25275" marB="2527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6012E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zh-CN" altLang="en-US" sz="1200">
                          <a:effectLst/>
                        </a:rPr>
                        <a:t>每股分红</a:t>
                      </a:r>
                    </a:p>
                  </a:txBody>
                  <a:tcPr marL="25275" marR="25275" marT="25275" marB="2527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6012E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6542821"/>
                  </a:ext>
                </a:extLst>
              </a:tr>
              <a:tr h="215803">
                <a:tc>
                  <a:txBody>
                    <a:bodyPr/>
                    <a:lstStyle/>
                    <a:p>
                      <a:pPr fontAlgn="t"/>
                      <a:r>
                        <a:rPr lang="en-US" altLang="zh-CN" sz="1200">
                          <a:effectLst/>
                        </a:rPr>
                        <a:t>2021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51.9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41.76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21.68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64426064"/>
                  </a:ext>
                </a:extLst>
              </a:tr>
              <a:tr h="215803">
                <a:tc>
                  <a:txBody>
                    <a:bodyPr/>
                    <a:lstStyle/>
                    <a:p>
                      <a:pPr fontAlgn="t"/>
                      <a:r>
                        <a:rPr lang="en-US" altLang="zh-CN" sz="1200">
                          <a:effectLst/>
                        </a:rPr>
                        <a:t>2020</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51.9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37.17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19.29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059435"/>
                  </a:ext>
                </a:extLst>
              </a:tr>
              <a:tr h="215803">
                <a:tc>
                  <a:txBody>
                    <a:bodyPr/>
                    <a:lstStyle/>
                    <a:p>
                      <a:pPr fontAlgn="t"/>
                      <a:r>
                        <a:rPr lang="en-US" altLang="zh-CN" sz="1200">
                          <a:effectLst/>
                        </a:rPr>
                        <a:t>2019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51.91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32.8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17.02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44183114"/>
                  </a:ext>
                </a:extLst>
              </a:tr>
              <a:tr h="215803">
                <a:tc>
                  <a:txBody>
                    <a:bodyPr/>
                    <a:lstStyle/>
                    <a:p>
                      <a:pPr fontAlgn="t"/>
                      <a:r>
                        <a:rPr lang="en-US" altLang="zh-CN" sz="1200">
                          <a:effectLst/>
                        </a:rPr>
                        <a:t>2018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51.89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28.02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14.54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38265599"/>
                  </a:ext>
                </a:extLst>
              </a:tr>
              <a:tr h="215803">
                <a:tc>
                  <a:txBody>
                    <a:bodyPr/>
                    <a:lstStyle/>
                    <a:p>
                      <a:pPr fontAlgn="t"/>
                      <a:r>
                        <a:rPr lang="en-US" altLang="zh-CN" sz="1200">
                          <a:effectLst/>
                        </a:rPr>
                        <a:t>2017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51.02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21.56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010269"/>
                  </a:ext>
                </a:extLst>
              </a:tr>
              <a:tr h="215803">
                <a:tc>
                  <a:txBody>
                    <a:bodyPr/>
                    <a:lstStyle/>
                    <a:p>
                      <a:pPr fontAlgn="t"/>
                      <a:r>
                        <a:rPr lang="en-US" altLang="zh-CN" sz="1200">
                          <a:effectLst/>
                        </a:rPr>
                        <a:t>2016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50.99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13.31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6.79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58087503"/>
                  </a:ext>
                </a:extLst>
              </a:tr>
              <a:tr h="215803">
                <a:tc>
                  <a:txBody>
                    <a:bodyPr/>
                    <a:lstStyle/>
                    <a:p>
                      <a:pPr fontAlgn="t"/>
                      <a:r>
                        <a:rPr lang="en-US" altLang="zh-CN" sz="1200">
                          <a:effectLst/>
                        </a:rPr>
                        <a:t>2015</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50.01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12.34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6.17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79842422"/>
                  </a:ext>
                </a:extLst>
              </a:tr>
              <a:tr h="215803">
                <a:tc>
                  <a:txBody>
                    <a:bodyPr/>
                    <a:lstStyle/>
                    <a:p>
                      <a:pPr fontAlgn="t"/>
                      <a:r>
                        <a:rPr lang="en-US" altLang="zh-CN" sz="1200">
                          <a:effectLst/>
                        </a:rPr>
                        <a:t>2014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35.79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12.22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4.37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51360841"/>
                  </a:ext>
                </a:extLst>
              </a:tr>
              <a:tr h="215803">
                <a:tc>
                  <a:txBody>
                    <a:bodyPr/>
                    <a:lstStyle/>
                    <a:p>
                      <a:pPr fontAlgn="t"/>
                      <a:r>
                        <a:rPr lang="en-US" altLang="zh-CN" sz="1200">
                          <a:effectLst/>
                        </a:rPr>
                        <a:t>2013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33.01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13.25</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4.37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68232404"/>
                  </a:ext>
                </a:extLst>
              </a:tr>
              <a:tr h="215803">
                <a:tc>
                  <a:txBody>
                    <a:bodyPr/>
                    <a:lstStyle/>
                    <a:p>
                      <a:pPr fontAlgn="t"/>
                      <a:r>
                        <a:rPr lang="en-US" altLang="zh-CN" sz="1200">
                          <a:effectLst/>
                        </a:rPr>
                        <a:t>2012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50.07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12.82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6.42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27120216"/>
                  </a:ext>
                </a:extLst>
              </a:tr>
              <a:tr h="215803">
                <a:tc>
                  <a:txBody>
                    <a:bodyPr/>
                    <a:lstStyle/>
                    <a:p>
                      <a:pPr fontAlgn="t"/>
                      <a:r>
                        <a:rPr lang="en-US" altLang="zh-CN" sz="1200">
                          <a:effectLst/>
                        </a:rPr>
                        <a:t>2011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47.36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8.44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01862276"/>
                  </a:ext>
                </a:extLst>
              </a:tr>
              <a:tr h="215803">
                <a:tc>
                  <a:txBody>
                    <a:bodyPr/>
                    <a:lstStyle/>
                    <a:p>
                      <a:pPr fontAlgn="t"/>
                      <a:r>
                        <a:rPr lang="en-US" altLang="zh-CN" sz="1200">
                          <a:effectLst/>
                        </a:rPr>
                        <a:t>2010</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47.23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4.87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2930415"/>
                  </a:ext>
                </a:extLst>
              </a:tr>
              <a:tr h="215803">
                <a:tc>
                  <a:txBody>
                    <a:bodyPr/>
                    <a:lstStyle/>
                    <a:p>
                      <a:pPr fontAlgn="t"/>
                      <a:r>
                        <a:rPr lang="en-US" altLang="zh-CN" sz="1200">
                          <a:effectLst/>
                        </a:rPr>
                        <a:t>2009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5F5F5"/>
                    </a:solidFill>
                  </a:tcPr>
                </a:tc>
                <a:tc>
                  <a:txBody>
                    <a:bodyPr/>
                    <a:lstStyle/>
                    <a:p>
                      <a:pPr fontAlgn="t"/>
                      <a:r>
                        <a:rPr lang="en-US" altLang="zh-CN" sz="1200">
                          <a:effectLst/>
                        </a:rPr>
                        <a:t>25.93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5F5F5"/>
                    </a:solidFill>
                  </a:tcPr>
                </a:tc>
                <a:tc>
                  <a:txBody>
                    <a:bodyPr/>
                    <a:lstStyle/>
                    <a:p>
                      <a:pPr fontAlgn="t"/>
                      <a:r>
                        <a:rPr lang="en-US" altLang="zh-CN" sz="1200">
                          <a:effectLst/>
                        </a:rPr>
                        <a:t>4.57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5F5F5"/>
                    </a:solidFill>
                  </a:tcPr>
                </a:tc>
                <a:tc>
                  <a:txBody>
                    <a:bodyPr/>
                    <a:lstStyle/>
                    <a:p>
                      <a:pPr fontAlgn="t"/>
                      <a:r>
                        <a:rPr lang="en-US" altLang="zh-CN" sz="1200">
                          <a:effectLst/>
                        </a:rPr>
                        <a:t>1.19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606575468"/>
                  </a:ext>
                </a:extLst>
              </a:tr>
              <a:tr h="215803">
                <a:tc>
                  <a:txBody>
                    <a:bodyPr/>
                    <a:lstStyle/>
                    <a:p>
                      <a:pPr fontAlgn="t"/>
                      <a:r>
                        <a:rPr lang="en-US" altLang="zh-CN" sz="1200">
                          <a:effectLst/>
                        </a:rPr>
                        <a:t>2008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28.68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4.03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1.16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7889283"/>
                  </a:ext>
                </a:extLst>
              </a:tr>
              <a:tr h="215803">
                <a:tc>
                  <a:txBody>
                    <a:bodyPr/>
                    <a:lstStyle/>
                    <a:p>
                      <a:pPr fontAlgn="t"/>
                      <a:r>
                        <a:rPr lang="en-US" altLang="zh-CN" sz="1200">
                          <a:effectLst/>
                        </a:rPr>
                        <a:t>2007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27.87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0.84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7936336"/>
                  </a:ext>
                </a:extLst>
              </a:tr>
              <a:tr h="215803">
                <a:tc>
                  <a:txBody>
                    <a:bodyPr/>
                    <a:lstStyle/>
                    <a:p>
                      <a:pPr fontAlgn="t"/>
                      <a:r>
                        <a:rPr lang="en-US" altLang="zh-CN" sz="1200">
                          <a:effectLst/>
                        </a:rPr>
                        <a:t>2006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42.68</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1.64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03216554"/>
                  </a:ext>
                </a:extLst>
              </a:tr>
              <a:tr h="215803">
                <a:tc>
                  <a:txBody>
                    <a:bodyPr/>
                    <a:lstStyle/>
                    <a:p>
                      <a:pPr fontAlgn="t"/>
                      <a:r>
                        <a:rPr lang="en-US" altLang="zh-CN" sz="1200">
                          <a:effectLst/>
                        </a:rPr>
                        <a:t>2005</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12.66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2.37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16217055"/>
                  </a:ext>
                </a:extLst>
              </a:tr>
              <a:tr h="215803">
                <a:tc>
                  <a:txBody>
                    <a:bodyPr/>
                    <a:lstStyle/>
                    <a:p>
                      <a:pPr fontAlgn="t"/>
                      <a:r>
                        <a:rPr lang="en-US" altLang="zh-CN" sz="1200">
                          <a:effectLst/>
                        </a:rPr>
                        <a:t>2004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23.92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2.09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0.5</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67970574"/>
                  </a:ext>
                </a:extLst>
              </a:tr>
              <a:tr h="215803">
                <a:tc>
                  <a:txBody>
                    <a:bodyPr/>
                    <a:lstStyle/>
                    <a:p>
                      <a:pPr fontAlgn="t"/>
                      <a:r>
                        <a:rPr lang="en-US" altLang="zh-CN" sz="1200">
                          <a:effectLst/>
                        </a:rPr>
                        <a:t>2003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15.46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1.94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0.3</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64171633"/>
                  </a:ext>
                </a:extLst>
              </a:tr>
              <a:tr h="215803">
                <a:tc>
                  <a:txBody>
                    <a:bodyPr/>
                    <a:lstStyle/>
                    <a:p>
                      <a:pPr fontAlgn="t"/>
                      <a:r>
                        <a:rPr lang="en-US" altLang="zh-CN" sz="1200">
                          <a:effectLst/>
                        </a:rPr>
                        <a:t>2002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14.6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1.37</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0.2</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4008289"/>
                  </a:ext>
                </a:extLst>
              </a:tr>
              <a:tr h="215803">
                <a:tc>
                  <a:txBody>
                    <a:bodyPr/>
                    <a:lstStyle/>
                    <a:p>
                      <a:pPr fontAlgn="t"/>
                      <a:r>
                        <a:rPr lang="en-US" altLang="zh-CN" sz="1200">
                          <a:effectLst/>
                        </a:rPr>
                        <a:t>2001</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37.74</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a:effectLst/>
                        </a:rPr>
                        <a:t>1.59</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CN" sz="1200" dirty="0">
                          <a:effectLst/>
                        </a:rPr>
                        <a:t>0.6</a:t>
                      </a:r>
                    </a:p>
                  </a:txBody>
                  <a:tcPr marL="25275" marR="25275" marT="25275" marB="2527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26200830"/>
                  </a:ext>
                </a:extLst>
              </a:tr>
            </a:tbl>
          </a:graphicData>
        </a:graphic>
      </p:graphicFrame>
      <p:pic>
        <p:nvPicPr>
          <p:cNvPr id="6" name="图片 5">
            <a:extLst>
              <a:ext uri="{FF2B5EF4-FFF2-40B4-BE49-F238E27FC236}">
                <a16:creationId xmlns:a16="http://schemas.microsoft.com/office/drawing/2014/main" id="{43613BA0-F180-C9D7-D16C-1E8CA07C5315}"/>
              </a:ext>
            </a:extLst>
          </p:cNvPr>
          <p:cNvPicPr>
            <a:picLocks noChangeAspect="1"/>
          </p:cNvPicPr>
          <p:nvPr/>
        </p:nvPicPr>
        <p:blipFill>
          <a:blip r:embed="rId2"/>
          <a:stretch>
            <a:fillRect/>
          </a:stretch>
        </p:blipFill>
        <p:spPr>
          <a:xfrm>
            <a:off x="3779912" y="1127912"/>
            <a:ext cx="4970669" cy="2696661"/>
          </a:xfrm>
          <a:prstGeom prst="rect">
            <a:avLst/>
          </a:prstGeom>
        </p:spPr>
      </p:pic>
      <p:pic>
        <p:nvPicPr>
          <p:cNvPr id="8" name="图片 7">
            <a:extLst>
              <a:ext uri="{FF2B5EF4-FFF2-40B4-BE49-F238E27FC236}">
                <a16:creationId xmlns:a16="http://schemas.microsoft.com/office/drawing/2014/main" id="{6CCB7286-7A52-6D7B-9EDC-ADF869BA1508}"/>
              </a:ext>
            </a:extLst>
          </p:cNvPr>
          <p:cNvPicPr>
            <a:picLocks noChangeAspect="1"/>
          </p:cNvPicPr>
          <p:nvPr/>
        </p:nvPicPr>
        <p:blipFill>
          <a:blip r:embed="rId3"/>
          <a:stretch>
            <a:fillRect/>
          </a:stretch>
        </p:blipFill>
        <p:spPr>
          <a:xfrm>
            <a:off x="3784363" y="3933056"/>
            <a:ext cx="4748077" cy="2598663"/>
          </a:xfrm>
          <a:prstGeom prst="rect">
            <a:avLst/>
          </a:prstGeom>
        </p:spPr>
      </p:pic>
    </p:spTree>
    <p:extLst>
      <p:ext uri="{BB962C8B-B14F-4D97-AF65-F5344CB8AC3E}">
        <p14:creationId xmlns:p14="http://schemas.microsoft.com/office/powerpoint/2010/main" val="2343840806"/>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4C0D8-C8DC-E8E6-AB2F-1353C8B9B629}"/>
              </a:ext>
            </a:extLst>
          </p:cNvPr>
          <p:cNvSpPr>
            <a:spLocks noGrp="1"/>
          </p:cNvSpPr>
          <p:nvPr>
            <p:ph type="title"/>
          </p:nvPr>
        </p:nvSpPr>
        <p:spPr>
          <a:xfrm>
            <a:off x="457200" y="404664"/>
            <a:ext cx="8229600" cy="940966"/>
          </a:xfrm>
        </p:spPr>
        <p:txBody>
          <a:bodyPr/>
          <a:lstStyle/>
          <a:p>
            <a:r>
              <a:rPr lang="zh-CN" altLang="en-US" sz="4000" dirty="0"/>
              <a:t>课堂练习</a:t>
            </a:r>
          </a:p>
        </p:txBody>
      </p:sp>
      <p:sp>
        <p:nvSpPr>
          <p:cNvPr id="3" name="内容占位符 2">
            <a:extLst>
              <a:ext uri="{FF2B5EF4-FFF2-40B4-BE49-F238E27FC236}">
                <a16:creationId xmlns:a16="http://schemas.microsoft.com/office/drawing/2014/main" id="{594A3B03-A6B8-4047-51C8-F1DBDDC48E3F}"/>
              </a:ext>
            </a:extLst>
          </p:cNvPr>
          <p:cNvSpPr>
            <a:spLocks noGrp="1"/>
          </p:cNvSpPr>
          <p:nvPr>
            <p:ph idx="1"/>
          </p:nvPr>
        </p:nvSpPr>
        <p:spPr>
          <a:xfrm>
            <a:off x="638336" y="1341681"/>
            <a:ext cx="8229600" cy="4114800"/>
          </a:xfrm>
        </p:spPr>
        <p:txBody>
          <a:bodyPr/>
          <a:lstStyle/>
          <a:p>
            <a:r>
              <a:rPr lang="zh-CN" altLang="en-US" sz="2800" dirty="0"/>
              <a:t>假设你有</a:t>
            </a:r>
            <a:r>
              <a:rPr lang="en-US" altLang="zh-CN" sz="2800" dirty="0"/>
              <a:t>1000</a:t>
            </a:r>
            <a:r>
              <a:rPr lang="zh-CN" altLang="en-US" sz="2800" dirty="0"/>
              <a:t>股贵州茅台股票，该公司分配方案为每</a:t>
            </a:r>
            <a:r>
              <a:rPr lang="en-US" altLang="zh-CN" sz="2800" dirty="0"/>
              <a:t>10</a:t>
            </a:r>
            <a:r>
              <a:rPr lang="zh-CN" altLang="en-US" sz="2800" dirty="0"/>
              <a:t>股送</a:t>
            </a:r>
            <a:r>
              <a:rPr lang="en-US" altLang="zh-CN" sz="2800" dirty="0"/>
              <a:t>1</a:t>
            </a:r>
            <a:r>
              <a:rPr lang="zh-CN" altLang="en-US" sz="2800" dirty="0"/>
              <a:t>股每</a:t>
            </a:r>
            <a:r>
              <a:rPr lang="en-US" altLang="zh-CN" sz="2800" dirty="0"/>
              <a:t>10</a:t>
            </a:r>
            <a:r>
              <a:rPr lang="zh-CN" altLang="en-US" sz="2800" dirty="0"/>
              <a:t>股派发利息</a:t>
            </a:r>
            <a:r>
              <a:rPr lang="en-US" altLang="zh-CN" sz="2800" dirty="0"/>
              <a:t>43.74</a:t>
            </a:r>
            <a:r>
              <a:rPr lang="zh-CN" altLang="en-US" sz="2800" dirty="0"/>
              <a:t>元。</a:t>
            </a:r>
            <a:endParaRPr lang="en-US" altLang="zh-CN" sz="2800" dirty="0"/>
          </a:p>
          <a:p>
            <a:r>
              <a:rPr lang="zh-CN" altLang="en-US" sz="2800" dirty="0"/>
              <a:t>问题：（</a:t>
            </a:r>
            <a:r>
              <a:rPr lang="en-US" altLang="zh-CN" sz="2800" dirty="0"/>
              <a:t>1</a:t>
            </a:r>
            <a:r>
              <a:rPr lang="zh-CN" altLang="en-US" sz="2800" dirty="0"/>
              <a:t>）分红后，你账户发生怎样的变化？（</a:t>
            </a:r>
            <a:r>
              <a:rPr lang="en-US" altLang="zh-CN" sz="2800" dirty="0"/>
              <a:t>2</a:t>
            </a:r>
            <a:r>
              <a:rPr lang="zh-CN" altLang="en-US" sz="2800" dirty="0"/>
              <a:t>）假设你股权登记日买入，第二天就卖出，该缴税多少？税率为</a:t>
            </a:r>
            <a:r>
              <a:rPr lang="en-US" altLang="zh-CN" sz="2800" dirty="0"/>
              <a:t>20%</a:t>
            </a:r>
            <a:r>
              <a:rPr lang="zh-CN" altLang="en-US" sz="2800" dirty="0"/>
              <a:t>。</a:t>
            </a:r>
            <a:endParaRPr lang="en-US" altLang="zh-CN" sz="2800" dirty="0"/>
          </a:p>
          <a:p>
            <a:r>
              <a:rPr lang="zh-CN" altLang="en-US" sz="2800" dirty="0"/>
              <a:t>解：（</a:t>
            </a:r>
            <a:r>
              <a:rPr lang="en-US" altLang="zh-CN" sz="2800" dirty="0"/>
              <a:t>1</a:t>
            </a:r>
            <a:r>
              <a:rPr lang="zh-CN" altLang="en-US" sz="2800" dirty="0"/>
              <a:t>）分红之后，账户收获现金</a:t>
            </a:r>
            <a:r>
              <a:rPr lang="en-US" altLang="zh-CN" sz="2800" dirty="0"/>
              <a:t>=1000*43.74/10=4374</a:t>
            </a:r>
            <a:r>
              <a:rPr lang="zh-CN" altLang="en-US" sz="2800" dirty="0"/>
              <a:t>元，股数增加</a:t>
            </a:r>
            <a:r>
              <a:rPr lang="en-US" altLang="zh-CN" sz="2800" dirty="0"/>
              <a:t>1000</a:t>
            </a:r>
            <a:r>
              <a:rPr lang="zh-CN" altLang="en-US" sz="2800" dirty="0"/>
              <a:t>*</a:t>
            </a:r>
            <a:r>
              <a:rPr lang="en-US" altLang="zh-CN" sz="2800" dirty="0"/>
              <a:t>1/10=100</a:t>
            </a:r>
            <a:r>
              <a:rPr lang="zh-CN" altLang="en-US" sz="2800" dirty="0"/>
              <a:t>股；（</a:t>
            </a:r>
            <a:r>
              <a:rPr lang="en-US" altLang="zh-CN" sz="2800" dirty="0"/>
              <a:t>2</a:t>
            </a:r>
            <a:r>
              <a:rPr lang="zh-CN" altLang="en-US" sz="2800" dirty="0"/>
              <a:t>）缴税金额</a:t>
            </a:r>
            <a:r>
              <a:rPr lang="en-US" altLang="zh-CN" sz="2800" dirty="0"/>
              <a:t>=</a:t>
            </a:r>
            <a:r>
              <a:rPr lang="zh-CN" altLang="en-US" sz="2800" dirty="0"/>
              <a:t>（</a:t>
            </a:r>
            <a:r>
              <a:rPr lang="en-US" altLang="zh-CN" sz="2800" dirty="0"/>
              <a:t>4374+100</a:t>
            </a:r>
            <a:r>
              <a:rPr lang="zh-CN" altLang="en-US" sz="2800" dirty="0"/>
              <a:t>）*</a:t>
            </a:r>
            <a:r>
              <a:rPr lang="en-US" altLang="zh-CN" sz="2800" dirty="0"/>
              <a:t>20%=895</a:t>
            </a:r>
            <a:r>
              <a:rPr lang="zh-CN" altLang="en-US" sz="2800" dirty="0"/>
              <a:t>元。</a:t>
            </a:r>
          </a:p>
        </p:txBody>
      </p:sp>
    </p:spTree>
    <p:extLst>
      <p:ext uri="{BB962C8B-B14F-4D97-AF65-F5344CB8AC3E}">
        <p14:creationId xmlns:p14="http://schemas.microsoft.com/office/powerpoint/2010/main" val="2300361300"/>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BEE7F10F-ABCB-472A-B989-9BD16BC203D0}"/>
              </a:ext>
            </a:extLst>
          </p:cNvPr>
          <p:cNvSpPr>
            <a:spLocks noGrp="1" noChangeArrowheads="1"/>
          </p:cNvSpPr>
          <p:nvPr>
            <p:ph type="title" idx="4294967295"/>
          </p:nvPr>
        </p:nvSpPr>
        <p:spPr bwMode="auto">
          <a:xfrm>
            <a:off x="1476375" y="549275"/>
            <a:ext cx="6442075" cy="647700"/>
          </a:xfrm>
          <a:prstGeom prst="rect">
            <a:avLst/>
          </a:prstGeom>
        </p:spPr>
        <p:txBody>
          <a:bodyPr lIns="92018" tIns="46009" rIns="92018" bIns="46009" anchor="ctr"/>
          <a:lstStyle/>
          <a:p>
            <a:pPr>
              <a:defRPr/>
            </a:pPr>
            <a:r>
              <a:rPr lang="zh-CN" altLang="en-US" sz="3200" b="1" dirty="0">
                <a:effectLst>
                  <a:outerShdw blurRad="38100" dist="38100" dir="2700000" algn="tl">
                    <a:srgbClr val="C0C0C0"/>
                  </a:outerShdw>
                </a:effectLst>
                <a:latin typeface="Constantia" pitchFamily="18" charset="0"/>
                <a:ea typeface="宋体" pitchFamily="2" charset="-122"/>
              </a:rPr>
              <a:t>第</a:t>
            </a:r>
            <a:r>
              <a:rPr lang="en-US" altLang="zh-CN" sz="3200" b="1" dirty="0">
                <a:effectLst>
                  <a:outerShdw blurRad="38100" dist="38100" dir="2700000" algn="tl">
                    <a:srgbClr val="C0C0C0"/>
                  </a:outerShdw>
                </a:effectLst>
                <a:latin typeface="Constantia" pitchFamily="18" charset="0"/>
                <a:ea typeface="宋体" pitchFamily="2" charset="-122"/>
              </a:rPr>
              <a:t>9</a:t>
            </a:r>
            <a:r>
              <a:rPr lang="zh-CN" altLang="en-US" sz="3200" b="1" dirty="0">
                <a:effectLst>
                  <a:outerShdw blurRad="38100" dist="38100" dir="2700000" algn="tl">
                    <a:srgbClr val="C0C0C0"/>
                  </a:outerShdw>
                </a:effectLst>
                <a:latin typeface="Constantia" pitchFamily="18" charset="0"/>
                <a:ea typeface="宋体" pitchFamily="2" charset="-122"/>
              </a:rPr>
              <a:t>章 普通股估值</a:t>
            </a:r>
            <a:endParaRPr lang="en-US" altLang="zh-CN" sz="3200" b="1" dirty="0">
              <a:effectLst>
                <a:outerShdw blurRad="38100" dist="38100" dir="2700000" algn="tl">
                  <a:srgbClr val="C0C0C0"/>
                </a:outerShdw>
              </a:effectLst>
              <a:latin typeface="Constantia" pitchFamily="18" charset="0"/>
              <a:ea typeface="宋体" pitchFamily="2" charset="-122"/>
            </a:endParaRPr>
          </a:p>
        </p:txBody>
      </p:sp>
      <p:sp>
        <p:nvSpPr>
          <p:cNvPr id="10244" name="文本框 6">
            <a:extLst>
              <a:ext uri="{FF2B5EF4-FFF2-40B4-BE49-F238E27FC236}">
                <a16:creationId xmlns:a16="http://schemas.microsoft.com/office/drawing/2014/main" id="{2F6571AF-934E-44F0-BD0B-AF4E20BD17DB}"/>
              </a:ext>
            </a:extLst>
          </p:cNvPr>
          <p:cNvSpPr txBox="1">
            <a:spLocks noChangeArrowheads="1"/>
          </p:cNvSpPr>
          <p:nvPr/>
        </p:nvSpPr>
        <p:spPr bwMode="auto">
          <a:xfrm>
            <a:off x="323528" y="1371271"/>
            <a:ext cx="460888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Tx/>
              <a:buNone/>
            </a:pPr>
            <a:r>
              <a:rPr lang="zh-CN" altLang="en-US" sz="2800" dirty="0">
                <a:latin typeface="华文宋体" panose="02010600040101010101" pitchFamily="2" charset="-122"/>
                <a:ea typeface="华文宋体" panose="02010600040101010101" pitchFamily="2" charset="-122"/>
              </a:rPr>
              <a:t>导入案例：</a:t>
            </a:r>
            <a:endParaRPr lang="en-US" altLang="zh-CN" sz="2800" dirty="0">
              <a:latin typeface="华文宋体" panose="02010600040101010101" pitchFamily="2" charset="-122"/>
              <a:ea typeface="华文宋体" panose="02010600040101010101" pitchFamily="2" charset="-122"/>
            </a:endParaRPr>
          </a:p>
          <a:p>
            <a:pPr marL="342900" indent="-342900" algn="just">
              <a:spcBef>
                <a:spcPct val="0"/>
              </a:spcBef>
              <a:buClrTx/>
              <a:buSzTx/>
            </a:pPr>
            <a:r>
              <a:rPr lang="en-US" altLang="zh-CN" sz="2800" dirty="0">
                <a:latin typeface="华文宋体" panose="02010600040101010101" pitchFamily="2" charset="-122"/>
                <a:ea typeface="华文宋体" panose="02010600040101010101" pitchFamily="2" charset="-122"/>
              </a:rPr>
              <a:t>2021</a:t>
            </a:r>
            <a:r>
              <a:rPr lang="zh-CN" altLang="en-US" sz="2800" dirty="0">
                <a:latin typeface="华文宋体" panose="02010600040101010101" pitchFamily="2" charset="-122"/>
                <a:ea typeface="华文宋体" panose="02010600040101010101" pitchFamily="2" charset="-122"/>
              </a:rPr>
              <a:t>年</a:t>
            </a:r>
            <a:r>
              <a:rPr lang="en-US" altLang="zh-CN" sz="2800" dirty="0">
                <a:latin typeface="华文宋体" panose="02010600040101010101" pitchFamily="2" charset="-122"/>
                <a:ea typeface="华文宋体" panose="02010600040101010101" pitchFamily="2" charset="-122"/>
              </a:rPr>
              <a:t>4</a:t>
            </a:r>
            <a:r>
              <a:rPr lang="zh-CN" altLang="en-US" sz="2800" dirty="0">
                <a:latin typeface="华文宋体" panose="02010600040101010101" pitchFamily="2" charset="-122"/>
                <a:ea typeface="华文宋体" panose="02010600040101010101" pitchFamily="2" charset="-122"/>
              </a:rPr>
              <a:t>月</a:t>
            </a:r>
            <a:r>
              <a:rPr lang="en-US" altLang="zh-CN" sz="2800" dirty="0">
                <a:latin typeface="华文宋体" panose="02010600040101010101" pitchFamily="2" charset="-122"/>
                <a:ea typeface="华文宋体" panose="02010600040101010101" pitchFamily="2" charset="-122"/>
              </a:rPr>
              <a:t>8</a:t>
            </a:r>
            <a:r>
              <a:rPr lang="zh-CN" altLang="en-US" sz="2800" dirty="0">
                <a:latin typeface="华文宋体" panose="02010600040101010101" pitchFamily="2" charset="-122"/>
                <a:ea typeface="华文宋体" panose="02010600040101010101" pitchFamily="2" charset="-122"/>
              </a:rPr>
              <a:t>日上午，成都智明达电子股份有限公司在上海证券交易所科创板上市。股票简称为智明达，股票代码为</a:t>
            </a:r>
            <a:r>
              <a:rPr lang="en-US" altLang="zh-CN" sz="2800" dirty="0">
                <a:latin typeface="华文宋体" panose="02010600040101010101" pitchFamily="2" charset="-122"/>
                <a:ea typeface="华文宋体" panose="02010600040101010101" pitchFamily="2" charset="-122"/>
              </a:rPr>
              <a:t>688636</a:t>
            </a:r>
            <a:r>
              <a:rPr lang="zh-CN" altLang="en-US" sz="2800" dirty="0">
                <a:latin typeface="华文宋体" panose="02010600040101010101" pitchFamily="2" charset="-122"/>
                <a:ea typeface="华文宋体" panose="02010600040101010101" pitchFamily="2" charset="-122"/>
              </a:rPr>
              <a:t>。</a:t>
            </a:r>
          </a:p>
        </p:txBody>
      </p:sp>
      <p:pic>
        <p:nvPicPr>
          <p:cNvPr id="10245" name="Picture 5">
            <a:extLst>
              <a:ext uri="{FF2B5EF4-FFF2-40B4-BE49-F238E27FC236}">
                <a16:creationId xmlns:a16="http://schemas.microsoft.com/office/drawing/2014/main" id="{26C55016-2FA0-4407-8E55-9874A1C4A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700808"/>
            <a:ext cx="3528392" cy="235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5C271102-8B2B-BC15-21A7-2BB49E74A2CE}"/>
              </a:ext>
            </a:extLst>
          </p:cNvPr>
          <p:cNvSpPr txBox="1"/>
          <p:nvPr/>
        </p:nvSpPr>
        <p:spPr>
          <a:xfrm>
            <a:off x="529990" y="4184241"/>
            <a:ext cx="7993261" cy="1815882"/>
          </a:xfrm>
          <a:prstGeom prst="rect">
            <a:avLst/>
          </a:prstGeom>
          <a:noFill/>
        </p:spPr>
        <p:txBody>
          <a:bodyPr wrap="square">
            <a:spAutoFit/>
          </a:bodyPr>
          <a:lstStyle/>
          <a:p>
            <a:r>
              <a:rPr lang="zh-CN" altLang="en-US" sz="2800" dirty="0">
                <a:latin typeface="华文宋体" panose="02010600040101010101" pitchFamily="2" charset="-122"/>
                <a:ea typeface="华文宋体" panose="02010600040101010101" pitchFamily="2" charset="-122"/>
              </a:rPr>
              <a:t>本次公开发行的股票数量为</a:t>
            </a:r>
            <a:r>
              <a:rPr lang="en-US" altLang="zh-CN" sz="2800" dirty="0">
                <a:latin typeface="华文宋体" panose="02010600040101010101" pitchFamily="2" charset="-122"/>
                <a:ea typeface="华文宋体" panose="02010600040101010101" pitchFamily="2" charset="-122"/>
              </a:rPr>
              <a:t>1250</a:t>
            </a:r>
            <a:r>
              <a:rPr lang="zh-CN" altLang="en-US" sz="2800" dirty="0">
                <a:latin typeface="华文宋体" panose="02010600040101010101" pitchFamily="2" charset="-122"/>
                <a:ea typeface="华文宋体" panose="02010600040101010101" pitchFamily="2" charset="-122"/>
              </a:rPr>
              <a:t>万股。本次公开发行后的总股本为</a:t>
            </a:r>
            <a:r>
              <a:rPr lang="en-US" altLang="zh-CN" sz="2800" dirty="0">
                <a:latin typeface="华文宋体" panose="02010600040101010101" pitchFamily="2" charset="-122"/>
                <a:ea typeface="华文宋体" panose="02010600040101010101" pitchFamily="2" charset="-122"/>
              </a:rPr>
              <a:t>5000</a:t>
            </a:r>
            <a:r>
              <a:rPr lang="zh-CN" altLang="en-US" sz="2800" dirty="0">
                <a:latin typeface="华文宋体" panose="02010600040101010101" pitchFamily="2" charset="-122"/>
                <a:ea typeface="华文宋体" panose="02010600040101010101" pitchFamily="2" charset="-122"/>
              </a:rPr>
              <a:t>万股。发行价格为</a:t>
            </a:r>
            <a:r>
              <a:rPr lang="en-US" altLang="zh-CN" sz="2800" dirty="0">
                <a:latin typeface="华文宋体" panose="02010600040101010101" pitchFamily="2" charset="-122"/>
                <a:ea typeface="华文宋体" panose="02010600040101010101" pitchFamily="2" charset="-122"/>
              </a:rPr>
              <a:t>34.50</a:t>
            </a:r>
            <a:r>
              <a:rPr lang="zh-CN" altLang="en-US" sz="2800" dirty="0">
                <a:latin typeface="华文宋体" panose="02010600040101010101" pitchFamily="2" charset="-122"/>
                <a:ea typeface="华文宋体" panose="02010600040101010101" pitchFamily="2" charset="-122"/>
              </a:rPr>
              <a:t>元</a:t>
            </a:r>
            <a:r>
              <a:rPr lang="en-US" altLang="zh-CN" sz="2800"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股，对应市盈率为</a:t>
            </a:r>
            <a:r>
              <a:rPr lang="en-US" altLang="zh-CN" sz="2800" dirty="0">
                <a:latin typeface="华文宋体" panose="02010600040101010101" pitchFamily="2" charset="-122"/>
                <a:ea typeface="华文宋体" panose="02010600040101010101" pitchFamily="2" charset="-122"/>
              </a:rPr>
              <a:t>30.03</a:t>
            </a:r>
            <a:r>
              <a:rPr lang="zh-CN" altLang="en-US" sz="2800" dirty="0">
                <a:latin typeface="华文宋体" panose="02010600040101010101" pitchFamily="2" charset="-122"/>
                <a:ea typeface="华文宋体" panose="02010600040101010101" pitchFamily="2" charset="-122"/>
              </a:rPr>
              <a:t>倍。本次发行募集资金总额约</a:t>
            </a:r>
            <a:r>
              <a:rPr lang="en-US" altLang="zh-CN" sz="2800" dirty="0">
                <a:latin typeface="华文宋体" panose="02010600040101010101" pitchFamily="2" charset="-122"/>
                <a:ea typeface="华文宋体" panose="02010600040101010101" pitchFamily="2" charset="-122"/>
              </a:rPr>
              <a:t>4.31</a:t>
            </a:r>
            <a:r>
              <a:rPr lang="zh-CN" altLang="en-US" sz="2800" dirty="0">
                <a:latin typeface="华文宋体" panose="02010600040101010101" pitchFamily="2" charset="-122"/>
                <a:ea typeface="华文宋体" panose="02010600040101010101" pitchFamily="2" charset="-122"/>
              </a:rPr>
              <a:t>亿元。</a:t>
            </a:r>
            <a:endParaRPr lang="zh-CN" altLang="en-US" sz="28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5"/>
                                        </p:tgtEl>
                                        <p:attrNameLst>
                                          <p:attrName>style.visibility</p:attrName>
                                        </p:attrNameLst>
                                      </p:cBhvr>
                                      <p:to>
                                        <p:strVal val="visible"/>
                                      </p:to>
                                    </p:set>
                                    <p:anim calcmode="lin" valueType="num">
                                      <p:cBhvr additive="base">
                                        <p:cTn id="11" dur="500" fill="hold"/>
                                        <p:tgtEl>
                                          <p:spTgt spid="10245"/>
                                        </p:tgtEl>
                                        <p:attrNameLst>
                                          <p:attrName>ppt_x</p:attrName>
                                        </p:attrNameLst>
                                      </p:cBhvr>
                                      <p:tavLst>
                                        <p:tav tm="0">
                                          <p:val>
                                            <p:strVal val="#ppt_x"/>
                                          </p:val>
                                        </p:tav>
                                        <p:tav tm="100000">
                                          <p:val>
                                            <p:strVal val="#ppt_x"/>
                                          </p:val>
                                        </p:tav>
                                      </p:tavLst>
                                    </p:anim>
                                    <p:anim calcmode="lin" valueType="num">
                                      <p:cBhvr additive="base">
                                        <p:cTn id="12"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9EEAC-7EED-6038-D5CE-418C870D9EEC}"/>
              </a:ext>
            </a:extLst>
          </p:cNvPr>
          <p:cNvSpPr>
            <a:spLocks noGrp="1"/>
          </p:cNvSpPr>
          <p:nvPr>
            <p:ph type="title"/>
          </p:nvPr>
        </p:nvSpPr>
        <p:spPr/>
        <p:txBody>
          <a:bodyPr/>
          <a:lstStyle/>
          <a:p>
            <a:r>
              <a:rPr lang="zh-CN" altLang="en-US" dirty="0"/>
              <a:t>小知识：分红缴税的问题</a:t>
            </a:r>
          </a:p>
        </p:txBody>
      </p:sp>
      <p:sp>
        <p:nvSpPr>
          <p:cNvPr id="3" name="内容占位符 2">
            <a:extLst>
              <a:ext uri="{FF2B5EF4-FFF2-40B4-BE49-F238E27FC236}">
                <a16:creationId xmlns:a16="http://schemas.microsoft.com/office/drawing/2014/main" id="{054D712E-2863-A24C-D495-6C86740DB8C8}"/>
              </a:ext>
            </a:extLst>
          </p:cNvPr>
          <p:cNvSpPr>
            <a:spLocks noGrp="1"/>
          </p:cNvSpPr>
          <p:nvPr>
            <p:ph idx="1"/>
          </p:nvPr>
        </p:nvSpPr>
        <p:spPr>
          <a:xfrm>
            <a:off x="470003" y="1371600"/>
            <a:ext cx="7772400" cy="4577680"/>
          </a:xfrm>
        </p:spPr>
        <p:txBody>
          <a:bodyPr/>
          <a:lstStyle/>
          <a:p>
            <a:r>
              <a:rPr lang="zh-CN" altLang="en-US" sz="2400" dirty="0"/>
              <a:t>送股属于公司净利润的一部分，是利润分配所得；而转增股是资本公积转化成股本，因此在股票分红后，送股需要缴税，缴税费率按照持有时间而定，而转增股则不需要缴税。</a:t>
            </a:r>
          </a:p>
          <a:p>
            <a:r>
              <a:rPr lang="zh-CN" altLang="en-US" sz="2400" dirty="0"/>
              <a:t>缴税规定：如果持有时间小于等于</a:t>
            </a:r>
            <a:r>
              <a:rPr lang="en-US" altLang="zh-CN" sz="2400" dirty="0"/>
              <a:t>1</a:t>
            </a:r>
            <a:r>
              <a:rPr lang="zh-CN" altLang="en-US" sz="2400" dirty="0"/>
              <a:t>个月，需要缴纳</a:t>
            </a:r>
            <a:r>
              <a:rPr lang="en-US" altLang="zh-CN" sz="2400" dirty="0"/>
              <a:t>20%</a:t>
            </a:r>
            <a:r>
              <a:rPr lang="zh-CN" altLang="en-US" sz="2400" dirty="0"/>
              <a:t>的税。持有时间一个月以上一年以下，需缴纳</a:t>
            </a:r>
            <a:r>
              <a:rPr lang="en-US" altLang="zh-CN" sz="2400" dirty="0"/>
              <a:t>10%</a:t>
            </a:r>
            <a:r>
              <a:rPr lang="zh-CN" altLang="en-US" sz="2400" dirty="0"/>
              <a:t>的个人所得税；超过一年则不需要缴纳个人所得税。</a:t>
            </a:r>
          </a:p>
          <a:p>
            <a:r>
              <a:rPr lang="zh-CN" altLang="en-US" sz="2400" dirty="0"/>
              <a:t>也就是如果在股权登记日当天持有上市公司的股票，就能享受到该公司对应的分红。分红后，若持有时间在一个月以内就会收取</a:t>
            </a:r>
            <a:r>
              <a:rPr lang="en-US" altLang="zh-CN" sz="2400" dirty="0"/>
              <a:t>20%</a:t>
            </a:r>
            <a:r>
              <a:rPr lang="zh-CN" altLang="en-US" sz="2400" dirty="0"/>
              <a:t>的分红税。</a:t>
            </a:r>
            <a:endParaRPr lang="en-US" altLang="zh-CN" sz="2400" dirty="0"/>
          </a:p>
          <a:p>
            <a:r>
              <a:rPr lang="zh-CN" altLang="en-US" sz="2400" dirty="0"/>
              <a:t>送红股按面值上税，而不是按市值。</a:t>
            </a:r>
          </a:p>
        </p:txBody>
      </p:sp>
    </p:spTree>
    <p:extLst>
      <p:ext uri="{BB962C8B-B14F-4D97-AF65-F5344CB8AC3E}">
        <p14:creationId xmlns:p14="http://schemas.microsoft.com/office/powerpoint/2010/main" val="217846804"/>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52B68-CB6E-2B54-E131-85294A2D3328}"/>
              </a:ext>
            </a:extLst>
          </p:cNvPr>
          <p:cNvSpPr>
            <a:spLocks noGrp="1"/>
          </p:cNvSpPr>
          <p:nvPr>
            <p:ph type="title"/>
          </p:nvPr>
        </p:nvSpPr>
        <p:spPr>
          <a:xfrm>
            <a:off x="228600" y="620688"/>
            <a:ext cx="8229600" cy="1143000"/>
          </a:xfrm>
        </p:spPr>
        <p:txBody>
          <a:bodyPr/>
          <a:lstStyle/>
          <a:p>
            <a:r>
              <a:rPr lang="zh-CN" altLang="en-US" dirty="0"/>
              <a:t>问题</a:t>
            </a:r>
          </a:p>
        </p:txBody>
      </p:sp>
      <p:sp>
        <p:nvSpPr>
          <p:cNvPr id="3" name="内容占位符 2">
            <a:extLst>
              <a:ext uri="{FF2B5EF4-FFF2-40B4-BE49-F238E27FC236}">
                <a16:creationId xmlns:a16="http://schemas.microsoft.com/office/drawing/2014/main" id="{7B2561FD-BFDA-2177-8BDC-BD55EDDAE26D}"/>
              </a:ext>
            </a:extLst>
          </p:cNvPr>
          <p:cNvSpPr>
            <a:spLocks noGrp="1"/>
          </p:cNvSpPr>
          <p:nvPr>
            <p:ph idx="1"/>
          </p:nvPr>
        </p:nvSpPr>
        <p:spPr>
          <a:xfrm>
            <a:off x="611560" y="1763688"/>
            <a:ext cx="7772400" cy="4114800"/>
          </a:xfrm>
        </p:spPr>
        <p:txBody>
          <a:bodyPr/>
          <a:lstStyle/>
          <a:p>
            <a:r>
              <a:rPr lang="zh-CN" altLang="en-US" sz="3600" dirty="0"/>
              <a:t>某股票预期一年后价格为</a:t>
            </a:r>
            <a:r>
              <a:rPr lang="en-US" altLang="zh-CN" sz="3600" dirty="0"/>
              <a:t>100</a:t>
            </a:r>
            <a:r>
              <a:rPr lang="zh-CN" altLang="en-US" sz="3600" dirty="0"/>
              <a:t>元。同类股票收益率为</a:t>
            </a:r>
            <a:r>
              <a:rPr lang="en-US" altLang="zh-CN" sz="3600" dirty="0"/>
              <a:t>20%</a:t>
            </a:r>
            <a:r>
              <a:rPr lang="zh-CN" altLang="en-US" sz="3600" dirty="0"/>
              <a:t>。</a:t>
            </a:r>
            <a:endParaRPr lang="en-US" altLang="zh-CN" sz="3600" dirty="0"/>
          </a:p>
          <a:p>
            <a:r>
              <a:rPr lang="zh-CN" altLang="en-US" sz="3600" dirty="0"/>
              <a:t>你愿意为该股票支付多高的买价？</a:t>
            </a:r>
          </a:p>
        </p:txBody>
      </p:sp>
    </p:spTree>
    <p:extLst>
      <p:ext uri="{BB962C8B-B14F-4D97-AF65-F5344CB8AC3E}">
        <p14:creationId xmlns:p14="http://schemas.microsoft.com/office/powerpoint/2010/main" val="1760514605"/>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571A9B1F-F06D-49C2-92BD-43341F6CDAF5}"/>
              </a:ext>
            </a:extLst>
          </p:cNvPr>
          <p:cNvSpPr>
            <a:spLocks noGrp="1" noChangeArrowheads="1"/>
          </p:cNvSpPr>
          <p:nvPr>
            <p:ph type="title" idx="4294967295"/>
          </p:nvPr>
        </p:nvSpPr>
        <p:spPr bwMode="auto">
          <a:xfrm>
            <a:off x="250825" y="620713"/>
            <a:ext cx="8569325" cy="950912"/>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折现现金流方法对股票进行估值</a:t>
            </a:r>
            <a:endParaRPr lang="zh-CN" altLang="en-US" sz="3600" b="1" i="1" dirty="0">
              <a:effectLst>
                <a:outerShdw blurRad="38100" dist="38100" dir="2700000" algn="tl">
                  <a:srgbClr val="C0C0C0"/>
                </a:outerShdw>
              </a:effectLst>
              <a:latin typeface="Constantia" pitchFamily="18" charset="0"/>
              <a:ea typeface="楷体_GB2312" pitchFamily="49" charset="-122"/>
            </a:endParaRPr>
          </a:p>
        </p:txBody>
      </p:sp>
      <p:sp>
        <p:nvSpPr>
          <p:cNvPr id="344067" name="Rectangle 3">
            <a:extLst>
              <a:ext uri="{FF2B5EF4-FFF2-40B4-BE49-F238E27FC236}">
                <a16:creationId xmlns:a16="http://schemas.microsoft.com/office/drawing/2014/main" id="{D56A232C-13A9-48A5-A3D2-CE737B6934A1}"/>
              </a:ext>
            </a:extLst>
          </p:cNvPr>
          <p:cNvSpPr>
            <a:spLocks noGrp="1" noChangeArrowheads="1"/>
          </p:cNvSpPr>
          <p:nvPr>
            <p:ph type="body" idx="4294967295"/>
          </p:nvPr>
        </p:nvSpPr>
        <p:spPr>
          <a:xfrm>
            <a:off x="468313" y="1785938"/>
            <a:ext cx="8151812" cy="2643187"/>
          </a:xfrm>
        </p:spPr>
        <p:txBody>
          <a:bodyPr lIns="92018" tIns="46009" rIns="92018" bIns="46009"/>
          <a:lstStyle/>
          <a:p>
            <a:pPr marL="449263" indent="-449263">
              <a:lnSpc>
                <a:spcPct val="125000"/>
              </a:lnSpc>
            </a:pPr>
            <a:r>
              <a:rPr lang="zh-CN" altLang="en-US" sz="3100" b="1">
                <a:latin typeface="宋体" panose="02010600030101010101" pitchFamily="2" charset="-122"/>
                <a:ea typeface="宋体" panose="02010600030101010101" pitchFamily="2" charset="-122"/>
              </a:rPr>
              <a:t>一价定律可用于从债券的观测市场价格中推导出</a:t>
            </a:r>
            <a:r>
              <a:rPr lang="zh-CN" altLang="en-US" sz="3100" b="1">
                <a:solidFill>
                  <a:srgbClr val="FF00FF"/>
                </a:solidFill>
                <a:latin typeface="宋体" panose="02010600030101010101" pitchFamily="2" charset="-122"/>
                <a:ea typeface="宋体" panose="02010600030101010101" pitchFamily="2" charset="-122"/>
              </a:rPr>
              <a:t>已知现金流</a:t>
            </a:r>
            <a:r>
              <a:rPr lang="zh-CN" altLang="en-US" sz="3100" b="1">
                <a:latin typeface="宋体" panose="02010600030101010101" pitchFamily="2" charset="-122"/>
                <a:ea typeface="宋体" panose="02010600030101010101" pitchFamily="2" charset="-122"/>
              </a:rPr>
              <a:t>的价值。</a:t>
            </a:r>
            <a:endParaRPr lang="en-US" altLang="zh-CN" sz="3100" b="1">
              <a:latin typeface="宋体" panose="02010600030101010101" pitchFamily="2" charset="-122"/>
              <a:ea typeface="宋体" panose="02010600030101010101" pitchFamily="2" charset="-122"/>
            </a:endParaRPr>
          </a:p>
          <a:p>
            <a:pPr marL="449263" indent="-449263">
              <a:lnSpc>
                <a:spcPct val="125000"/>
              </a:lnSpc>
              <a:spcBef>
                <a:spcPts val="600"/>
              </a:spcBef>
            </a:pPr>
            <a:r>
              <a:rPr lang="zh-CN" altLang="en-US" sz="3100" b="1">
                <a:latin typeface="宋体" panose="02010600030101010101" pitchFamily="2" charset="-122"/>
                <a:ea typeface="宋体" panose="02010600030101010101" pitchFamily="2" charset="-122"/>
              </a:rPr>
              <a:t>在本节中，我们使用</a:t>
            </a:r>
            <a:r>
              <a:rPr lang="zh-CN" altLang="en-US" sz="3100" b="1">
                <a:solidFill>
                  <a:srgbClr val="FF00FF"/>
                </a:solidFill>
                <a:latin typeface="宋体" panose="02010600030101010101" pitchFamily="2" charset="-122"/>
                <a:ea typeface="宋体" panose="02010600030101010101" pitchFamily="2" charset="-122"/>
              </a:rPr>
              <a:t>折现现金流（</a:t>
            </a:r>
            <a:r>
              <a:rPr lang="en-US" altLang="zh-CN" sz="3100" b="1">
                <a:solidFill>
                  <a:srgbClr val="FF00FF"/>
                </a:solidFill>
                <a:latin typeface="宋体" panose="02010600030101010101" pitchFamily="2" charset="-122"/>
                <a:ea typeface="宋体" panose="02010600030101010101" pitchFamily="2" charset="-122"/>
              </a:rPr>
              <a:t>DCF</a:t>
            </a:r>
            <a:r>
              <a:rPr lang="zh-CN" altLang="en-US" sz="3100" b="1">
                <a:solidFill>
                  <a:srgbClr val="FF00FF"/>
                </a:solidFill>
                <a:latin typeface="宋体" panose="02010600030101010101" pitchFamily="2" charset="-122"/>
                <a:ea typeface="宋体" panose="02010600030101010101" pitchFamily="2" charset="-122"/>
              </a:rPr>
              <a:t>）方法</a:t>
            </a:r>
            <a:r>
              <a:rPr lang="zh-CN" altLang="en-US" sz="3100" b="1">
                <a:latin typeface="宋体" panose="02010600030101010101" pitchFamily="2" charset="-122"/>
                <a:ea typeface="宋体" panose="02010600030101010101" pitchFamily="2" charset="-122"/>
              </a:rPr>
              <a:t>对</a:t>
            </a:r>
            <a:r>
              <a:rPr lang="zh-CN" altLang="en-US" sz="3100" b="1">
                <a:solidFill>
                  <a:srgbClr val="FF00FF"/>
                </a:solidFill>
                <a:latin typeface="宋体" panose="02010600030101010101" pitchFamily="2" charset="-122"/>
                <a:ea typeface="宋体" panose="02010600030101010101" pitchFamily="2" charset="-122"/>
              </a:rPr>
              <a:t>未知现金流</a:t>
            </a:r>
            <a:r>
              <a:rPr lang="zh-CN" altLang="en-US" sz="3100" b="1">
                <a:latin typeface="宋体" panose="02010600030101010101" pitchFamily="2" charset="-122"/>
                <a:ea typeface="宋体" panose="02010600030101010101" pitchFamily="2" charset="-122"/>
              </a:rPr>
              <a:t>进行估值</a:t>
            </a:r>
            <a:endParaRPr lang="en-US" altLang="zh-CN" sz="3100" b="1">
              <a:latin typeface="宋体" panose="02010600030101010101" pitchFamily="2" charset="-122"/>
              <a:ea typeface="宋体" panose="02010600030101010101" pitchFamily="2" charset="-122"/>
            </a:endParaRPr>
          </a:p>
        </p:txBody>
      </p:sp>
      <p:sp>
        <p:nvSpPr>
          <p:cNvPr id="344070" name="Rectangle 6">
            <a:extLst>
              <a:ext uri="{FF2B5EF4-FFF2-40B4-BE49-F238E27FC236}">
                <a16:creationId xmlns:a16="http://schemas.microsoft.com/office/drawing/2014/main" id="{D78A98E4-C4C6-4564-9B49-14F52392F0B8}"/>
              </a:ext>
            </a:extLst>
          </p:cNvPr>
          <p:cNvSpPr>
            <a:spLocks noChangeArrowheads="1"/>
          </p:cNvSpPr>
          <p:nvPr/>
        </p:nvSpPr>
        <p:spPr bwMode="auto">
          <a:xfrm>
            <a:off x="539750" y="4500563"/>
            <a:ext cx="8064500" cy="1736725"/>
          </a:xfrm>
          <a:prstGeom prst="rect">
            <a:avLst/>
          </a:prstGeom>
          <a:solidFill>
            <a:srgbClr val="0000FF"/>
          </a:solidFill>
          <a:ln>
            <a:noFill/>
          </a:ln>
          <a:effectLst>
            <a:prstShdw prst="shdw13" dist="53882" dir="13500000">
              <a:srgbClr val="FF3399">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2900" indent="-34290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17780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lvl="1" algn="just">
              <a:lnSpc>
                <a:spcPct val="105000"/>
              </a:lnSpc>
              <a:buClr>
                <a:srgbClr val="000000"/>
              </a:buClr>
              <a:buSzPct val="90000"/>
              <a:buFontTx/>
              <a:buNone/>
            </a:pPr>
            <a:r>
              <a:rPr lang="zh-CN" altLang="en-US" sz="2400" b="1">
                <a:solidFill>
                  <a:srgbClr val="FFFFFF"/>
                </a:solidFill>
                <a:latin typeface="Times New Roman" panose="02020603050405020304" pitchFamily="18" charset="0"/>
                <a:ea typeface="宋体" panose="02010600030101010101" pitchFamily="2" charset="-122"/>
              </a:rPr>
              <a:t>评估股票价值的</a:t>
            </a:r>
            <a:r>
              <a:rPr lang="en-US" altLang="zh-CN" sz="2400" b="1">
                <a:solidFill>
                  <a:srgbClr val="FFFFFF"/>
                </a:solidFill>
                <a:latin typeface="Times New Roman" panose="02020603050405020304" pitchFamily="18" charset="0"/>
                <a:ea typeface="宋体" panose="02010600030101010101" pitchFamily="2" charset="-122"/>
              </a:rPr>
              <a:t>DCF</a:t>
            </a:r>
            <a:r>
              <a:rPr lang="zh-CN" altLang="en-US" sz="2400" b="1">
                <a:solidFill>
                  <a:srgbClr val="FFFFFF"/>
                </a:solidFill>
                <a:latin typeface="Times New Roman" panose="02020603050405020304" pitchFamily="18" charset="0"/>
                <a:ea typeface="宋体" panose="02010600030101010101" pitchFamily="2" charset="-122"/>
              </a:rPr>
              <a:t>方法认为：股票价值等于股票未来预期现金流（预期股利或企业营运带来的净现金流）的现值。股票估值的过程就是对股票未来预期现金流进行贴现的过程。</a:t>
            </a:r>
            <a:endParaRPr lang="en-US" altLang="zh-CN" sz="2400">
              <a:solidFill>
                <a:srgbClr val="FFFFFF"/>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wipe(up)">
                                      <p:cBhvr>
                                        <p:cTn id="7" dur="500"/>
                                        <p:tgtEl>
                                          <p:spTgt spid="3440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44067">
                                            <p:txEl>
                                              <p:pRg st="1" end="1"/>
                                            </p:txEl>
                                          </p:spTgt>
                                        </p:tgtEl>
                                        <p:attrNameLst>
                                          <p:attrName>style.visibility</p:attrName>
                                        </p:attrNameLst>
                                      </p:cBhvr>
                                      <p:to>
                                        <p:strVal val="visible"/>
                                      </p:to>
                                    </p:set>
                                    <p:animEffect transition="in" filter="wipe(up)">
                                      <p:cBhvr>
                                        <p:cTn id="12" dur="500"/>
                                        <p:tgtEl>
                                          <p:spTgt spid="3440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4070"/>
                                        </p:tgtEl>
                                        <p:attrNameLst>
                                          <p:attrName>style.visibility</p:attrName>
                                        </p:attrNameLst>
                                      </p:cBhvr>
                                      <p:to>
                                        <p:strVal val="visible"/>
                                      </p:to>
                                    </p:set>
                                    <p:animEffect transition="in" filter="box(out)">
                                      <p:cBhvr>
                                        <p:cTn id="17" dur="1000"/>
                                        <p:tgtEl>
                                          <p:spTgt spid="34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FD5498B-CB59-42FF-A12B-A31CFD3FEB9C}"/>
              </a:ext>
            </a:extLst>
          </p:cNvPr>
          <p:cNvSpPr>
            <a:spLocks noGrp="1" noChangeArrowheads="1"/>
          </p:cNvSpPr>
          <p:nvPr>
            <p:ph type="title" idx="4294967295"/>
          </p:nvPr>
        </p:nvSpPr>
        <p:spPr bwMode="auto">
          <a:xfrm>
            <a:off x="404813" y="534988"/>
            <a:ext cx="8305800" cy="947737"/>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经过风险调整的折现率或市场资本化率</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48163" name="Rectangle 3">
            <a:extLst>
              <a:ext uri="{FF2B5EF4-FFF2-40B4-BE49-F238E27FC236}">
                <a16:creationId xmlns:a16="http://schemas.microsoft.com/office/drawing/2014/main" id="{B347AFE6-9313-4E9B-9AA6-F14974E90BC8}"/>
              </a:ext>
            </a:extLst>
          </p:cNvPr>
          <p:cNvSpPr>
            <a:spLocks noGrp="1" noChangeArrowheads="1"/>
          </p:cNvSpPr>
          <p:nvPr>
            <p:ph type="body" idx="4294967295"/>
          </p:nvPr>
        </p:nvSpPr>
        <p:spPr>
          <a:xfrm>
            <a:off x="419100" y="1806575"/>
            <a:ext cx="8305800" cy="952500"/>
          </a:xfrm>
        </p:spPr>
        <p:txBody>
          <a:bodyPr lIns="92018" tIns="46009" rIns="92018" bIns="46009"/>
          <a:lstStyle/>
          <a:p>
            <a:pPr>
              <a:lnSpc>
                <a:spcPct val="125000"/>
              </a:lnSpc>
            </a:pPr>
            <a:r>
              <a:rPr lang="zh-CN" altLang="en-US" sz="2600" b="1">
                <a:latin typeface="Times New Roman" panose="02020603050405020304" pitchFamily="18" charset="0"/>
                <a:ea typeface="宋体" panose="02010600030101010101" pitchFamily="2" charset="-122"/>
              </a:rPr>
              <a:t>经过风险调整的折现率或市场资本化率</a:t>
            </a:r>
            <a:r>
              <a:rPr lang="en-US" altLang="zh-CN" sz="2600" b="1">
                <a:latin typeface="Times New Roman" panose="02020603050405020304" pitchFamily="18" charset="0"/>
                <a:ea typeface="宋体" panose="02010600030101010101" pitchFamily="2" charset="-122"/>
              </a:rPr>
              <a:t>(</a:t>
            </a:r>
            <a:r>
              <a:rPr lang="en-US" altLang="zh-CN" sz="2600" b="1">
                <a:solidFill>
                  <a:srgbClr val="FF00FF"/>
                </a:solidFill>
                <a:latin typeface="Times New Roman" panose="02020603050405020304" pitchFamily="18" charset="0"/>
                <a:ea typeface="宋体" panose="02010600030101010101" pitchFamily="2" charset="-122"/>
              </a:rPr>
              <a:t>E(</a:t>
            </a:r>
            <a:r>
              <a:rPr lang="en-US" altLang="zh-CN" sz="2600" b="1" i="1">
                <a:solidFill>
                  <a:srgbClr val="FF00FF"/>
                </a:solidFill>
                <a:latin typeface="Times New Roman" panose="02020603050405020304" pitchFamily="18" charset="0"/>
                <a:ea typeface="宋体" panose="02010600030101010101" pitchFamily="2" charset="-122"/>
              </a:rPr>
              <a:t>r</a:t>
            </a:r>
            <a:r>
              <a:rPr lang="en-US" altLang="zh-CN" sz="2600" b="1" baseline="-30000">
                <a:solidFill>
                  <a:srgbClr val="FF00FF"/>
                </a:solidFill>
                <a:latin typeface="Times New Roman" panose="02020603050405020304" pitchFamily="18" charset="0"/>
                <a:ea typeface="宋体" panose="02010600030101010101" pitchFamily="2" charset="-122"/>
              </a:rPr>
              <a:t>1</a:t>
            </a:r>
            <a:r>
              <a:rPr lang="en-US" altLang="zh-CN" sz="2600" b="1">
                <a:solidFill>
                  <a:srgbClr val="FF00FF"/>
                </a:solidFill>
                <a:latin typeface="Times New Roman" panose="02020603050405020304" pitchFamily="18" charset="0"/>
                <a:ea typeface="宋体" panose="02010600030101010101" pitchFamily="2" charset="-122"/>
              </a:rPr>
              <a:t>)</a:t>
            </a:r>
            <a:r>
              <a:rPr lang="zh-CN" altLang="en-US" sz="2600" b="1">
                <a:solidFill>
                  <a:srgbClr val="FF00FF"/>
                </a:solidFill>
                <a:latin typeface="Times New Roman" panose="02020603050405020304" pitchFamily="18" charset="0"/>
                <a:ea typeface="宋体" panose="02010600030101010101" pitchFamily="2" charset="-122"/>
              </a:rPr>
              <a:t>或</a:t>
            </a:r>
            <a:r>
              <a:rPr lang="en-US" altLang="zh-CN" sz="2600" b="1">
                <a:solidFill>
                  <a:srgbClr val="FF00FF"/>
                </a:solidFill>
                <a:latin typeface="Times New Roman" panose="02020603050405020304" pitchFamily="18" charset="0"/>
                <a:ea typeface="宋体" panose="02010600030101010101" pitchFamily="2" charset="-122"/>
              </a:rPr>
              <a:t> </a:t>
            </a:r>
            <a:r>
              <a:rPr lang="en-US" altLang="zh-CN" sz="2600" b="1" i="1">
                <a:solidFill>
                  <a:srgbClr val="FF00FF"/>
                </a:solidFill>
                <a:latin typeface="Times New Roman" panose="02020603050405020304" pitchFamily="18" charset="0"/>
                <a:ea typeface="宋体" panose="02010600030101010101" pitchFamily="2" charset="-122"/>
              </a:rPr>
              <a:t>k</a:t>
            </a:r>
            <a:r>
              <a:rPr lang="en-US" altLang="zh-CN" sz="2600" b="1">
                <a:latin typeface="Times New Roman" panose="02020603050405020304" pitchFamily="18" charset="0"/>
                <a:ea typeface="宋体" panose="02010600030101010101" pitchFamily="2" charset="-122"/>
              </a:rPr>
              <a:t>)</a:t>
            </a:r>
            <a:r>
              <a:rPr lang="zh-CN" altLang="en-US" sz="2600" b="1">
                <a:latin typeface="Times New Roman" panose="02020603050405020304" pitchFamily="18" charset="0"/>
                <a:ea typeface="宋体" panose="02010600030101010101" pitchFamily="2" charset="-122"/>
              </a:rPr>
              <a:t>是使投资者愿意投资股票所要求的预期收益率</a:t>
            </a:r>
            <a:endParaRPr lang="en-US" altLang="zh-CN" sz="2600" b="1" i="1">
              <a:latin typeface="Times New Roman" panose="02020603050405020304" pitchFamily="18" charset="0"/>
              <a:ea typeface="宋体" panose="02010600030101010101" pitchFamily="2" charset="-122"/>
            </a:endParaRPr>
          </a:p>
        </p:txBody>
      </p:sp>
      <p:graphicFrame>
        <p:nvGraphicFramePr>
          <p:cNvPr id="348164" name="Object 26">
            <a:extLst>
              <a:ext uri="{FF2B5EF4-FFF2-40B4-BE49-F238E27FC236}">
                <a16:creationId xmlns:a16="http://schemas.microsoft.com/office/drawing/2014/main" id="{7628A77C-934D-4D4D-990E-6E95F980A2DB}"/>
              </a:ext>
            </a:extLst>
          </p:cNvPr>
          <p:cNvGraphicFramePr>
            <a:graphicFrameLocks noChangeAspect="1"/>
          </p:cNvGraphicFramePr>
          <p:nvPr/>
        </p:nvGraphicFramePr>
        <p:xfrm>
          <a:off x="1311275" y="3292475"/>
          <a:ext cx="3308350" cy="965200"/>
        </p:xfrm>
        <a:graphic>
          <a:graphicData uri="http://schemas.openxmlformats.org/presentationml/2006/ole">
            <mc:AlternateContent xmlns:mc="http://schemas.openxmlformats.org/markup-compatibility/2006">
              <mc:Choice xmlns:v="urn:schemas-microsoft-com:vml" Requires="v">
                <p:oleObj name="Equation" r:id="rId3" imgW="1320227" imgH="406224" progId="Equation.DSMT4">
                  <p:embed/>
                </p:oleObj>
              </mc:Choice>
              <mc:Fallback>
                <p:oleObj name="Equation" r:id="rId3" imgW="1320227" imgH="406224"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75" y="3292475"/>
                        <a:ext cx="3308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165" name="Object 27">
            <a:extLst>
              <a:ext uri="{FF2B5EF4-FFF2-40B4-BE49-F238E27FC236}">
                <a16:creationId xmlns:a16="http://schemas.microsoft.com/office/drawing/2014/main" id="{E282E552-8E40-4475-A59F-A8107B6A123F}"/>
              </a:ext>
            </a:extLst>
          </p:cNvPr>
          <p:cNvGraphicFramePr>
            <a:graphicFrameLocks/>
          </p:cNvGraphicFramePr>
          <p:nvPr/>
        </p:nvGraphicFramePr>
        <p:xfrm>
          <a:off x="5580063" y="3284538"/>
          <a:ext cx="2016125" cy="893762"/>
        </p:xfrm>
        <a:graphic>
          <a:graphicData uri="http://schemas.openxmlformats.org/presentationml/2006/ole">
            <mc:AlternateContent xmlns:mc="http://schemas.openxmlformats.org/markup-compatibility/2006">
              <mc:Choice xmlns:v="urn:schemas-microsoft-com:vml" Requires="v">
                <p:oleObj name="Equation" r:id="rId5" imgW="2273400" imgH="1157400" progId="Equation.DSMT4">
                  <p:embed/>
                </p:oleObj>
              </mc:Choice>
              <mc:Fallback>
                <p:oleObj name="Equation" r:id="rId5" imgW="2273400" imgH="1157400" progId="Equation.DSMT4">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3284538"/>
                        <a:ext cx="2016125" cy="89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66" name="AutoShape 6">
            <a:extLst>
              <a:ext uri="{FF2B5EF4-FFF2-40B4-BE49-F238E27FC236}">
                <a16:creationId xmlns:a16="http://schemas.microsoft.com/office/drawing/2014/main" id="{618553D8-4B4B-416C-A8D2-1FF6C574B7C9}"/>
              </a:ext>
            </a:extLst>
          </p:cNvPr>
          <p:cNvSpPr>
            <a:spLocks noChangeArrowheads="1"/>
          </p:cNvSpPr>
          <p:nvPr/>
        </p:nvSpPr>
        <p:spPr bwMode="auto">
          <a:xfrm>
            <a:off x="4822825" y="3500438"/>
            <a:ext cx="6858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a:noFill/>
          </a:ln>
          <a:effectLst/>
        </p:spPr>
        <p:txBody>
          <a:bodyPr wrap="none" lIns="91383" tIns="45692" rIns="91383" bIns="45692" anchor="ctr"/>
          <a:lstStyle/>
          <a:p>
            <a:pPr algn="ctr">
              <a:defRPr/>
            </a:pPr>
            <a:endParaRPr lang="zh-CN" altLang="en-US" b="1">
              <a:solidFill>
                <a:srgbClr val="000000"/>
              </a:solidFill>
              <a:effectLst>
                <a:outerShdw blurRad="38100" dist="38100" dir="2700000" algn="tl">
                  <a:srgbClr val="FFFFFF"/>
                </a:outerShdw>
              </a:effectLst>
              <a:ea typeface="宋体" pitchFamily="2" charset="-122"/>
            </a:endParaRPr>
          </a:p>
        </p:txBody>
      </p:sp>
      <p:sp>
        <p:nvSpPr>
          <p:cNvPr id="348167" name="Text Box 7">
            <a:extLst>
              <a:ext uri="{FF2B5EF4-FFF2-40B4-BE49-F238E27FC236}">
                <a16:creationId xmlns:a16="http://schemas.microsoft.com/office/drawing/2014/main" id="{958C9F75-9DFA-48E4-A401-7EFF46E9358C}"/>
              </a:ext>
            </a:extLst>
          </p:cNvPr>
          <p:cNvSpPr txBox="1">
            <a:spLocks noChangeArrowheads="1"/>
          </p:cNvSpPr>
          <p:nvPr/>
        </p:nvSpPr>
        <p:spPr bwMode="auto">
          <a:xfrm>
            <a:off x="814388" y="4711700"/>
            <a:ext cx="7488237" cy="1041400"/>
          </a:xfrm>
          <a:prstGeom prst="rect">
            <a:avLst/>
          </a:prstGeom>
          <a:solidFill>
            <a:srgbClr val="008080"/>
          </a:solidFill>
          <a:ln w="57150">
            <a:solidFill>
              <a:srgbClr val="99CC00"/>
            </a:solidFill>
            <a:miter lim="800000"/>
            <a:headEnd type="none" w="sm" len="sm"/>
            <a:tailEnd type="none" w="sm" len="sm"/>
          </a:ln>
        </p:spPr>
        <p:txBody>
          <a:bodyPr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0"/>
              </a:spcBef>
              <a:buClrTx/>
              <a:buSzTx/>
              <a:buFontTx/>
              <a:buNone/>
            </a:pPr>
            <a:r>
              <a:rPr lang="zh-CN" altLang="en-US" sz="2600" b="1">
                <a:solidFill>
                  <a:srgbClr val="FFFFFF"/>
                </a:solidFill>
                <a:latin typeface="Times New Roman" panose="02020603050405020304" pitchFamily="18" charset="0"/>
                <a:ea typeface="宋体" panose="02010600030101010101" pitchFamily="2" charset="-122"/>
              </a:rPr>
              <a:t>股票当前价格等于预期年末红利的现值加上除息（</a:t>
            </a:r>
            <a:r>
              <a:rPr lang="en-US" altLang="zh-CN" sz="2600" b="1">
                <a:solidFill>
                  <a:srgbClr val="FFFFFF"/>
                </a:solidFill>
                <a:latin typeface="Times New Roman" panose="02020603050405020304" pitchFamily="18" charset="0"/>
                <a:ea typeface="宋体" panose="02010600030101010101" pitchFamily="2" charset="-122"/>
              </a:rPr>
              <a:t>ex-dividend</a:t>
            </a:r>
            <a:r>
              <a:rPr lang="zh-CN" altLang="en-US" sz="2600" b="1">
                <a:solidFill>
                  <a:srgbClr val="FFFFFF"/>
                </a:solidFill>
                <a:latin typeface="Times New Roman" panose="02020603050405020304" pitchFamily="18" charset="0"/>
                <a:ea typeface="宋体" panose="02010600030101010101" pitchFamily="2" charset="-122"/>
              </a:rPr>
              <a:t>）股票价格的现值。现值贴现率为</a:t>
            </a:r>
            <a:r>
              <a:rPr lang="en-US" altLang="zh-CN" sz="2600" b="1" i="1">
                <a:solidFill>
                  <a:srgbClr val="FFFFFF"/>
                </a:solidFill>
                <a:latin typeface="Times New Roman" panose="02020603050405020304" pitchFamily="18" charset="0"/>
                <a:ea typeface="宋体" panose="02010600030101010101" pitchFamily="2" charset="-122"/>
              </a:rPr>
              <a:t>k</a:t>
            </a:r>
            <a:r>
              <a:rPr lang="zh-CN" altLang="en-US" sz="2600" b="1">
                <a:solidFill>
                  <a:srgbClr val="FFFFFF"/>
                </a:solidFill>
                <a:latin typeface="Times New Roman" panose="02020603050405020304" pitchFamily="18" charset="0"/>
                <a:ea typeface="宋体" panose="02010600030101010101" pitchFamily="2" charset="-122"/>
              </a:rPr>
              <a:t>。</a:t>
            </a:r>
          </a:p>
        </p:txBody>
      </p:sp>
      <p:sp>
        <p:nvSpPr>
          <p:cNvPr id="8" name="椭圆 7">
            <a:extLst>
              <a:ext uri="{FF2B5EF4-FFF2-40B4-BE49-F238E27FC236}">
                <a16:creationId xmlns:a16="http://schemas.microsoft.com/office/drawing/2014/main" id="{6CF6D0A3-BF5A-4FE0-B3CD-227148EDBA36}"/>
              </a:ext>
            </a:extLst>
          </p:cNvPr>
          <p:cNvSpPr/>
          <p:nvPr/>
        </p:nvSpPr>
        <p:spPr bwMode="auto">
          <a:xfrm rot="18900000">
            <a:off x="2614613" y="3079750"/>
            <a:ext cx="522287" cy="1398588"/>
          </a:xfrm>
          <a:prstGeom prst="ellipse">
            <a:avLst/>
          </a:prstGeom>
          <a:noFill/>
          <a:ln w="38100" cap="flat" cmpd="sng" algn="ctr">
            <a:solidFill>
              <a:srgbClr val="FF0000"/>
            </a:solidFill>
            <a:prstDash val="solid"/>
            <a:round/>
            <a:headEnd type="stealth" w="med" len="med"/>
            <a:tailEnd type="stealth" w="med" len="med"/>
          </a:ln>
          <a:effectLst/>
        </p:spPr>
        <p:txBody>
          <a:bodyPr wrap="none" anchor="ctr"/>
          <a:lstStyle/>
          <a:p>
            <a:pPr algn="ctr">
              <a:defRPr/>
            </a:pPr>
            <a:endParaRPr lang="zh-CN" altLang="en-US" b="1">
              <a:effectLst>
                <a:outerShdw blurRad="38100" dist="38100" dir="2700000" algn="tl">
                  <a:srgbClr val="000000">
                    <a:alpha val="43137"/>
                  </a:srgbClr>
                </a:outerShdw>
              </a:effectLst>
              <a:ea typeface="宋体" charset="-122"/>
            </a:endParaRPr>
          </a:p>
        </p:txBody>
      </p:sp>
      <p:sp>
        <p:nvSpPr>
          <p:cNvPr id="9" name="TextBox 8">
            <a:extLst>
              <a:ext uri="{FF2B5EF4-FFF2-40B4-BE49-F238E27FC236}">
                <a16:creationId xmlns:a16="http://schemas.microsoft.com/office/drawing/2014/main" id="{7F62FDE2-4100-463C-8C14-5289F44E5A0B}"/>
              </a:ext>
            </a:extLst>
          </p:cNvPr>
          <p:cNvSpPr txBox="1">
            <a:spLocks noChangeArrowheads="1"/>
          </p:cNvSpPr>
          <p:nvPr/>
        </p:nvSpPr>
        <p:spPr bwMode="auto">
          <a:xfrm>
            <a:off x="571500" y="3000375"/>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FF0000"/>
                </a:solidFill>
                <a:latin typeface="Constantia" panose="02030602050306030303" pitchFamily="18" charset="0"/>
                <a:ea typeface="宋体" panose="02010600030101010101" pitchFamily="2" charset="-122"/>
              </a:rPr>
              <a:t>股票红利</a:t>
            </a:r>
          </a:p>
        </p:txBody>
      </p:sp>
      <p:sp>
        <p:nvSpPr>
          <p:cNvPr id="10" name="椭圆 9">
            <a:extLst>
              <a:ext uri="{FF2B5EF4-FFF2-40B4-BE49-F238E27FC236}">
                <a16:creationId xmlns:a16="http://schemas.microsoft.com/office/drawing/2014/main" id="{DF725DC0-E527-40E2-A8AE-7EB0DEBB5086}"/>
              </a:ext>
            </a:extLst>
          </p:cNvPr>
          <p:cNvSpPr/>
          <p:nvPr/>
        </p:nvSpPr>
        <p:spPr bwMode="auto">
          <a:xfrm rot="2700000">
            <a:off x="2998787" y="3092451"/>
            <a:ext cx="917575" cy="1250950"/>
          </a:xfrm>
          <a:prstGeom prst="ellipse">
            <a:avLst/>
          </a:prstGeom>
          <a:noFill/>
          <a:ln w="38100" cap="flat" cmpd="sng" algn="ctr">
            <a:solidFill>
              <a:srgbClr val="D60093"/>
            </a:solidFill>
            <a:prstDash val="solid"/>
            <a:round/>
            <a:headEnd type="stealth" w="med" len="med"/>
            <a:tailEnd type="stealth" w="med" len="med"/>
          </a:ln>
          <a:effectLst/>
        </p:spPr>
        <p:txBody>
          <a:bodyPr wrap="none" anchor="ctr"/>
          <a:lstStyle/>
          <a:p>
            <a:pPr algn="ctr">
              <a:defRPr/>
            </a:pPr>
            <a:endParaRPr lang="zh-CN" altLang="en-US" b="1">
              <a:effectLst>
                <a:outerShdw blurRad="38100" dist="38100" dir="2700000" algn="tl">
                  <a:srgbClr val="000000">
                    <a:alpha val="43137"/>
                  </a:srgbClr>
                </a:outerShdw>
              </a:effectLst>
              <a:ea typeface="宋体" charset="-122"/>
            </a:endParaRPr>
          </a:p>
        </p:txBody>
      </p:sp>
      <p:sp>
        <p:nvSpPr>
          <p:cNvPr id="11" name="TextBox 10">
            <a:extLst>
              <a:ext uri="{FF2B5EF4-FFF2-40B4-BE49-F238E27FC236}">
                <a16:creationId xmlns:a16="http://schemas.microsoft.com/office/drawing/2014/main" id="{05D09038-5C28-4217-AACB-30ACF7EED5C7}"/>
              </a:ext>
            </a:extLst>
          </p:cNvPr>
          <p:cNvSpPr txBox="1">
            <a:spLocks noChangeArrowheads="1"/>
          </p:cNvSpPr>
          <p:nvPr/>
        </p:nvSpPr>
        <p:spPr bwMode="auto">
          <a:xfrm>
            <a:off x="3754438" y="2928938"/>
            <a:ext cx="1606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1800" b="1">
                <a:solidFill>
                  <a:srgbClr val="D60093"/>
                </a:solidFill>
                <a:latin typeface="Constantia" panose="02030602050306030303" pitchFamily="18" charset="0"/>
                <a:ea typeface="宋体" panose="02010600030101010101" pitchFamily="2" charset="-122"/>
              </a:rPr>
              <a:t>资本利得</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63">
                                            <p:txEl>
                                              <p:pRg st="0" end="0"/>
                                            </p:txEl>
                                          </p:spTgt>
                                        </p:tgtEl>
                                        <p:attrNameLst>
                                          <p:attrName>style.visibility</p:attrName>
                                        </p:attrNameLst>
                                      </p:cBhvr>
                                      <p:to>
                                        <p:strVal val="visible"/>
                                      </p:to>
                                    </p:set>
                                    <p:animEffect transition="in" filter="wipe(up)">
                                      <p:cBhvr>
                                        <p:cTn id="7" dur="500"/>
                                        <p:tgtEl>
                                          <p:spTgt spid="348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481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xit" presetSubtype="16" fill="hold" grpId="1" nodeType="clickEffect">
                                  <p:stCondLst>
                                    <p:cond delay="0"/>
                                  </p:stCondLst>
                                  <p:childTnLst>
                                    <p:animEffect transition="out" filter="box(in)">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5" presetClass="exit" presetSubtype="10" fill="hold" grpId="1" nodeType="withEffect">
                                  <p:stCondLst>
                                    <p:cond delay="0"/>
                                  </p:stCondLst>
                                  <p:childTnLst>
                                    <p:animEffect transition="out" filter="checkerboard(across)">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heckerboard(across)">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xit" presetSubtype="16" fill="hold" grpId="1" nodeType="clickEffect">
                                  <p:stCondLst>
                                    <p:cond delay="0"/>
                                  </p:stCondLst>
                                  <p:childTnLst>
                                    <p:animEffect transition="out" filter="box(in)">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5" presetClass="exit" presetSubtype="10" fill="hold" grpId="1" nodeType="withEffect">
                                  <p:stCondLst>
                                    <p:cond delay="0"/>
                                  </p:stCondLst>
                                  <p:childTnLst>
                                    <p:animEffect transition="out" filter="checkerboard(across)">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34816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348165"/>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348167"/>
                                        </p:tgtEl>
                                        <p:attrNameLst>
                                          <p:attrName>style.visibility</p:attrName>
                                        </p:attrNameLst>
                                      </p:cBhvr>
                                      <p:to>
                                        <p:strVal val="visible"/>
                                      </p:to>
                                    </p:set>
                                    <p:anim calcmode="lin" valueType="num">
                                      <p:cBhvr>
                                        <p:cTn id="56" dur="500" fill="hold"/>
                                        <p:tgtEl>
                                          <p:spTgt spid="348167"/>
                                        </p:tgtEl>
                                        <p:attrNameLst>
                                          <p:attrName>ppt_w</p:attrName>
                                        </p:attrNameLst>
                                      </p:cBhvr>
                                      <p:tavLst>
                                        <p:tav tm="0">
                                          <p:val>
                                            <p:fltVal val="0"/>
                                          </p:val>
                                        </p:tav>
                                        <p:tav tm="100000">
                                          <p:val>
                                            <p:strVal val="#ppt_w"/>
                                          </p:val>
                                        </p:tav>
                                      </p:tavLst>
                                    </p:anim>
                                    <p:anim calcmode="lin" valueType="num">
                                      <p:cBhvr>
                                        <p:cTn id="57" dur="500" fill="hold"/>
                                        <p:tgtEl>
                                          <p:spTgt spid="3481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build="p" autoUpdateAnimBg="0"/>
      <p:bldP spid="348167" grpId="0" animBg="1" autoUpdateAnimBg="0"/>
      <p:bldP spid="8" grpId="0" animBg="1"/>
      <p:bldP spid="8" grpId="1" animBg="1"/>
      <p:bldP spid="9" grpId="0"/>
      <p:bldP spid="9" grpId="1"/>
      <p:bldP spid="10" grpId="0" animBg="1"/>
      <p:bldP spid="10" grpId="1" animBg="1"/>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F3DB6-B50A-FB24-318F-120D79F18865}"/>
              </a:ext>
            </a:extLst>
          </p:cNvPr>
          <p:cNvSpPr>
            <a:spLocks noGrp="1"/>
          </p:cNvSpPr>
          <p:nvPr>
            <p:ph type="title"/>
          </p:nvPr>
        </p:nvSpPr>
        <p:spPr>
          <a:xfrm>
            <a:off x="457200" y="476672"/>
            <a:ext cx="8229600" cy="940966"/>
          </a:xfrm>
        </p:spPr>
        <p:txBody>
          <a:bodyPr/>
          <a:lstStyle/>
          <a:p>
            <a:r>
              <a:rPr lang="zh-CN" altLang="en-US" dirty="0"/>
              <a:t>举例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FA9AAD-C222-BBE6-E63F-22E5A54482FF}"/>
                  </a:ext>
                </a:extLst>
              </p:cNvPr>
              <p:cNvSpPr>
                <a:spLocks noGrp="1"/>
              </p:cNvSpPr>
              <p:nvPr>
                <p:ph idx="1"/>
              </p:nvPr>
            </p:nvSpPr>
            <p:spPr>
              <a:xfrm>
                <a:off x="685800" y="1404595"/>
                <a:ext cx="7772400" cy="4611216"/>
              </a:xfrm>
            </p:spPr>
            <p:txBody>
              <a:bodyPr/>
              <a:lstStyle/>
              <a:p>
                <a:r>
                  <a:rPr lang="zh-CN" altLang="en-US" sz="2400" dirty="0"/>
                  <a:t>某股票预期年末价格为</a:t>
                </a:r>
                <a:r>
                  <a:rPr lang="en-US" altLang="zh-CN" sz="2400" dirty="0"/>
                  <a:t>100</a:t>
                </a:r>
                <a:r>
                  <a:rPr lang="zh-CN" altLang="en-US" sz="2400" dirty="0"/>
                  <a:t>元，分发红利</a:t>
                </a:r>
                <a:r>
                  <a:rPr lang="en-US" altLang="zh-CN" sz="2400" dirty="0"/>
                  <a:t>10</a:t>
                </a:r>
                <a:r>
                  <a:rPr lang="zh-CN" altLang="en-US" sz="2400" dirty="0"/>
                  <a:t>元。该股票所要求的收益率为</a:t>
                </a:r>
                <a:r>
                  <a:rPr lang="en-US" altLang="zh-CN" sz="2400" dirty="0"/>
                  <a:t>20%</a:t>
                </a:r>
                <a:r>
                  <a:rPr lang="zh-CN" altLang="en-US" sz="2400" dirty="0"/>
                  <a:t>。</a:t>
                </a:r>
              </a:p>
              <a:p>
                <a:r>
                  <a:rPr lang="zh-CN" altLang="en-US" sz="2400" dirty="0"/>
                  <a:t>问题：（</a:t>
                </a:r>
                <a:r>
                  <a:rPr lang="en-US" altLang="zh-CN" sz="2400" dirty="0"/>
                  <a:t>1</a:t>
                </a:r>
                <a:r>
                  <a:rPr lang="zh-CN" altLang="en-US" sz="2400" dirty="0"/>
                  <a:t>）该股票年初公平售价是多少？（</a:t>
                </a:r>
                <a:r>
                  <a:rPr lang="en-US" altLang="zh-CN" sz="2400" dirty="0"/>
                  <a:t>2</a:t>
                </a:r>
                <a:r>
                  <a:rPr lang="zh-CN" altLang="en-US" sz="2400" dirty="0"/>
                  <a:t>）如果该股票年初价格为</a:t>
                </a:r>
                <a:r>
                  <a:rPr lang="en-US" altLang="zh-CN" sz="2400" dirty="0"/>
                  <a:t>80</a:t>
                </a:r>
                <a:r>
                  <a:rPr lang="zh-CN" altLang="en-US" sz="2400" dirty="0"/>
                  <a:t>元，你决定买还是不买？</a:t>
                </a:r>
                <a:endParaRPr lang="en-US" altLang="zh-CN" sz="2400" dirty="0"/>
              </a:p>
              <a:p>
                <a:r>
                  <a:rPr lang="zh-CN" altLang="en-US" sz="2400" dirty="0"/>
                  <a:t>解：该股票年初公平售价</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100+10</m:t>
                        </m:r>
                      </m:num>
                      <m:den>
                        <m:r>
                          <a:rPr lang="en-US" altLang="zh-CN" sz="2400" b="0" i="1" smtClean="0">
                            <a:latin typeface="Cambria Math" panose="02040503050406030204" pitchFamily="18" charset="0"/>
                          </a:rPr>
                          <m:t>1+20%</m:t>
                        </m:r>
                      </m:den>
                    </m:f>
                    <m:r>
                      <a:rPr lang="en-US" altLang="zh-CN" sz="2400" b="0" i="1" smtClean="0">
                        <a:latin typeface="Cambria Math" panose="02040503050406030204" pitchFamily="18" charset="0"/>
                      </a:rPr>
                      <m:t>=</m:t>
                    </m:r>
                  </m:oMath>
                </a14:m>
                <a:r>
                  <a:rPr lang="en-US" altLang="zh-CN" sz="2400" dirty="0"/>
                  <a:t>91.67</a:t>
                </a:r>
                <a:r>
                  <a:rPr lang="zh-CN" altLang="en-US" sz="2400" dirty="0"/>
                  <a:t>元；（</a:t>
                </a:r>
                <a:r>
                  <a:rPr lang="en-US" altLang="zh-CN" sz="2400" dirty="0"/>
                  <a:t>2</a:t>
                </a:r>
                <a:r>
                  <a:rPr lang="zh-CN" altLang="en-US" sz="2400" dirty="0"/>
                  <a:t>）因为市场价格</a:t>
                </a:r>
                <a:r>
                  <a:rPr lang="en-US" altLang="zh-CN" sz="2400" dirty="0"/>
                  <a:t>80</a:t>
                </a:r>
                <a:r>
                  <a:rPr lang="zh-CN" altLang="en-US" sz="2400" dirty="0"/>
                  <a:t>元小于公平价格</a:t>
                </a:r>
                <a:r>
                  <a:rPr lang="en-US" altLang="zh-CN" sz="2400" dirty="0"/>
                  <a:t>91.67</a:t>
                </a:r>
                <a:r>
                  <a:rPr lang="zh-CN" altLang="en-US" sz="2400" dirty="0"/>
                  <a:t>元，或者市场收益率</a:t>
                </a:r>
                <a14:m>
                  <m:oMath xmlns:m="http://schemas.openxmlformats.org/officeDocument/2006/math">
                    <m:r>
                      <a:rPr lang="en-US" altLang="zh-CN" sz="2400" b="0" i="1" smtClean="0">
                        <a:latin typeface="Cambria Math" panose="02040503050406030204" pitchFamily="18" charset="0"/>
                      </a:rPr>
                      <m:t>𝑟</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0</m:t>
                            </m:r>
                          </m:sub>
                        </m:sSub>
                      </m:num>
                      <m:den>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0</m:t>
                            </m:r>
                          </m:sub>
                        </m:sSub>
                      </m:den>
                    </m:f>
                    <m:r>
                      <a:rPr lang="en-US" altLang="zh-CN" sz="2400" b="0" i="1" smtClean="0">
                        <a:latin typeface="Cambria Math" panose="02040503050406030204" pitchFamily="18" charset="0"/>
                      </a:rPr>
                      <m:t>=37.5%</m:t>
                    </m:r>
                  </m:oMath>
                </a14:m>
                <a:r>
                  <a:rPr lang="zh-CN" altLang="en-US" sz="2400" dirty="0"/>
                  <a:t>，大于要求收益率</a:t>
                </a:r>
                <a:r>
                  <a:rPr lang="en-US" altLang="zh-CN" sz="2400" dirty="0"/>
                  <a:t>20%</a:t>
                </a:r>
                <a:r>
                  <a:rPr lang="zh-CN" altLang="en-US" sz="2400" dirty="0"/>
                  <a:t>。此时投资该股票获得超额收益，因此决定买入。</a:t>
                </a:r>
              </a:p>
            </p:txBody>
          </p:sp>
        </mc:Choice>
        <mc:Fallback xmlns="">
          <p:sp>
            <p:nvSpPr>
              <p:cNvPr id="3" name="内容占位符 2">
                <a:extLst>
                  <a:ext uri="{FF2B5EF4-FFF2-40B4-BE49-F238E27FC236}">
                    <a16:creationId xmlns:a16="http://schemas.microsoft.com/office/drawing/2014/main" id="{7AFA9AAD-C222-BBE6-E63F-22E5A54482FF}"/>
                  </a:ext>
                </a:extLst>
              </p:cNvPr>
              <p:cNvSpPr>
                <a:spLocks noGrp="1" noRot="1" noChangeAspect="1" noMove="1" noResize="1" noEditPoints="1" noAdjustHandles="1" noChangeArrowheads="1" noChangeShapeType="1" noTextEdit="1"/>
              </p:cNvSpPr>
              <p:nvPr>
                <p:ph idx="1"/>
              </p:nvPr>
            </p:nvSpPr>
            <p:spPr>
              <a:xfrm>
                <a:off x="685800" y="1404595"/>
                <a:ext cx="7772400" cy="4611216"/>
              </a:xfrm>
              <a:blipFill>
                <a:blip r:embed="rId2"/>
                <a:stretch>
                  <a:fillRect l="-627" t="-1453" r="-1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484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1C82E-6DE4-4601-87A6-B0618EE58FF3}"/>
              </a:ext>
            </a:extLst>
          </p:cNvPr>
          <p:cNvSpPr>
            <a:spLocks noGrp="1"/>
          </p:cNvSpPr>
          <p:nvPr>
            <p:ph type="title"/>
          </p:nvPr>
        </p:nvSpPr>
        <p:spPr>
          <a:xfrm>
            <a:off x="448898" y="130622"/>
            <a:ext cx="8229600" cy="778098"/>
          </a:xfrm>
        </p:spPr>
        <p:txBody>
          <a:bodyPr/>
          <a:lstStyle/>
          <a:p>
            <a:r>
              <a:rPr lang="zh-CN" altLang="en-US" sz="4000" dirty="0"/>
              <a:t>举例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644332-1366-413F-A3A5-83089785CA2C}"/>
                  </a:ext>
                </a:extLst>
              </p:cNvPr>
              <p:cNvSpPr>
                <a:spLocks noGrp="1"/>
              </p:cNvSpPr>
              <p:nvPr>
                <p:ph idx="1"/>
              </p:nvPr>
            </p:nvSpPr>
            <p:spPr>
              <a:xfrm>
                <a:off x="465502" y="903548"/>
                <a:ext cx="8001000" cy="4325652"/>
              </a:xfrm>
            </p:spPr>
            <p:txBody>
              <a:bodyPr/>
              <a:lstStyle/>
              <a:p>
                <a:r>
                  <a:rPr lang="zh-CN" altLang="en-US" sz="1800" dirty="0"/>
                  <a:t>假设企业创始人在</a:t>
                </a:r>
                <a:r>
                  <a:rPr lang="en-US" altLang="zh-CN" sz="1800" dirty="0"/>
                  <a:t>0</a:t>
                </a:r>
                <a:r>
                  <a:rPr lang="zh-CN" altLang="en-US" sz="1800" dirty="0"/>
                  <a:t>期以股权方式投入资金</a:t>
                </a:r>
                <a:r>
                  <a:rPr lang="en-US" altLang="zh-CN" sz="1800" dirty="0"/>
                  <a:t>140</a:t>
                </a:r>
                <a:r>
                  <a:rPr lang="zh-CN" altLang="en-US" sz="1800" dirty="0"/>
                  <a:t>元，在</a:t>
                </a:r>
                <a:r>
                  <a:rPr lang="en-US" altLang="zh-CN" sz="1800" dirty="0"/>
                  <a:t>1</a:t>
                </a:r>
                <a:r>
                  <a:rPr lang="zh-CN" altLang="en-US" sz="1800" dirty="0"/>
                  <a:t>期、</a:t>
                </a:r>
                <a:r>
                  <a:rPr lang="en-US" altLang="zh-CN" sz="1800" dirty="0"/>
                  <a:t>2</a:t>
                </a:r>
                <a:r>
                  <a:rPr lang="zh-CN" altLang="en-US" sz="1800" dirty="0"/>
                  <a:t>期、</a:t>
                </a:r>
                <a:r>
                  <a:rPr lang="en-US" altLang="zh-CN" sz="1800" dirty="0"/>
                  <a:t>3</a:t>
                </a:r>
                <a:r>
                  <a:rPr lang="zh-CN" altLang="en-US" sz="1800" dirty="0"/>
                  <a:t>期分别收获现金</a:t>
                </a:r>
                <a:r>
                  <a:rPr lang="en-US" altLang="zh-CN" sz="1800" dirty="0"/>
                  <a:t>55</a:t>
                </a:r>
                <a:r>
                  <a:rPr lang="zh-CN" altLang="en-US" sz="1800" dirty="0"/>
                  <a:t>元、</a:t>
                </a:r>
                <a:r>
                  <a:rPr lang="en-US" altLang="zh-CN" sz="1800" dirty="0"/>
                  <a:t>72.60</a:t>
                </a:r>
                <a:r>
                  <a:rPr lang="zh-CN" altLang="en-US" sz="1800" dirty="0"/>
                  <a:t>元和</a:t>
                </a:r>
                <a:r>
                  <a:rPr lang="en-US" altLang="zh-CN" sz="1800" dirty="0"/>
                  <a:t>93.17</a:t>
                </a:r>
                <a:r>
                  <a:rPr lang="zh-CN" altLang="en-US" sz="1800" dirty="0"/>
                  <a:t>元。问题：（</a:t>
                </a:r>
                <a:r>
                  <a:rPr lang="en-US" altLang="zh-CN" sz="1800" dirty="0"/>
                  <a:t>1</a:t>
                </a:r>
                <a:r>
                  <a:rPr lang="zh-CN" altLang="en-US" sz="1800" dirty="0"/>
                  <a:t>）该企业在</a:t>
                </a:r>
                <a:r>
                  <a:rPr lang="en-US" altLang="zh-CN" sz="1800" dirty="0"/>
                  <a:t>0</a:t>
                </a:r>
                <a:r>
                  <a:rPr lang="zh-CN" altLang="en-US" sz="1800" dirty="0"/>
                  <a:t>期、在</a:t>
                </a:r>
                <a:r>
                  <a:rPr lang="en-US" altLang="zh-CN" sz="1800" dirty="0"/>
                  <a:t>1</a:t>
                </a:r>
                <a:r>
                  <a:rPr lang="zh-CN" altLang="en-US" sz="1800" dirty="0"/>
                  <a:t>期、</a:t>
                </a:r>
                <a:r>
                  <a:rPr lang="en-US" altLang="zh-CN" sz="1800" dirty="0"/>
                  <a:t>2</a:t>
                </a:r>
                <a:r>
                  <a:rPr lang="zh-CN" altLang="en-US" sz="1800" dirty="0"/>
                  <a:t>期、</a:t>
                </a:r>
                <a:r>
                  <a:rPr lang="en-US" altLang="zh-CN" sz="1800" dirty="0"/>
                  <a:t>3</a:t>
                </a:r>
                <a:r>
                  <a:rPr lang="zh-CN" altLang="en-US" sz="1800" dirty="0"/>
                  <a:t>期的价值分别为多少？（</a:t>
                </a:r>
                <a:r>
                  <a:rPr lang="en-US" altLang="zh-CN" sz="1800" dirty="0"/>
                  <a:t>2</a:t>
                </a:r>
                <a:r>
                  <a:rPr lang="zh-CN" altLang="en-US" sz="1800" dirty="0"/>
                  <a:t>）如果创业者在第</a:t>
                </a:r>
                <a:r>
                  <a:rPr lang="en-US" altLang="zh-CN" sz="1800" dirty="0"/>
                  <a:t>1</a:t>
                </a:r>
                <a:r>
                  <a:rPr lang="zh-CN" altLang="en-US" sz="1800" dirty="0"/>
                  <a:t>期将股权全部卖给新股东，其创始收益率是多少？（</a:t>
                </a:r>
                <a:r>
                  <a:rPr lang="en-US" altLang="zh-CN" sz="1800" dirty="0"/>
                  <a:t>3</a:t>
                </a:r>
                <a:r>
                  <a:rPr lang="zh-CN" altLang="en-US" sz="1800" dirty="0"/>
                  <a:t>）如果新股东</a:t>
                </a:r>
                <a:r>
                  <a:rPr lang="en-US" altLang="zh-CN" sz="1800" dirty="0"/>
                  <a:t>1</a:t>
                </a:r>
                <a:r>
                  <a:rPr lang="zh-CN" altLang="en-US" sz="1800" dirty="0"/>
                  <a:t>期买入在第</a:t>
                </a:r>
                <a:r>
                  <a:rPr lang="en-US" altLang="zh-CN" sz="1800" dirty="0"/>
                  <a:t>2</a:t>
                </a:r>
                <a:r>
                  <a:rPr lang="zh-CN" altLang="en-US" sz="1800" dirty="0"/>
                  <a:t>期卖出，或者</a:t>
                </a:r>
                <a:r>
                  <a:rPr lang="en-US" altLang="zh-CN" sz="1800" dirty="0"/>
                  <a:t>2</a:t>
                </a:r>
                <a:r>
                  <a:rPr lang="zh-CN" altLang="en-US" sz="1800" dirty="0"/>
                  <a:t>期买入在</a:t>
                </a:r>
                <a:r>
                  <a:rPr lang="en-US" altLang="zh-CN" sz="1800" dirty="0"/>
                  <a:t>3</a:t>
                </a:r>
                <a:r>
                  <a:rPr lang="zh-CN" altLang="en-US" sz="1800" dirty="0"/>
                  <a:t>期卖出，其收益率分别又是多少？假设每期贴现率为</a:t>
                </a:r>
                <a:r>
                  <a:rPr lang="en-US" altLang="zh-CN" sz="1800" dirty="0"/>
                  <a:t>10%</a:t>
                </a:r>
                <a:r>
                  <a:rPr lang="zh-CN" altLang="en-US" sz="1800" dirty="0"/>
                  <a:t>。</a:t>
                </a:r>
                <a:endParaRPr lang="en-US" altLang="zh-CN" sz="1800" dirty="0"/>
              </a:p>
              <a:p>
                <a:r>
                  <a:rPr lang="zh-CN" altLang="en-US" sz="1800" dirty="0"/>
                  <a:t>解：（</a:t>
                </a:r>
                <a:r>
                  <a:rPr lang="en-US" altLang="zh-CN" sz="1800" dirty="0"/>
                  <a:t>1</a:t>
                </a:r>
                <a:r>
                  <a:rPr lang="zh-CN" altLang="en-US" sz="1800" dirty="0"/>
                  <a:t>）</a:t>
                </a:r>
                <a:r>
                  <a:rPr lang="en-US" altLang="zh-CN" sz="1800" dirty="0"/>
                  <a:t>0</a:t>
                </a:r>
                <a:r>
                  <a:rPr lang="zh-CN" altLang="en-US" sz="1800" dirty="0"/>
                  <a:t>期股权价值</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55</m:t>
                        </m:r>
                      </m:num>
                      <m:den>
                        <m:r>
                          <a:rPr lang="en-US" altLang="zh-CN" sz="1800" b="0" i="1" smtClean="0">
                            <a:latin typeface="Cambria Math" panose="02040503050406030204" pitchFamily="18" charset="0"/>
                          </a:rPr>
                          <m:t>1.1</m:t>
                        </m:r>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72.6</m:t>
                        </m:r>
                      </m:num>
                      <m:den>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1.1</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93.17</m:t>
                        </m:r>
                      </m:num>
                      <m:den>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1.1</m:t>
                            </m:r>
                          </m:e>
                          <m:sup>
                            <m:r>
                              <a:rPr lang="en-US" altLang="zh-CN" sz="1800" b="0" i="1" smtClean="0">
                                <a:latin typeface="Cambria Math" panose="02040503050406030204" pitchFamily="18" charset="0"/>
                              </a:rPr>
                              <m:t>3</m:t>
                            </m:r>
                          </m:sup>
                        </m:sSup>
                      </m:den>
                    </m:f>
                    <m:r>
                      <a:rPr lang="en-US" altLang="zh-CN" sz="1800" b="0" i="1" smtClean="0">
                        <a:latin typeface="Cambria Math" panose="02040503050406030204" pitchFamily="18" charset="0"/>
                      </a:rPr>
                      <m:t>=180</m:t>
                    </m:r>
                  </m:oMath>
                </a14:m>
                <a:r>
                  <a:rPr lang="zh-CN" altLang="en-US" sz="1800" b="0" dirty="0"/>
                  <a:t>；</a:t>
                </a:r>
                <a:r>
                  <a:rPr lang="en-US" altLang="zh-CN" sz="1800" dirty="0"/>
                  <a:t>1</a:t>
                </a:r>
                <a:r>
                  <a:rPr lang="zh-CN" altLang="en-US" sz="1800" dirty="0"/>
                  <a:t>期股权价值</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=55+</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72.6</m:t>
                        </m:r>
                      </m:num>
                      <m:den>
                        <m:r>
                          <a:rPr lang="en-US" altLang="zh-CN" sz="1800" i="1" smtClean="0">
                            <a:latin typeface="Cambria Math" panose="02040503050406030204" pitchFamily="18" charset="0"/>
                          </a:rPr>
                          <m:t>1</m:t>
                        </m:r>
                        <m:r>
                          <a:rPr lang="en-US" altLang="zh-CN" sz="1800" b="0" i="1" smtClean="0">
                            <a:latin typeface="Cambria Math" panose="02040503050406030204" pitchFamily="18" charset="0"/>
                          </a:rPr>
                          <m:t>.1</m:t>
                        </m:r>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93.17</m:t>
                        </m:r>
                      </m:num>
                      <m:den>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1.1</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=1</m:t>
                    </m:r>
                  </m:oMath>
                </a14:m>
                <a:r>
                  <a:rPr lang="en-US" altLang="zh-CN" sz="1800" dirty="0"/>
                  <a:t>98</a:t>
                </a:r>
                <a:r>
                  <a:rPr lang="zh-CN" altLang="en-US" sz="1800" dirty="0"/>
                  <a:t>；</a:t>
                </a:r>
                <a:r>
                  <a:rPr lang="en-US" altLang="zh-CN" sz="1800" dirty="0"/>
                  <a:t>2</a:t>
                </a:r>
                <a:r>
                  <a:rPr lang="zh-CN" altLang="en-US" sz="1800" dirty="0"/>
                  <a:t>期股权价值</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=72.6+</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93.17</m:t>
                        </m:r>
                      </m:num>
                      <m:den>
                        <m:r>
                          <a:rPr lang="en-US" altLang="zh-CN" sz="1800" i="1" smtClean="0">
                            <a:latin typeface="Cambria Math" panose="02040503050406030204" pitchFamily="18" charset="0"/>
                          </a:rPr>
                          <m:t>1</m:t>
                        </m:r>
                        <m:r>
                          <a:rPr lang="en-US" altLang="zh-CN" sz="1800" b="0" i="1" smtClean="0">
                            <a:latin typeface="Cambria Math" panose="02040503050406030204" pitchFamily="18" charset="0"/>
                          </a:rPr>
                          <m:t>.1</m:t>
                        </m:r>
                      </m:den>
                    </m:f>
                    <m:r>
                      <a:rPr lang="en-US" altLang="zh-CN" sz="1800" b="0" i="1" smtClean="0">
                        <a:latin typeface="Cambria Math" panose="02040503050406030204" pitchFamily="18" charset="0"/>
                      </a:rPr>
                      <m:t>=1</m:t>
                    </m:r>
                  </m:oMath>
                </a14:m>
                <a:r>
                  <a:rPr lang="en-US" altLang="zh-CN" sz="1800" dirty="0"/>
                  <a:t>57.3</a:t>
                </a:r>
                <a:r>
                  <a:rPr lang="zh-CN" altLang="en-US" sz="1800" dirty="0"/>
                  <a:t>；</a:t>
                </a:r>
                <a:r>
                  <a:rPr lang="en-US" altLang="zh-CN" sz="1800" dirty="0"/>
                  <a:t>3</a:t>
                </a:r>
                <a:r>
                  <a:rPr lang="zh-CN" altLang="en-US" sz="1800" dirty="0"/>
                  <a:t>期股权价值</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=93.17</m:t>
                    </m:r>
                  </m:oMath>
                </a14:m>
                <a:r>
                  <a:rPr lang="zh-CN" altLang="en-US" sz="1800" dirty="0"/>
                  <a:t>。</a:t>
                </a:r>
                <a:endParaRPr lang="en-US" altLang="zh-CN" sz="1800" dirty="0"/>
              </a:p>
              <a:p>
                <a:r>
                  <a:rPr lang="zh-CN" altLang="en-US" sz="1800" dirty="0"/>
                  <a:t>（</a:t>
                </a:r>
                <a:r>
                  <a:rPr lang="en-US" altLang="zh-CN" sz="1800" dirty="0"/>
                  <a:t>2</a:t>
                </a:r>
                <a:r>
                  <a:rPr lang="zh-CN" altLang="en-US" sz="1800" dirty="0"/>
                  <a:t>）若创业者在第</a:t>
                </a:r>
                <a:r>
                  <a:rPr lang="en-US" altLang="zh-CN" sz="1800" dirty="0"/>
                  <a:t>1</a:t>
                </a:r>
                <a:r>
                  <a:rPr lang="zh-CN" altLang="en-US" sz="1800" dirty="0"/>
                  <a:t>期将股权全部卖给新股东，其创始收益率</a:t>
                </a:r>
                <a:r>
                  <a:rPr lang="en-US" altLang="zh-CN" sz="1800" dirty="0"/>
                  <a:t>=</a:t>
                </a:r>
                <a:r>
                  <a:rPr lang="en-US" altLang="zh-CN" sz="1800" b="0" dirty="0"/>
                  <a:t> </a:t>
                </a:r>
                <a14:m>
                  <m:oMath xmlns:m="http://schemas.openxmlformats.org/officeDocument/2006/math">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198−140</m:t>
                        </m:r>
                      </m:num>
                      <m:den>
                        <m:r>
                          <a:rPr lang="en-US" altLang="zh-CN" sz="1800" b="0" i="1" smtClean="0">
                            <a:latin typeface="Cambria Math" panose="02040503050406030204" pitchFamily="18" charset="0"/>
                          </a:rPr>
                          <m:t>140</m:t>
                        </m:r>
                      </m:den>
                    </m:f>
                    <m:r>
                      <a:rPr lang="en-US" altLang="zh-CN" sz="1800" b="0" i="1" smtClean="0">
                        <a:latin typeface="Cambria Math" panose="02040503050406030204" pitchFamily="18" charset="0"/>
                      </a:rPr>
                      <m:t>=41.4%</m:t>
                    </m:r>
                  </m:oMath>
                </a14:m>
                <a:r>
                  <a:rPr lang="zh-CN" altLang="en-US" sz="1800" dirty="0"/>
                  <a:t>。</a:t>
                </a:r>
                <a:endParaRPr lang="en-US" altLang="zh-CN" sz="1800" dirty="0"/>
              </a:p>
              <a:p>
                <a:r>
                  <a:rPr lang="zh-CN" altLang="en-US" sz="1800" dirty="0"/>
                  <a:t>（</a:t>
                </a:r>
                <a:r>
                  <a:rPr lang="en-US" altLang="zh-CN" sz="1800" dirty="0"/>
                  <a:t>3</a:t>
                </a:r>
                <a:r>
                  <a:rPr lang="zh-CN" altLang="en-US" sz="1800" dirty="0"/>
                  <a:t>）新股东在第</a:t>
                </a:r>
                <a:r>
                  <a:rPr lang="en-US" altLang="zh-CN" sz="1800" dirty="0"/>
                  <a:t>2</a:t>
                </a:r>
                <a:r>
                  <a:rPr lang="zh-CN" altLang="en-US" sz="1800" dirty="0"/>
                  <a:t>期将股权卖出，其收益率</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157.3−(</m:t>
                        </m:r>
                        <m:r>
                          <a:rPr lang="en-US" altLang="zh-CN" sz="1800" i="1">
                            <a:latin typeface="Cambria Math" panose="02040503050406030204" pitchFamily="18" charset="0"/>
                          </a:rPr>
                          <m:t>198−</m:t>
                        </m:r>
                        <m:r>
                          <a:rPr lang="en-US" altLang="zh-CN" sz="1800" b="0" i="1" smtClean="0">
                            <a:latin typeface="Cambria Math" panose="02040503050406030204" pitchFamily="18" charset="0"/>
                          </a:rPr>
                          <m:t>55)</m:t>
                        </m:r>
                      </m:num>
                      <m:den>
                        <m:r>
                          <a:rPr lang="en-US" altLang="zh-CN" sz="1800" b="0" i="1" smtClean="0">
                            <a:latin typeface="Cambria Math" panose="02040503050406030204" pitchFamily="18" charset="0"/>
                          </a:rPr>
                          <m:t>198</m:t>
                        </m:r>
                        <m:r>
                          <a:rPr lang="en-US" altLang="zh-CN" sz="1800" i="1">
                            <a:latin typeface="Cambria Math" panose="02040503050406030204" pitchFamily="18" charset="0"/>
                          </a:rPr>
                          <m:t>−</m:t>
                        </m:r>
                        <m:r>
                          <a:rPr lang="en-US" altLang="zh-CN" sz="1800" b="0" i="1" smtClean="0">
                            <a:latin typeface="Cambria Math" panose="02040503050406030204" pitchFamily="18" charset="0"/>
                          </a:rPr>
                          <m:t>55</m:t>
                        </m:r>
                      </m:den>
                    </m:f>
                    <m:r>
                      <a:rPr lang="en-US" altLang="zh-CN" sz="1800" i="1">
                        <a:latin typeface="Cambria Math" panose="02040503050406030204" pitchFamily="18" charset="0"/>
                      </a:rPr>
                      <m:t>=</m:t>
                    </m:r>
                    <m:r>
                      <a:rPr lang="en-US" altLang="zh-CN" sz="1800" b="0" i="1" smtClean="0">
                        <a:latin typeface="Cambria Math" panose="02040503050406030204" pitchFamily="18" charset="0"/>
                      </a:rPr>
                      <m:t>10</m:t>
                    </m:r>
                    <m:r>
                      <a:rPr lang="en-US" altLang="zh-CN" sz="1800" i="1">
                        <a:latin typeface="Cambria Math" panose="02040503050406030204" pitchFamily="18" charset="0"/>
                      </a:rPr>
                      <m:t>%</m:t>
                    </m:r>
                  </m:oMath>
                </a14:m>
                <a:r>
                  <a:rPr lang="zh-CN" altLang="en-US" sz="1800" dirty="0"/>
                  <a:t>。新股东在第</a:t>
                </a:r>
                <a:r>
                  <a:rPr lang="en-US" altLang="zh-CN" sz="1800" dirty="0"/>
                  <a:t>3</a:t>
                </a:r>
                <a:r>
                  <a:rPr lang="zh-CN" altLang="en-US" sz="1800" dirty="0"/>
                  <a:t>期将股权卖出，其收益率</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9</m:t>
                        </m:r>
                        <m:r>
                          <a:rPr lang="en-US" altLang="zh-CN" sz="1800" i="1">
                            <a:latin typeface="Cambria Math" panose="02040503050406030204" pitchFamily="18" charset="0"/>
                          </a:rPr>
                          <m:t>3−(157.3−72.6)</m:t>
                        </m:r>
                      </m:num>
                      <m:den>
                        <m:r>
                          <a:rPr lang="en-US" altLang="zh-CN" sz="1800" b="0" i="1" smtClean="0">
                            <a:latin typeface="Cambria Math" panose="02040503050406030204" pitchFamily="18" charset="0"/>
                          </a:rPr>
                          <m:t>157.3</m:t>
                        </m:r>
                        <m:r>
                          <a:rPr lang="en-US" altLang="zh-CN" sz="1800" i="1">
                            <a:latin typeface="Cambria Math" panose="02040503050406030204" pitchFamily="18" charset="0"/>
                          </a:rPr>
                          <m:t>−</m:t>
                        </m:r>
                        <m:r>
                          <a:rPr lang="en-US" altLang="zh-CN" sz="1800" b="0" i="1" smtClean="0">
                            <a:latin typeface="Cambria Math" panose="02040503050406030204" pitchFamily="18" charset="0"/>
                          </a:rPr>
                          <m:t>72.6</m:t>
                        </m:r>
                      </m:den>
                    </m:f>
                    <m:r>
                      <a:rPr lang="en-US" altLang="zh-CN" sz="1800" i="1">
                        <a:latin typeface="Cambria Math" panose="02040503050406030204" pitchFamily="18" charset="0"/>
                      </a:rPr>
                      <m:t>=10%</m:t>
                    </m:r>
                  </m:oMath>
                </a14:m>
                <a:r>
                  <a:rPr lang="zh-CN" altLang="en-US" sz="1800" dirty="0"/>
                  <a:t>。</a:t>
                </a:r>
              </a:p>
            </p:txBody>
          </p:sp>
        </mc:Choice>
        <mc:Fallback xmlns="">
          <p:sp>
            <p:nvSpPr>
              <p:cNvPr id="3" name="内容占位符 2">
                <a:extLst>
                  <a:ext uri="{FF2B5EF4-FFF2-40B4-BE49-F238E27FC236}">
                    <a16:creationId xmlns:a16="http://schemas.microsoft.com/office/drawing/2014/main" id="{A5644332-1366-413F-A3A5-83089785CA2C}"/>
                  </a:ext>
                </a:extLst>
              </p:cNvPr>
              <p:cNvSpPr>
                <a:spLocks noGrp="1" noRot="1" noChangeAspect="1" noMove="1" noResize="1" noEditPoints="1" noAdjustHandles="1" noChangeArrowheads="1" noChangeShapeType="1" noTextEdit="1"/>
              </p:cNvSpPr>
              <p:nvPr>
                <p:ph idx="1"/>
              </p:nvPr>
            </p:nvSpPr>
            <p:spPr>
              <a:xfrm>
                <a:off x="465502" y="903548"/>
                <a:ext cx="8001000" cy="4325652"/>
              </a:xfrm>
              <a:blipFill>
                <a:blip r:embed="rId2"/>
                <a:stretch>
                  <a:fillRect l="-152" t="-986" r="-305"/>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5301E6D5-F93F-4E03-9F0D-97DACA78CFC8}"/>
              </a:ext>
            </a:extLst>
          </p:cNvPr>
          <p:cNvCxnSpPr/>
          <p:nvPr/>
        </p:nvCxnSpPr>
        <p:spPr bwMode="auto">
          <a:xfrm>
            <a:off x="2267744" y="5877272"/>
            <a:ext cx="108012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06364B72-ECED-45CE-AC08-2311E246F493}"/>
              </a:ext>
            </a:extLst>
          </p:cNvPr>
          <p:cNvCxnSpPr>
            <a:cxnSpLocks/>
          </p:cNvCxnSpPr>
          <p:nvPr/>
        </p:nvCxnSpPr>
        <p:spPr bwMode="auto">
          <a:xfrm flipV="1">
            <a:off x="3347864" y="5517232"/>
            <a:ext cx="0" cy="360040"/>
          </a:xfrm>
          <a:prstGeom prst="straightConnector1">
            <a:avLst/>
          </a:prstGeom>
          <a:solidFill>
            <a:schemeClr val="accent1"/>
          </a:solidFill>
          <a:ln w="12700" cap="flat" cmpd="sng" algn="ctr">
            <a:solidFill>
              <a:schemeClr val="tx1"/>
            </a:solidFill>
            <a:prstDash val="solid"/>
            <a:round/>
            <a:headEnd type="diamond" w="med" len="med"/>
            <a:tailEnd type="triangle" w="med" len="med"/>
          </a:ln>
          <a:effectLst/>
        </p:spPr>
      </p:cxnSp>
      <p:cxnSp>
        <p:nvCxnSpPr>
          <p:cNvPr id="11" name="直接连接符 10">
            <a:extLst>
              <a:ext uri="{FF2B5EF4-FFF2-40B4-BE49-F238E27FC236}">
                <a16:creationId xmlns:a16="http://schemas.microsoft.com/office/drawing/2014/main" id="{30546918-D5FE-479D-BAB6-D137705C5D7F}"/>
              </a:ext>
            </a:extLst>
          </p:cNvPr>
          <p:cNvCxnSpPr/>
          <p:nvPr/>
        </p:nvCxnSpPr>
        <p:spPr bwMode="auto">
          <a:xfrm>
            <a:off x="3347864" y="5877272"/>
            <a:ext cx="108012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BF67E4B1-9F4A-488A-AD44-089D0C94FDD3}"/>
              </a:ext>
            </a:extLst>
          </p:cNvPr>
          <p:cNvCxnSpPr>
            <a:cxnSpLocks/>
          </p:cNvCxnSpPr>
          <p:nvPr/>
        </p:nvCxnSpPr>
        <p:spPr bwMode="auto">
          <a:xfrm flipV="1">
            <a:off x="4378278" y="5517232"/>
            <a:ext cx="0" cy="360040"/>
          </a:xfrm>
          <a:prstGeom prst="straightConnector1">
            <a:avLst/>
          </a:prstGeom>
          <a:solidFill>
            <a:schemeClr val="accent1"/>
          </a:solidFill>
          <a:ln w="12700" cap="flat" cmpd="sng" algn="ctr">
            <a:solidFill>
              <a:schemeClr val="tx1"/>
            </a:solidFill>
            <a:prstDash val="solid"/>
            <a:round/>
            <a:headEnd type="diamond" w="med" len="med"/>
            <a:tailEnd type="triangle" w="med" len="med"/>
          </a:ln>
          <a:effectLst/>
        </p:spPr>
      </p:cxnSp>
      <p:cxnSp>
        <p:nvCxnSpPr>
          <p:cNvPr id="14" name="直接连接符 13">
            <a:extLst>
              <a:ext uri="{FF2B5EF4-FFF2-40B4-BE49-F238E27FC236}">
                <a16:creationId xmlns:a16="http://schemas.microsoft.com/office/drawing/2014/main" id="{7D7C7E9B-0D8B-4D30-9926-AC9130DAB296}"/>
              </a:ext>
            </a:extLst>
          </p:cNvPr>
          <p:cNvCxnSpPr/>
          <p:nvPr/>
        </p:nvCxnSpPr>
        <p:spPr bwMode="auto">
          <a:xfrm>
            <a:off x="4325454" y="5877272"/>
            <a:ext cx="108012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5B200D51-068F-41C6-92CC-2E60DEECD1A5}"/>
              </a:ext>
            </a:extLst>
          </p:cNvPr>
          <p:cNvCxnSpPr>
            <a:cxnSpLocks/>
          </p:cNvCxnSpPr>
          <p:nvPr/>
        </p:nvCxnSpPr>
        <p:spPr bwMode="auto">
          <a:xfrm flipV="1">
            <a:off x="5364252" y="5445224"/>
            <a:ext cx="0" cy="432048"/>
          </a:xfrm>
          <a:prstGeom prst="straightConnector1">
            <a:avLst/>
          </a:prstGeom>
          <a:solidFill>
            <a:schemeClr val="accent1"/>
          </a:solidFill>
          <a:ln w="12700" cap="flat" cmpd="sng" algn="ctr">
            <a:solidFill>
              <a:schemeClr val="tx1"/>
            </a:solidFill>
            <a:prstDash val="solid"/>
            <a:round/>
            <a:headEnd type="diamond" w="med" len="med"/>
            <a:tailEnd type="triangle" w="med" len="med"/>
          </a:ln>
          <a:effectLst/>
        </p:spPr>
      </p:cxnSp>
      <p:cxnSp>
        <p:nvCxnSpPr>
          <p:cNvPr id="18" name="直接箭头连接符 17">
            <a:extLst>
              <a:ext uri="{FF2B5EF4-FFF2-40B4-BE49-F238E27FC236}">
                <a16:creationId xmlns:a16="http://schemas.microsoft.com/office/drawing/2014/main" id="{8DDAF3C4-2703-4EEF-B19F-AD0B04A45C4B}"/>
              </a:ext>
            </a:extLst>
          </p:cNvPr>
          <p:cNvCxnSpPr>
            <a:cxnSpLocks/>
          </p:cNvCxnSpPr>
          <p:nvPr/>
        </p:nvCxnSpPr>
        <p:spPr bwMode="auto">
          <a:xfrm>
            <a:off x="2267744" y="5877272"/>
            <a:ext cx="0" cy="576064"/>
          </a:xfrm>
          <a:prstGeom prst="straightConnector1">
            <a:avLst/>
          </a:prstGeom>
          <a:solidFill>
            <a:schemeClr val="accent1"/>
          </a:solidFill>
          <a:ln w="12700" cap="flat" cmpd="sng" algn="ctr">
            <a:solidFill>
              <a:schemeClr val="tx1"/>
            </a:solidFill>
            <a:prstDash val="solid"/>
            <a:round/>
            <a:headEnd type="diamond" w="med" len="med"/>
            <a:tailEnd type="triangle" w="med" len="med"/>
          </a:ln>
          <a:effectLst/>
        </p:spPr>
      </p:cxnSp>
      <p:sp>
        <p:nvSpPr>
          <p:cNvPr id="20" name="文本框 19">
            <a:extLst>
              <a:ext uri="{FF2B5EF4-FFF2-40B4-BE49-F238E27FC236}">
                <a16:creationId xmlns:a16="http://schemas.microsoft.com/office/drawing/2014/main" id="{82EE6412-DEB7-4B5A-A2D7-8939B7C4AE7C}"/>
              </a:ext>
            </a:extLst>
          </p:cNvPr>
          <p:cNvSpPr txBox="1"/>
          <p:nvPr/>
        </p:nvSpPr>
        <p:spPr>
          <a:xfrm>
            <a:off x="2339752" y="5877272"/>
            <a:ext cx="288025" cy="338554"/>
          </a:xfrm>
          <a:prstGeom prst="rect">
            <a:avLst/>
          </a:prstGeom>
          <a:noFill/>
        </p:spPr>
        <p:txBody>
          <a:bodyPr wrap="square" rtlCol="0">
            <a:spAutoFit/>
          </a:bodyPr>
          <a:lstStyle/>
          <a:p>
            <a:r>
              <a:rPr lang="en-US" altLang="zh-CN" sz="1600" dirty="0">
                <a:latin typeface="+mj-ea"/>
                <a:ea typeface="+mj-ea"/>
              </a:rPr>
              <a:t>0</a:t>
            </a:r>
            <a:endParaRPr lang="zh-CN" altLang="en-US" sz="1600" dirty="0">
              <a:latin typeface="+mj-ea"/>
              <a:ea typeface="+mj-ea"/>
            </a:endParaRPr>
          </a:p>
        </p:txBody>
      </p:sp>
      <p:sp>
        <p:nvSpPr>
          <p:cNvPr id="21" name="文本框 20">
            <a:extLst>
              <a:ext uri="{FF2B5EF4-FFF2-40B4-BE49-F238E27FC236}">
                <a16:creationId xmlns:a16="http://schemas.microsoft.com/office/drawing/2014/main" id="{32176DA2-A227-477E-8F78-C475C554329B}"/>
              </a:ext>
            </a:extLst>
          </p:cNvPr>
          <p:cNvSpPr txBox="1"/>
          <p:nvPr/>
        </p:nvSpPr>
        <p:spPr>
          <a:xfrm>
            <a:off x="3195468" y="5877272"/>
            <a:ext cx="288025" cy="338554"/>
          </a:xfrm>
          <a:prstGeom prst="rect">
            <a:avLst/>
          </a:prstGeom>
          <a:noFill/>
        </p:spPr>
        <p:txBody>
          <a:bodyPr wrap="square" rtlCol="0">
            <a:spAutoFit/>
          </a:bodyPr>
          <a:lstStyle/>
          <a:p>
            <a:r>
              <a:rPr lang="en-US" altLang="zh-CN" sz="1600" dirty="0">
                <a:latin typeface="+mj-ea"/>
                <a:ea typeface="+mj-ea"/>
              </a:rPr>
              <a:t>1</a:t>
            </a:r>
            <a:endParaRPr lang="zh-CN" altLang="en-US" sz="1600" dirty="0">
              <a:latin typeface="+mj-ea"/>
              <a:ea typeface="+mj-ea"/>
            </a:endParaRPr>
          </a:p>
        </p:txBody>
      </p:sp>
      <p:sp>
        <p:nvSpPr>
          <p:cNvPr id="22" name="文本框 21">
            <a:extLst>
              <a:ext uri="{FF2B5EF4-FFF2-40B4-BE49-F238E27FC236}">
                <a16:creationId xmlns:a16="http://schemas.microsoft.com/office/drawing/2014/main" id="{1975EE2C-1141-4456-A7DC-3C5FB7BB1549}"/>
              </a:ext>
            </a:extLst>
          </p:cNvPr>
          <p:cNvSpPr txBox="1"/>
          <p:nvPr/>
        </p:nvSpPr>
        <p:spPr>
          <a:xfrm>
            <a:off x="4234265" y="5888423"/>
            <a:ext cx="288025" cy="338554"/>
          </a:xfrm>
          <a:prstGeom prst="rect">
            <a:avLst/>
          </a:prstGeom>
          <a:noFill/>
        </p:spPr>
        <p:txBody>
          <a:bodyPr wrap="square" rtlCol="0">
            <a:spAutoFit/>
          </a:bodyPr>
          <a:lstStyle/>
          <a:p>
            <a:r>
              <a:rPr lang="en-US" altLang="zh-CN" sz="1600" dirty="0">
                <a:latin typeface="+mj-ea"/>
                <a:ea typeface="+mj-ea"/>
              </a:rPr>
              <a:t>2</a:t>
            </a:r>
            <a:endParaRPr lang="zh-CN" altLang="en-US" sz="1600" dirty="0">
              <a:latin typeface="+mj-ea"/>
              <a:ea typeface="+mj-ea"/>
            </a:endParaRPr>
          </a:p>
        </p:txBody>
      </p:sp>
      <p:sp>
        <p:nvSpPr>
          <p:cNvPr id="23" name="文本框 22">
            <a:extLst>
              <a:ext uri="{FF2B5EF4-FFF2-40B4-BE49-F238E27FC236}">
                <a16:creationId xmlns:a16="http://schemas.microsoft.com/office/drawing/2014/main" id="{23707B1B-068C-4EA0-8EB2-5AB7A138273B}"/>
              </a:ext>
            </a:extLst>
          </p:cNvPr>
          <p:cNvSpPr txBox="1"/>
          <p:nvPr/>
        </p:nvSpPr>
        <p:spPr>
          <a:xfrm>
            <a:off x="5220239" y="5887545"/>
            <a:ext cx="288025" cy="338554"/>
          </a:xfrm>
          <a:prstGeom prst="rect">
            <a:avLst/>
          </a:prstGeom>
          <a:noFill/>
        </p:spPr>
        <p:txBody>
          <a:bodyPr wrap="square" rtlCol="0">
            <a:spAutoFit/>
          </a:bodyPr>
          <a:lstStyle/>
          <a:p>
            <a:r>
              <a:rPr lang="en-US" altLang="zh-CN" sz="1600" dirty="0">
                <a:latin typeface="+mj-ea"/>
                <a:ea typeface="+mj-ea"/>
              </a:rPr>
              <a:t>3</a:t>
            </a:r>
            <a:endParaRPr lang="zh-CN" altLang="en-US" sz="1600" dirty="0">
              <a:latin typeface="+mj-ea"/>
              <a:ea typeface="+mj-ea"/>
            </a:endParaRPr>
          </a:p>
        </p:txBody>
      </p:sp>
      <p:sp>
        <p:nvSpPr>
          <p:cNvPr id="24" name="文本框 23">
            <a:extLst>
              <a:ext uri="{FF2B5EF4-FFF2-40B4-BE49-F238E27FC236}">
                <a16:creationId xmlns:a16="http://schemas.microsoft.com/office/drawing/2014/main" id="{28AB3710-2F38-46A8-AD8B-3D1BA9028253}"/>
              </a:ext>
            </a:extLst>
          </p:cNvPr>
          <p:cNvSpPr txBox="1"/>
          <p:nvPr/>
        </p:nvSpPr>
        <p:spPr>
          <a:xfrm>
            <a:off x="1569796" y="6219607"/>
            <a:ext cx="578436" cy="338554"/>
          </a:xfrm>
          <a:prstGeom prst="rect">
            <a:avLst/>
          </a:prstGeom>
          <a:noFill/>
        </p:spPr>
        <p:txBody>
          <a:bodyPr wrap="square" rtlCol="0">
            <a:spAutoFit/>
          </a:bodyPr>
          <a:lstStyle/>
          <a:p>
            <a:r>
              <a:rPr lang="en-US" altLang="zh-CN" sz="1600" dirty="0">
                <a:latin typeface="+mj-ea"/>
                <a:ea typeface="+mj-ea"/>
              </a:rPr>
              <a:t>-140</a:t>
            </a:r>
            <a:endParaRPr lang="zh-CN" altLang="en-US" sz="1600" dirty="0">
              <a:latin typeface="+mj-ea"/>
              <a:ea typeface="+mj-ea"/>
            </a:endParaRPr>
          </a:p>
        </p:txBody>
      </p:sp>
      <p:sp>
        <p:nvSpPr>
          <p:cNvPr id="25" name="文本框 24">
            <a:extLst>
              <a:ext uri="{FF2B5EF4-FFF2-40B4-BE49-F238E27FC236}">
                <a16:creationId xmlns:a16="http://schemas.microsoft.com/office/drawing/2014/main" id="{E69297EE-2875-40B9-9F6E-48241D3EF7B9}"/>
              </a:ext>
            </a:extLst>
          </p:cNvPr>
          <p:cNvSpPr txBox="1"/>
          <p:nvPr/>
        </p:nvSpPr>
        <p:spPr>
          <a:xfrm>
            <a:off x="3141888" y="5214682"/>
            <a:ext cx="578436" cy="338554"/>
          </a:xfrm>
          <a:prstGeom prst="rect">
            <a:avLst/>
          </a:prstGeom>
          <a:noFill/>
        </p:spPr>
        <p:txBody>
          <a:bodyPr wrap="square" rtlCol="0">
            <a:spAutoFit/>
          </a:bodyPr>
          <a:lstStyle/>
          <a:p>
            <a:r>
              <a:rPr lang="en-US" altLang="zh-CN" sz="1600" dirty="0">
                <a:latin typeface="+mj-ea"/>
                <a:ea typeface="+mj-ea"/>
              </a:rPr>
              <a:t>55</a:t>
            </a:r>
            <a:endParaRPr lang="zh-CN" altLang="en-US" sz="1600" dirty="0">
              <a:latin typeface="+mj-ea"/>
              <a:ea typeface="+mj-ea"/>
            </a:endParaRPr>
          </a:p>
        </p:txBody>
      </p:sp>
      <p:sp>
        <p:nvSpPr>
          <p:cNvPr id="26" name="文本框 25">
            <a:extLst>
              <a:ext uri="{FF2B5EF4-FFF2-40B4-BE49-F238E27FC236}">
                <a16:creationId xmlns:a16="http://schemas.microsoft.com/office/drawing/2014/main" id="{5704681F-1435-4969-9F0D-CA160FEC46CF}"/>
              </a:ext>
            </a:extLst>
          </p:cNvPr>
          <p:cNvSpPr txBox="1"/>
          <p:nvPr/>
        </p:nvSpPr>
        <p:spPr>
          <a:xfrm>
            <a:off x="4176784" y="5178677"/>
            <a:ext cx="578436" cy="338554"/>
          </a:xfrm>
          <a:prstGeom prst="rect">
            <a:avLst/>
          </a:prstGeom>
          <a:noFill/>
        </p:spPr>
        <p:txBody>
          <a:bodyPr wrap="square" rtlCol="0">
            <a:spAutoFit/>
          </a:bodyPr>
          <a:lstStyle/>
          <a:p>
            <a:r>
              <a:rPr lang="en-US" altLang="zh-CN" sz="1600" dirty="0">
                <a:latin typeface="+mj-ea"/>
                <a:ea typeface="+mj-ea"/>
              </a:rPr>
              <a:t>72.6</a:t>
            </a:r>
            <a:endParaRPr lang="zh-CN" altLang="en-US" sz="1600" dirty="0">
              <a:latin typeface="+mj-ea"/>
              <a:ea typeface="+mj-ea"/>
            </a:endParaRPr>
          </a:p>
        </p:txBody>
      </p:sp>
      <p:sp>
        <p:nvSpPr>
          <p:cNvPr id="27" name="文本框 26">
            <a:extLst>
              <a:ext uri="{FF2B5EF4-FFF2-40B4-BE49-F238E27FC236}">
                <a16:creationId xmlns:a16="http://schemas.microsoft.com/office/drawing/2014/main" id="{488AA248-830B-4802-BD1F-62ACB60617A3}"/>
              </a:ext>
            </a:extLst>
          </p:cNvPr>
          <p:cNvSpPr txBox="1"/>
          <p:nvPr/>
        </p:nvSpPr>
        <p:spPr>
          <a:xfrm>
            <a:off x="5076597" y="5153417"/>
            <a:ext cx="657953" cy="338554"/>
          </a:xfrm>
          <a:prstGeom prst="rect">
            <a:avLst/>
          </a:prstGeom>
          <a:noFill/>
        </p:spPr>
        <p:txBody>
          <a:bodyPr wrap="square" rtlCol="0">
            <a:spAutoFit/>
          </a:bodyPr>
          <a:lstStyle/>
          <a:p>
            <a:r>
              <a:rPr lang="en-US" altLang="zh-CN" sz="1600" dirty="0">
                <a:latin typeface="+mj-ea"/>
                <a:ea typeface="+mj-ea"/>
              </a:rPr>
              <a:t>93.17</a:t>
            </a:r>
            <a:endParaRPr lang="zh-CN" altLang="en-US" sz="1600" dirty="0">
              <a:latin typeface="+mj-ea"/>
              <a:ea typeface="+mj-ea"/>
            </a:endParaRPr>
          </a:p>
        </p:txBody>
      </p:sp>
      <p:sp>
        <p:nvSpPr>
          <p:cNvPr id="4" name="文本框 3">
            <a:extLst>
              <a:ext uri="{FF2B5EF4-FFF2-40B4-BE49-F238E27FC236}">
                <a16:creationId xmlns:a16="http://schemas.microsoft.com/office/drawing/2014/main" id="{B34EC796-86E3-1C25-88EF-90CA8D46D5D4}"/>
              </a:ext>
            </a:extLst>
          </p:cNvPr>
          <p:cNvSpPr txBox="1"/>
          <p:nvPr/>
        </p:nvSpPr>
        <p:spPr>
          <a:xfrm>
            <a:off x="5989146" y="5301446"/>
            <a:ext cx="2596868" cy="923330"/>
          </a:xfrm>
          <a:prstGeom prst="rect">
            <a:avLst/>
          </a:prstGeom>
          <a:noFill/>
        </p:spPr>
        <p:txBody>
          <a:bodyPr wrap="square" rtlCol="0">
            <a:spAutoFit/>
          </a:bodyPr>
          <a:lstStyle/>
          <a:p>
            <a:r>
              <a:rPr lang="zh-CN" altLang="en-US" sz="1800" dirty="0"/>
              <a:t>上述结果意味着创始股东获得较大收益，后续股东获得正常收益。</a:t>
            </a:r>
          </a:p>
        </p:txBody>
      </p:sp>
    </p:spTree>
    <p:extLst>
      <p:ext uri="{BB962C8B-B14F-4D97-AF65-F5344CB8AC3E}">
        <p14:creationId xmlns:p14="http://schemas.microsoft.com/office/powerpoint/2010/main" val="331089090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0258B77B-16C3-4607-93EE-762A83C297CF}"/>
              </a:ext>
            </a:extLst>
          </p:cNvPr>
          <p:cNvSpPr>
            <a:spLocks noGrp="1" noChangeArrowheads="1"/>
          </p:cNvSpPr>
          <p:nvPr>
            <p:ph type="title" idx="4294967295"/>
          </p:nvPr>
        </p:nvSpPr>
        <p:spPr bwMode="auto">
          <a:xfrm>
            <a:off x="684213" y="692150"/>
            <a:ext cx="7772400" cy="947738"/>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红利折现模型（</a:t>
            </a:r>
            <a:r>
              <a:rPr lang="en-US" altLang="zh-CN" sz="3600" dirty="0">
                <a:effectLst>
                  <a:outerShdw blurRad="38100" dist="38100" dir="2700000" algn="tl">
                    <a:srgbClr val="C0C0C0"/>
                  </a:outerShdw>
                </a:effectLst>
                <a:latin typeface="Constantia" pitchFamily="18" charset="0"/>
                <a:ea typeface="宋体" pitchFamily="2" charset="-122"/>
              </a:rPr>
              <a:t>DDM</a:t>
            </a:r>
            <a:r>
              <a:rPr lang="zh-CN" altLang="en-US" sz="3600" dirty="0">
                <a:effectLst>
                  <a:outerShdw blurRad="38100" dist="38100" dir="2700000" algn="tl">
                    <a:srgbClr val="C0C0C0"/>
                  </a:outerShdw>
                </a:effectLst>
                <a:latin typeface="Constantia" pitchFamily="18" charset="0"/>
                <a:ea typeface="宋体" pitchFamily="2" charset="-122"/>
              </a:rPr>
              <a:t>）</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46115" name="Rectangle 3">
            <a:extLst>
              <a:ext uri="{FF2B5EF4-FFF2-40B4-BE49-F238E27FC236}">
                <a16:creationId xmlns:a16="http://schemas.microsoft.com/office/drawing/2014/main" id="{52E11CD6-7B00-4D3B-8208-8769DBC4FF62}"/>
              </a:ext>
            </a:extLst>
          </p:cNvPr>
          <p:cNvSpPr>
            <a:spLocks noGrp="1" noChangeArrowheads="1"/>
          </p:cNvSpPr>
          <p:nvPr>
            <p:ph type="body" idx="4294967295"/>
          </p:nvPr>
        </p:nvSpPr>
        <p:spPr>
          <a:xfrm>
            <a:off x="684213" y="1773238"/>
            <a:ext cx="7920037" cy="3457575"/>
          </a:xfrm>
        </p:spPr>
        <p:txBody>
          <a:bodyPr lIns="92018" tIns="46009" rIns="92018" bIns="46009"/>
          <a:lstStyle/>
          <a:p>
            <a:pPr algn="just">
              <a:lnSpc>
                <a:spcPct val="125000"/>
              </a:lnSpc>
            </a:pPr>
            <a:r>
              <a:rPr lang="zh-CN" altLang="en-US" sz="2800" b="1" dirty="0">
                <a:latin typeface="华文宋体" panose="02010600040101010101" pitchFamily="2" charset="-122"/>
                <a:ea typeface="华文宋体" panose="02010600040101010101" pitchFamily="2" charset="-122"/>
              </a:rPr>
              <a:t>红利折现模型（</a:t>
            </a:r>
            <a:r>
              <a:rPr lang="en-US" altLang="zh-CN" sz="2800" b="1" dirty="0">
                <a:latin typeface="华文宋体" panose="02010600040101010101" pitchFamily="2" charset="-122"/>
                <a:ea typeface="华文宋体" panose="02010600040101010101" pitchFamily="2" charset="-122"/>
              </a:rPr>
              <a:t>DDM</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Discounted Dividend Model</a:t>
            </a:r>
            <a:r>
              <a:rPr lang="zh-CN" altLang="en-US" sz="2800" b="1" dirty="0">
                <a:latin typeface="华文宋体" panose="02010600040101010101" pitchFamily="2" charset="-122"/>
                <a:ea typeface="华文宋体" panose="02010600040101010101" pitchFamily="2" charset="-122"/>
              </a:rPr>
              <a:t>）认为：股票的价值等于股票未来预期现金红利的现值。</a:t>
            </a:r>
            <a:endParaRPr lang="en-US" altLang="zh-CN" sz="2800" b="1" dirty="0">
              <a:latin typeface="华文宋体" panose="02010600040101010101" pitchFamily="2" charset="-122"/>
              <a:ea typeface="华文宋体" panose="02010600040101010101" pitchFamily="2" charset="-122"/>
            </a:endParaRPr>
          </a:p>
          <a:p>
            <a:pPr algn="just">
              <a:lnSpc>
                <a:spcPct val="125000"/>
              </a:lnSpc>
            </a:pPr>
            <a:r>
              <a:rPr lang="zh-CN" altLang="en-US" sz="2800" b="1" dirty="0">
                <a:latin typeface="华文宋体" panose="02010600040101010101" pitchFamily="2" charset="-122"/>
                <a:ea typeface="华文宋体" panose="02010600040101010101" pitchFamily="2" charset="-122"/>
              </a:rPr>
              <a:t>红利折现模型（</a:t>
            </a:r>
            <a:r>
              <a:rPr lang="en-US" altLang="zh-CN" sz="2800" b="1" dirty="0">
                <a:latin typeface="华文宋体" panose="02010600040101010101" pitchFamily="2" charset="-122"/>
                <a:ea typeface="华文宋体" panose="02010600040101010101" pitchFamily="2" charset="-122"/>
              </a:rPr>
              <a:t>DDM</a:t>
            </a:r>
            <a:r>
              <a:rPr lang="zh-CN" altLang="en-US" sz="2800" b="1" dirty="0">
                <a:latin typeface="华文宋体" panose="02010600040101010101" pitchFamily="2" charset="-122"/>
                <a:ea typeface="华文宋体" panose="02010600040101010101" pitchFamily="2" charset="-122"/>
              </a:rPr>
              <a:t>）从普通股投资者预期收益由现金红利和价格差异构成的现象开始。</a:t>
            </a:r>
            <a:endParaRPr lang="en-US" altLang="zh-CN" sz="28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1752421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wipe(up)">
                                      <p:cBhvr>
                                        <p:cTn id="7" dur="500"/>
                                        <p:tgtEl>
                                          <p:spTgt spid="346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wipe(up)">
                                      <p:cBhvr>
                                        <p:cTn id="12" dur="500"/>
                                        <p:tgtEl>
                                          <p:spTgt spid="3461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434D7E35-0D2C-4A35-B29D-DCA5B9554064}"/>
              </a:ext>
            </a:extLst>
          </p:cNvPr>
          <p:cNvSpPr>
            <a:spLocks noGrp="1" noChangeArrowheads="1"/>
          </p:cNvSpPr>
          <p:nvPr>
            <p:ph type="title" idx="4294967295"/>
          </p:nvPr>
        </p:nvSpPr>
        <p:spPr bwMode="auto">
          <a:xfrm>
            <a:off x="684213" y="692150"/>
            <a:ext cx="7772400" cy="947738"/>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红利折现模型（</a:t>
            </a:r>
            <a:r>
              <a:rPr lang="en-US" altLang="zh-CN" sz="3600" dirty="0">
                <a:effectLst>
                  <a:outerShdw blurRad="38100" dist="38100" dir="2700000" algn="tl">
                    <a:srgbClr val="C0C0C0"/>
                  </a:outerShdw>
                </a:effectLst>
                <a:latin typeface="Constantia" pitchFamily="18" charset="0"/>
                <a:ea typeface="宋体" pitchFamily="2" charset="-122"/>
              </a:rPr>
              <a:t>DDM</a:t>
            </a:r>
            <a:r>
              <a:rPr lang="zh-CN" altLang="en-US" sz="3600" dirty="0">
                <a:effectLst>
                  <a:outerShdw blurRad="38100" dist="38100" dir="2700000" algn="tl">
                    <a:srgbClr val="C0C0C0"/>
                  </a:outerShdw>
                </a:effectLst>
                <a:latin typeface="Constantia" pitchFamily="18" charset="0"/>
                <a:ea typeface="宋体" pitchFamily="2" charset="-122"/>
              </a:rPr>
              <a:t>）</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50211" name="Rectangle 3">
            <a:extLst>
              <a:ext uri="{FF2B5EF4-FFF2-40B4-BE49-F238E27FC236}">
                <a16:creationId xmlns:a16="http://schemas.microsoft.com/office/drawing/2014/main" id="{FDC710F3-13C9-4F96-9923-1E39B7CC2C13}"/>
              </a:ext>
            </a:extLst>
          </p:cNvPr>
          <p:cNvSpPr>
            <a:spLocks noGrp="1" noChangeArrowheads="1"/>
          </p:cNvSpPr>
          <p:nvPr>
            <p:ph type="body" idx="4294967295"/>
          </p:nvPr>
        </p:nvSpPr>
        <p:spPr>
          <a:xfrm>
            <a:off x="381000" y="1828800"/>
            <a:ext cx="8305800" cy="520700"/>
          </a:xfrm>
        </p:spPr>
        <p:txBody>
          <a:bodyPr lIns="92018" tIns="46009" rIns="92018" bIns="46009"/>
          <a:lstStyle/>
          <a:p>
            <a:pPr>
              <a:lnSpc>
                <a:spcPct val="110000"/>
              </a:lnSpc>
            </a:pPr>
            <a:r>
              <a:rPr lang="zh-CN" altLang="en-US" sz="2400" b="1">
                <a:latin typeface="Times New Roman" panose="02020603050405020304" pitchFamily="18" charset="0"/>
                <a:ea typeface="宋体" panose="02010600030101010101" pitchFamily="2" charset="-122"/>
              </a:rPr>
              <a:t>使用推导</a:t>
            </a:r>
            <a:r>
              <a:rPr lang="en-US" altLang="zh-CN" sz="2400" b="1" i="1">
                <a:latin typeface="Times New Roman" panose="02020603050405020304" pitchFamily="18" charset="0"/>
                <a:ea typeface="宋体" panose="02010600030101010101" pitchFamily="2" charset="-122"/>
              </a:rPr>
              <a:t>P</a:t>
            </a:r>
            <a:r>
              <a:rPr lang="en-US" altLang="zh-CN" sz="2400" b="1" baseline="-25000">
                <a:latin typeface="Times New Roman" panose="02020603050405020304" pitchFamily="18" charset="0"/>
                <a:ea typeface="宋体" panose="02010600030101010101" pitchFamily="2" charset="-122"/>
              </a:rPr>
              <a:t>0</a:t>
            </a:r>
            <a:r>
              <a:rPr lang="zh-CN" altLang="en-US" sz="2400" b="1">
                <a:latin typeface="Times New Roman" panose="02020603050405020304" pitchFamily="18" charset="0"/>
                <a:ea typeface="宋体" panose="02010600030101010101" pitchFamily="2" charset="-122"/>
              </a:rPr>
              <a:t>的相同逻辑，第二年年初的股票预期价格为：</a:t>
            </a:r>
            <a:r>
              <a:rPr lang="en-US" altLang="zh-CN" sz="2400" i="1">
                <a:latin typeface="Times New Roman" panose="02020603050405020304" pitchFamily="18" charset="0"/>
                <a:ea typeface="宋体" panose="02010600030101010101" pitchFamily="2" charset="-122"/>
              </a:rPr>
              <a:t> </a:t>
            </a:r>
          </a:p>
        </p:txBody>
      </p:sp>
      <p:graphicFrame>
        <p:nvGraphicFramePr>
          <p:cNvPr id="350212" name="Object 26">
            <a:extLst>
              <a:ext uri="{FF2B5EF4-FFF2-40B4-BE49-F238E27FC236}">
                <a16:creationId xmlns:a16="http://schemas.microsoft.com/office/drawing/2014/main" id="{D7EA3413-499F-4795-B801-7914C111A70F}"/>
              </a:ext>
            </a:extLst>
          </p:cNvPr>
          <p:cNvGraphicFramePr>
            <a:graphicFrameLocks/>
          </p:cNvGraphicFramePr>
          <p:nvPr/>
        </p:nvGraphicFramePr>
        <p:xfrm>
          <a:off x="3276600" y="2611438"/>
          <a:ext cx="1905000" cy="914400"/>
        </p:xfrm>
        <a:graphic>
          <a:graphicData uri="http://schemas.openxmlformats.org/presentationml/2006/ole">
            <mc:AlternateContent xmlns:mc="http://schemas.openxmlformats.org/markup-compatibility/2006">
              <mc:Choice xmlns:v="urn:schemas-microsoft-com:vml" Requires="v">
                <p:oleObj name="Equation" r:id="rId3" imgW="1041480" imgH="508680" progId="Equation.DSMT4">
                  <p:embed/>
                </p:oleObj>
              </mc:Choice>
              <mc:Fallback>
                <p:oleObj name="Equation" r:id="rId3" imgW="1041480" imgH="508680" progId="Equation.DSMT4">
                  <p:embed/>
                  <p:pic>
                    <p:nvPicPr>
                      <p:cNvPr id="0"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611438"/>
                        <a:ext cx="1905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0213" name="Rectangle 5">
            <a:extLst>
              <a:ext uri="{FF2B5EF4-FFF2-40B4-BE49-F238E27FC236}">
                <a16:creationId xmlns:a16="http://schemas.microsoft.com/office/drawing/2014/main" id="{2C4D6FAC-5B76-4BB7-AE26-2F10CD1C3EF5}"/>
              </a:ext>
            </a:extLst>
          </p:cNvPr>
          <p:cNvSpPr>
            <a:spLocks noChangeArrowheads="1"/>
          </p:cNvSpPr>
          <p:nvPr/>
        </p:nvSpPr>
        <p:spPr bwMode="auto">
          <a:xfrm>
            <a:off x="422275" y="3787775"/>
            <a:ext cx="77295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buClr>
                <a:srgbClr val="FAFD00"/>
              </a:buClr>
              <a:buSzPct val="75000"/>
            </a:pPr>
            <a:r>
              <a:rPr lang="zh-CN" altLang="en-US" sz="2400" b="1">
                <a:solidFill>
                  <a:srgbClr val="000000"/>
                </a:solidFill>
                <a:latin typeface="Times New Roman" panose="02020603050405020304" pitchFamily="18" charset="0"/>
                <a:ea typeface="宋体" panose="02010600030101010101" pitchFamily="2" charset="-122"/>
              </a:rPr>
              <a:t>通过置换，我们可以用</a:t>
            </a:r>
            <a:r>
              <a:rPr lang="en-US" altLang="zh-CN" sz="2400" b="1" i="1">
                <a:solidFill>
                  <a:srgbClr val="000000"/>
                </a:solidFill>
                <a:latin typeface="Times New Roman" panose="02020603050405020304" pitchFamily="18" charset="0"/>
                <a:ea typeface="宋体" panose="02010600030101010101" pitchFamily="2" charset="-122"/>
              </a:rPr>
              <a:t>D</a:t>
            </a:r>
            <a:r>
              <a:rPr lang="en-US" altLang="zh-CN" sz="2400" b="1" baseline="-30000">
                <a:solidFill>
                  <a:srgbClr val="000000"/>
                </a:solidFill>
                <a:latin typeface="Times New Roman" panose="02020603050405020304" pitchFamily="18" charset="0"/>
                <a:ea typeface="宋体" panose="02010600030101010101" pitchFamily="2" charset="-122"/>
              </a:rPr>
              <a:t>1</a:t>
            </a:r>
            <a:r>
              <a:rPr lang="en-US" altLang="zh-CN" sz="2400" b="1">
                <a:solidFill>
                  <a:srgbClr val="000000"/>
                </a:solidFill>
                <a:latin typeface="Times New Roman" panose="02020603050405020304" pitchFamily="18" charset="0"/>
                <a:ea typeface="宋体" panose="02010600030101010101" pitchFamily="2" charset="-122"/>
              </a:rPr>
              <a:t>, </a:t>
            </a:r>
            <a:r>
              <a:rPr lang="en-US" altLang="zh-CN" sz="2400" b="1" i="1">
                <a:solidFill>
                  <a:srgbClr val="000000"/>
                </a:solidFill>
                <a:latin typeface="Times New Roman" panose="02020603050405020304" pitchFamily="18" charset="0"/>
                <a:ea typeface="宋体" panose="02010600030101010101" pitchFamily="2" charset="-122"/>
              </a:rPr>
              <a:t>D</a:t>
            </a:r>
            <a:r>
              <a:rPr lang="en-US" altLang="zh-CN" sz="2400" b="1" baseline="-30000">
                <a:solidFill>
                  <a:srgbClr val="000000"/>
                </a:solidFill>
                <a:latin typeface="Times New Roman" panose="02020603050405020304" pitchFamily="18" charset="0"/>
                <a:ea typeface="宋体" panose="02010600030101010101" pitchFamily="2" charset="-122"/>
              </a:rPr>
              <a:t>2</a:t>
            </a:r>
            <a:r>
              <a:rPr lang="zh-CN" altLang="en-US" sz="2400" b="1">
                <a:solidFill>
                  <a:srgbClr val="000000"/>
                </a:solidFill>
                <a:latin typeface="Times New Roman" panose="02020603050405020304" pitchFamily="18" charset="0"/>
                <a:ea typeface="宋体" panose="02010600030101010101" pitchFamily="2" charset="-122"/>
              </a:rPr>
              <a:t>和</a:t>
            </a:r>
            <a:r>
              <a:rPr lang="en-US" altLang="zh-CN" sz="2400" b="1" i="1">
                <a:solidFill>
                  <a:srgbClr val="000000"/>
                </a:solidFill>
                <a:latin typeface="Times New Roman" panose="02020603050405020304" pitchFamily="18" charset="0"/>
                <a:ea typeface="宋体" panose="02010600030101010101" pitchFamily="2" charset="-122"/>
              </a:rPr>
              <a:t>P</a:t>
            </a:r>
            <a:r>
              <a:rPr lang="en-US" altLang="zh-CN" sz="2400" b="1" baseline="-30000">
                <a:solidFill>
                  <a:srgbClr val="000000"/>
                </a:solidFill>
                <a:latin typeface="Times New Roman" panose="02020603050405020304" pitchFamily="18" charset="0"/>
                <a:ea typeface="宋体" panose="02010600030101010101" pitchFamily="2" charset="-122"/>
              </a:rPr>
              <a:t>2</a:t>
            </a:r>
            <a:r>
              <a:rPr lang="zh-CN" altLang="en-US" sz="2400" b="1">
                <a:solidFill>
                  <a:srgbClr val="000000"/>
                </a:solidFill>
                <a:latin typeface="Times New Roman" panose="02020603050405020304" pitchFamily="18" charset="0"/>
                <a:ea typeface="宋体" panose="02010600030101010101" pitchFamily="2" charset="-122"/>
              </a:rPr>
              <a:t>的形式来表示</a:t>
            </a:r>
            <a:r>
              <a:rPr lang="en-US" altLang="zh-CN" sz="2400" b="1" i="1">
                <a:solidFill>
                  <a:srgbClr val="000000"/>
                </a:solidFill>
                <a:latin typeface="Times New Roman" panose="02020603050405020304" pitchFamily="18" charset="0"/>
                <a:ea typeface="宋体" panose="02010600030101010101" pitchFamily="2" charset="-122"/>
              </a:rPr>
              <a:t>P</a:t>
            </a:r>
            <a:r>
              <a:rPr lang="en-US" altLang="zh-CN" sz="2400" b="1" baseline="-30000">
                <a:solidFill>
                  <a:srgbClr val="000000"/>
                </a:solidFill>
                <a:latin typeface="Times New Roman" panose="02020603050405020304" pitchFamily="18" charset="0"/>
                <a:ea typeface="宋体" panose="02010600030101010101" pitchFamily="2" charset="-122"/>
              </a:rPr>
              <a:t>0</a:t>
            </a:r>
            <a:endParaRPr lang="en-US" altLang="zh-CN" sz="2400" i="1">
              <a:solidFill>
                <a:srgbClr val="000000"/>
              </a:solidFill>
              <a:latin typeface="Times New Roman" panose="02020603050405020304" pitchFamily="18" charset="0"/>
              <a:ea typeface="宋体" panose="02010600030101010101" pitchFamily="2" charset="-122"/>
            </a:endParaRPr>
          </a:p>
        </p:txBody>
      </p:sp>
      <p:graphicFrame>
        <p:nvGraphicFramePr>
          <p:cNvPr id="350214" name="Object 27">
            <a:extLst>
              <a:ext uri="{FF2B5EF4-FFF2-40B4-BE49-F238E27FC236}">
                <a16:creationId xmlns:a16="http://schemas.microsoft.com/office/drawing/2014/main" id="{D1C08A12-9D3C-4EE0-AD38-694F71BDA973}"/>
              </a:ext>
            </a:extLst>
          </p:cNvPr>
          <p:cNvGraphicFramePr>
            <a:graphicFrameLocks noChangeAspect="1"/>
          </p:cNvGraphicFramePr>
          <p:nvPr/>
        </p:nvGraphicFramePr>
        <p:xfrm>
          <a:off x="2776538" y="4652963"/>
          <a:ext cx="2905125" cy="977900"/>
        </p:xfrm>
        <a:graphic>
          <a:graphicData uri="http://schemas.openxmlformats.org/presentationml/2006/ole">
            <mc:AlternateContent xmlns:mc="http://schemas.openxmlformats.org/markup-compatibility/2006">
              <mc:Choice xmlns:v="urn:schemas-microsoft-com:vml" Requires="v">
                <p:oleObj name="Equation" r:id="rId5" imgW="1612800" imgH="546840" progId="Equation.DSMT4">
                  <p:embed/>
                </p:oleObj>
              </mc:Choice>
              <mc:Fallback>
                <p:oleObj name="Equation" r:id="rId5" imgW="1612800" imgH="54684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6538" y="4652963"/>
                        <a:ext cx="29051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wipe(up)">
                                      <p:cBhvr>
                                        <p:cTn id="7" dur="500"/>
                                        <p:tgtEl>
                                          <p:spTgt spid="350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5021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50213">
                                            <p:txEl>
                                              <p:pRg st="0" end="0"/>
                                            </p:txEl>
                                          </p:spTgt>
                                        </p:tgtEl>
                                        <p:attrNameLst>
                                          <p:attrName>style.visibility</p:attrName>
                                        </p:attrNameLst>
                                      </p:cBhvr>
                                      <p:to>
                                        <p:strVal val="visible"/>
                                      </p:to>
                                    </p:set>
                                    <p:animEffect transition="in" filter="wipe(up)">
                                      <p:cBhvr>
                                        <p:cTn id="16" dur="500"/>
                                        <p:tgtEl>
                                          <p:spTgt spid="35021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50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build="p" autoUpdateAnimBg="0"/>
      <p:bldP spid="35021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D4AD2B7-50CC-4A90-9C0E-D7CFED916A30}"/>
              </a:ext>
            </a:extLst>
          </p:cNvPr>
          <p:cNvSpPr>
            <a:spLocks noGrp="1" noChangeArrowheads="1"/>
          </p:cNvSpPr>
          <p:nvPr>
            <p:ph type="title" idx="4294967295"/>
          </p:nvPr>
        </p:nvSpPr>
        <p:spPr bwMode="auto">
          <a:xfrm>
            <a:off x="685800" y="414338"/>
            <a:ext cx="7772400" cy="1019175"/>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红利折现模型（</a:t>
            </a:r>
            <a:r>
              <a:rPr lang="en-US" altLang="zh-CN" sz="3600" dirty="0">
                <a:effectLst>
                  <a:outerShdw blurRad="38100" dist="38100" dir="2700000" algn="tl">
                    <a:srgbClr val="C0C0C0"/>
                  </a:outerShdw>
                </a:effectLst>
                <a:latin typeface="Constantia" pitchFamily="18" charset="0"/>
                <a:ea typeface="宋体" pitchFamily="2" charset="-122"/>
              </a:rPr>
              <a:t>DDM</a:t>
            </a:r>
            <a:r>
              <a:rPr lang="zh-CN" altLang="en-US" sz="3600" dirty="0">
                <a:effectLst>
                  <a:outerShdw blurRad="38100" dist="38100" dir="2700000" algn="tl">
                    <a:srgbClr val="C0C0C0"/>
                  </a:outerShdw>
                </a:effectLst>
                <a:latin typeface="Constantia" pitchFamily="18" charset="0"/>
                <a:ea typeface="宋体" pitchFamily="2" charset="-122"/>
              </a:rPr>
              <a:t>）</a:t>
            </a:r>
            <a:endParaRPr lang="en-US" altLang="zh-CN" sz="3600" dirty="0">
              <a:effectLst>
                <a:outerShdw blurRad="38100" dist="38100" dir="2700000" algn="tl">
                  <a:srgbClr val="C0C0C0"/>
                </a:outerShdw>
              </a:effectLst>
              <a:latin typeface="Constantia" pitchFamily="18" charset="0"/>
              <a:ea typeface="宋体" pitchFamily="2" charset="-122"/>
            </a:endParaRPr>
          </a:p>
        </p:txBody>
      </p:sp>
      <mc:AlternateContent xmlns:mc="http://schemas.openxmlformats.org/markup-compatibility/2006" xmlns:a14="http://schemas.microsoft.com/office/drawing/2010/main">
        <mc:Choice Requires="a14">
          <p:sp>
            <p:nvSpPr>
              <p:cNvPr id="352259" name="Rectangle 3">
                <a:extLst>
                  <a:ext uri="{FF2B5EF4-FFF2-40B4-BE49-F238E27FC236}">
                    <a16:creationId xmlns:a16="http://schemas.microsoft.com/office/drawing/2014/main" id="{BB6F6CAD-847F-4F6A-A6AA-7429CAAF5BC3}"/>
                  </a:ext>
                </a:extLst>
              </p:cNvPr>
              <p:cNvSpPr>
                <a:spLocks noChangeArrowheads="1"/>
              </p:cNvSpPr>
              <p:nvPr/>
            </p:nvSpPr>
            <p:spPr bwMode="auto">
              <a:xfrm>
                <a:off x="327323" y="1420800"/>
                <a:ext cx="8305800" cy="35077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buClr>
                    <a:srgbClr val="FAFD00"/>
                  </a:buClr>
                  <a:buSzPct val="75000"/>
                </a:pPr>
                <a:r>
                  <a:rPr lang="zh-CN" altLang="en-US" sz="2400" b="1" dirty="0">
                    <a:solidFill>
                      <a:srgbClr val="000000"/>
                    </a:solidFill>
                    <a:latin typeface="Times New Roman" panose="02020603050405020304" pitchFamily="18" charset="0"/>
                    <a:ea typeface="宋体" panose="02010600030101010101" pitchFamily="2" charset="-122"/>
                  </a:rPr>
                  <a:t>通过重复这种置换链，我们得到了</a:t>
                </a:r>
                <a:r>
                  <a:rPr lang="en-US" altLang="zh-CN" sz="2400" b="1" dirty="0">
                    <a:solidFill>
                      <a:srgbClr val="FF00FF"/>
                    </a:solidFill>
                    <a:latin typeface="Times New Roman" panose="02020603050405020304" pitchFamily="18" charset="0"/>
                    <a:ea typeface="宋体" panose="02010600030101010101" pitchFamily="2" charset="-122"/>
                  </a:rPr>
                  <a:t>DDM</a:t>
                </a:r>
                <a:r>
                  <a:rPr lang="zh-CN" altLang="en-US" sz="2400" b="1" dirty="0">
                    <a:solidFill>
                      <a:srgbClr val="FF00FF"/>
                    </a:solidFill>
                    <a:latin typeface="Times New Roman" panose="02020603050405020304" pitchFamily="18" charset="0"/>
                    <a:ea typeface="宋体" panose="02010600030101010101" pitchFamily="2" charset="-122"/>
                  </a:rPr>
                  <a:t>的一般公式</a:t>
                </a:r>
                <a:r>
                  <a:rPr lang="zh-CN" altLang="en-US" sz="2400" b="1" dirty="0">
                    <a:solidFill>
                      <a:srgbClr val="000000"/>
                    </a:solidFill>
                    <a:latin typeface="Times New Roman" panose="02020603050405020304" pitchFamily="18" charset="0"/>
                    <a:ea typeface="宋体" panose="02010600030101010101" pitchFamily="2" charset="-122"/>
                  </a:rPr>
                  <a:t>：</a:t>
                </a:r>
                <a:endParaRPr lang="en-US" altLang="zh-CN" sz="2400" b="1" dirty="0">
                  <a:solidFill>
                    <a:srgbClr val="000000"/>
                  </a:solidFill>
                  <a:latin typeface="Times New Roman" panose="02020603050405020304" pitchFamily="18" charset="0"/>
                  <a:ea typeface="宋体" panose="02010600030101010101" pitchFamily="2" charset="-122"/>
                </a:endParaRPr>
              </a:p>
              <a:p>
                <a:pPr>
                  <a:buClr>
                    <a:srgbClr val="FAFD00"/>
                  </a:buClr>
                  <a:buSzPct val="75000"/>
                </a:pPr>
                <a:endParaRPr lang="en-US" altLang="zh-CN" sz="2400" b="1" i="1" dirty="0">
                  <a:solidFill>
                    <a:srgbClr val="000000"/>
                  </a:solidFill>
                  <a:latin typeface="Times New Roman" panose="02020603050405020304" pitchFamily="18" charset="0"/>
                  <a:ea typeface="宋体" panose="02010600030101010101" pitchFamily="2" charset="-122"/>
                </a:endParaRPr>
              </a:p>
              <a:p>
                <a:pPr>
                  <a:buClr>
                    <a:srgbClr val="FAFD00"/>
                  </a:buClr>
                  <a:buSzPct val="75000"/>
                </a:pPr>
                <a:endParaRPr lang="en-US" altLang="zh-CN" sz="2400" b="1" i="1" dirty="0">
                  <a:solidFill>
                    <a:srgbClr val="000000"/>
                  </a:solidFill>
                  <a:latin typeface="Times New Roman" panose="02020603050405020304" pitchFamily="18" charset="0"/>
                  <a:ea typeface="宋体" panose="02010600030101010101" pitchFamily="2" charset="-122"/>
                </a:endParaRPr>
              </a:p>
              <a:p>
                <a:pPr>
                  <a:buClr>
                    <a:srgbClr val="FAFD00"/>
                  </a:buClr>
                  <a:buSzPct val="75000"/>
                </a:pPr>
                <a:endParaRPr lang="en-US" altLang="zh-CN" sz="2400" b="1" i="1" dirty="0">
                  <a:solidFill>
                    <a:srgbClr val="000000"/>
                  </a:solidFill>
                  <a:latin typeface="Times New Roman" panose="02020603050405020304" pitchFamily="18" charset="0"/>
                  <a:ea typeface="宋体" panose="02010600030101010101" pitchFamily="2" charset="-122"/>
                </a:endParaRPr>
              </a:p>
              <a:p>
                <a:pPr>
                  <a:buClr>
                    <a:srgbClr val="FAFD00"/>
                  </a:buClr>
                  <a:buSzPct val="75000"/>
                </a:pPr>
                <a:r>
                  <a:rPr lang="zh-CN" altLang="en-US" sz="2400" b="1" dirty="0">
                    <a:solidFill>
                      <a:srgbClr val="000000"/>
                    </a:solidFill>
                    <a:latin typeface="Times New Roman" panose="02020603050405020304" pitchFamily="18" charset="0"/>
                    <a:ea typeface="宋体" panose="02010600030101010101" pitchFamily="2" charset="-122"/>
                  </a:rPr>
                  <a:t>上式中，</a:t>
                </a:r>
                <a14:m>
                  <m:oMath xmlns:m="http://schemas.openxmlformats.org/officeDocument/2006/math">
                    <m:sSub>
                      <m:sSubPr>
                        <m:ctrlPr>
                          <a:rPr lang="en-US" altLang="zh-CN" sz="2400" b="1" i="1" smtClean="0">
                            <a:solidFill>
                              <a:srgbClr val="000000"/>
                            </a:solidFill>
                            <a:latin typeface="Cambria Math" panose="02040503050406030204" pitchFamily="18" charset="0"/>
                            <a:ea typeface="宋体" panose="02010600030101010101" pitchFamily="2" charset="-122"/>
                          </a:rPr>
                        </m:ctrlPr>
                      </m:sSubPr>
                      <m:e>
                        <m:r>
                          <a:rPr lang="en-US" altLang="zh-CN" sz="2400" b="1" i="1" smtClean="0">
                            <a:solidFill>
                              <a:srgbClr val="000000"/>
                            </a:solidFill>
                            <a:latin typeface="Cambria Math" panose="02040503050406030204" pitchFamily="18" charset="0"/>
                            <a:ea typeface="宋体" panose="02010600030101010101" pitchFamily="2" charset="-122"/>
                          </a:rPr>
                          <m:t>𝑫</m:t>
                        </m:r>
                      </m:e>
                      <m:sub>
                        <m:r>
                          <a:rPr lang="en-US" altLang="zh-CN" sz="2400" b="1" i="1" smtClean="0">
                            <a:solidFill>
                              <a:srgbClr val="000000"/>
                            </a:solidFill>
                            <a:latin typeface="Cambria Math" panose="02040503050406030204" pitchFamily="18" charset="0"/>
                            <a:ea typeface="宋体" panose="02010600030101010101" pitchFamily="2" charset="-122"/>
                          </a:rPr>
                          <m:t>𝒕</m:t>
                        </m:r>
                      </m:sub>
                    </m:sSub>
                  </m:oMath>
                </a14:m>
                <a:r>
                  <a:rPr lang="zh-CN" altLang="en-US" sz="2400" b="1" dirty="0">
                    <a:solidFill>
                      <a:srgbClr val="000000"/>
                    </a:solidFill>
                    <a:latin typeface="Times New Roman" panose="02020603050405020304" pitchFamily="18" charset="0"/>
                    <a:ea typeface="宋体" panose="02010600030101010101" pitchFamily="2" charset="-122"/>
                  </a:rPr>
                  <a:t>表示第</a:t>
                </a:r>
                <a14:m>
                  <m:oMath xmlns:m="http://schemas.openxmlformats.org/officeDocument/2006/math">
                    <m:r>
                      <a:rPr lang="en-US" altLang="zh-CN" sz="2400" b="1" i="1" dirty="0" smtClean="0">
                        <a:solidFill>
                          <a:srgbClr val="000000"/>
                        </a:solidFill>
                        <a:latin typeface="Cambria Math" panose="02040503050406030204" pitchFamily="18" charset="0"/>
                        <a:ea typeface="宋体" panose="02010600030101010101" pitchFamily="2" charset="-122"/>
                      </a:rPr>
                      <m:t>𝒕</m:t>
                    </m:r>
                  </m:oMath>
                </a14:m>
                <a:r>
                  <a:rPr lang="zh-CN" altLang="en-US" sz="2400" b="1" dirty="0">
                    <a:solidFill>
                      <a:srgbClr val="000000"/>
                    </a:solidFill>
                    <a:latin typeface="Times New Roman" panose="02020603050405020304" pitchFamily="18" charset="0"/>
                    <a:ea typeface="宋体" panose="02010600030101010101" pitchFamily="2" charset="-122"/>
                  </a:rPr>
                  <a:t>年年末公司所派发的红利，</a:t>
                </a:r>
                <a14:m>
                  <m:oMath xmlns:m="http://schemas.openxmlformats.org/officeDocument/2006/math">
                    <m:r>
                      <a:rPr lang="en-US" altLang="zh-CN" sz="2400" b="1" i="1" dirty="0" smtClean="0">
                        <a:solidFill>
                          <a:srgbClr val="000000"/>
                        </a:solidFill>
                        <a:latin typeface="Cambria Math" panose="02040503050406030204" pitchFamily="18" charset="0"/>
                        <a:ea typeface="宋体" panose="02010600030101010101" pitchFamily="2" charset="-122"/>
                      </a:rPr>
                      <m:t>𝒌</m:t>
                    </m:r>
                  </m:oMath>
                </a14:m>
                <a:r>
                  <a:rPr lang="zh-CN" altLang="en-US" sz="2400" b="1" dirty="0">
                    <a:solidFill>
                      <a:srgbClr val="000000"/>
                    </a:solidFill>
                    <a:latin typeface="Times New Roman" panose="02020603050405020304" pitchFamily="18" charset="0"/>
                    <a:ea typeface="宋体" panose="02010600030101010101" pitchFamily="2" charset="-122"/>
                  </a:rPr>
                  <a:t>表示该股的市场资本化率、贴现率或必要收益率。</a:t>
                </a:r>
                <a:endParaRPr lang="en-US" altLang="zh-CN" sz="2400" b="1" dirty="0">
                  <a:solidFill>
                    <a:srgbClr val="000000"/>
                  </a:solidFill>
                  <a:latin typeface="Times New Roman" panose="02020603050405020304" pitchFamily="18" charset="0"/>
                  <a:ea typeface="宋体" panose="02010600030101010101" pitchFamily="2" charset="-122"/>
                </a:endParaRPr>
              </a:p>
              <a:p>
                <a:pPr>
                  <a:buClr>
                    <a:srgbClr val="FAFD00"/>
                  </a:buClr>
                  <a:buSzPct val="75000"/>
                </a:pPr>
                <a:r>
                  <a:rPr lang="zh-CN" altLang="en-US" sz="2400" b="1" dirty="0">
                    <a:solidFill>
                      <a:srgbClr val="000000"/>
                    </a:solidFill>
                    <a:latin typeface="Times New Roman" panose="02020603050405020304" pitchFamily="18" charset="0"/>
                    <a:ea typeface="宋体" panose="02010600030101010101" pitchFamily="2" charset="-122"/>
                  </a:rPr>
                  <a:t>上式意味着：一只股票的公平价格等于该股未来所有时期预期红利按照市场资本化率的折现之和。</a:t>
                </a:r>
              </a:p>
              <a:p>
                <a:pPr>
                  <a:buClr>
                    <a:srgbClr val="FAFD00"/>
                  </a:buClr>
                  <a:buSzPct val="75000"/>
                </a:pPr>
                <a:endParaRPr lang="en-US" altLang="zh-CN" sz="2400" b="1" dirty="0">
                  <a:solidFill>
                    <a:srgbClr val="000000"/>
                  </a:solidFill>
                  <a:latin typeface="Times New Roman" panose="02020603050405020304" pitchFamily="18" charset="0"/>
                  <a:ea typeface="宋体" panose="02010600030101010101" pitchFamily="2" charset="-122"/>
                </a:endParaRPr>
              </a:p>
            </p:txBody>
          </p:sp>
        </mc:Choice>
        <mc:Fallback xmlns="">
          <p:sp>
            <p:nvSpPr>
              <p:cNvPr id="352259" name="Rectangle 3">
                <a:extLst>
                  <a:ext uri="{FF2B5EF4-FFF2-40B4-BE49-F238E27FC236}">
                    <a16:creationId xmlns:a16="http://schemas.microsoft.com/office/drawing/2014/main" id="{BB6F6CAD-847F-4F6A-A6AA-7429CAAF5BC3}"/>
                  </a:ext>
                </a:extLst>
              </p:cNvPr>
              <p:cNvSpPr>
                <a:spLocks noRot="1" noChangeAspect="1" noMove="1" noResize="1" noEditPoints="1" noAdjustHandles="1" noChangeArrowheads="1" noChangeShapeType="1" noTextEdit="1"/>
              </p:cNvSpPr>
              <p:nvPr/>
            </p:nvSpPr>
            <p:spPr bwMode="auto">
              <a:xfrm>
                <a:off x="327323" y="1420800"/>
                <a:ext cx="8305800" cy="3507779"/>
              </a:xfrm>
              <a:prstGeom prst="rect">
                <a:avLst/>
              </a:prstGeom>
              <a:blipFill>
                <a:blip r:embed="rId3"/>
                <a:stretch>
                  <a:fillRect l="-514" t="-1913" r="-2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52260" name="Object 14">
            <a:extLst>
              <a:ext uri="{FF2B5EF4-FFF2-40B4-BE49-F238E27FC236}">
                <a16:creationId xmlns:a16="http://schemas.microsoft.com/office/drawing/2014/main" id="{2A8F4EC1-A4B5-4978-B3A2-32EAECF5E7D3}"/>
              </a:ext>
            </a:extLst>
          </p:cNvPr>
          <p:cNvGraphicFramePr>
            <a:graphicFrameLocks noChangeAspect="1"/>
          </p:cNvGraphicFramePr>
          <p:nvPr>
            <p:extLst>
              <p:ext uri="{D42A27DB-BD31-4B8C-83A1-F6EECF244321}">
                <p14:modId xmlns:p14="http://schemas.microsoft.com/office/powerpoint/2010/main" val="2636198416"/>
              </p:ext>
            </p:extLst>
          </p:nvPr>
        </p:nvGraphicFramePr>
        <p:xfrm>
          <a:off x="1403648" y="1918481"/>
          <a:ext cx="6153150" cy="1042987"/>
        </p:xfrm>
        <a:graphic>
          <a:graphicData uri="http://schemas.openxmlformats.org/presentationml/2006/ole">
            <mc:AlternateContent xmlns:mc="http://schemas.openxmlformats.org/markup-compatibility/2006">
              <mc:Choice xmlns:v="urn:schemas-microsoft-com:vml" Requires="v">
                <p:oleObj name="Equation" r:id="rId4" imgW="2362200" imgH="431800" progId="Equation.DSMT4">
                  <p:embed/>
                </p:oleObj>
              </mc:Choice>
              <mc:Fallback>
                <p:oleObj name="Equation" r:id="rId4" imgW="2362200" imgH="4318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918481"/>
                        <a:ext cx="61531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文本框 1">
            <a:extLst>
              <a:ext uri="{FF2B5EF4-FFF2-40B4-BE49-F238E27FC236}">
                <a16:creationId xmlns:a16="http://schemas.microsoft.com/office/drawing/2014/main" id="{8921E900-B858-4902-8035-D2565E6DE7CA}"/>
              </a:ext>
            </a:extLst>
          </p:cNvPr>
          <p:cNvSpPr txBox="1">
            <a:spLocks noChangeArrowheads="1"/>
          </p:cNvSpPr>
          <p:nvPr/>
        </p:nvSpPr>
        <p:spPr bwMode="auto">
          <a:xfrm>
            <a:off x="612775" y="4940894"/>
            <a:ext cx="7918450" cy="132343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marL="342900" indent="-342900" algn="just">
              <a:spcBef>
                <a:spcPct val="0"/>
              </a:spcBef>
              <a:buClrTx/>
              <a:buSzTx/>
            </a:pPr>
            <a:r>
              <a:rPr lang="zh-CN" altLang="en-US" sz="2000" dirty="0">
                <a:latin typeface="ZapfDingbats"/>
                <a:ea typeface="宋体" panose="02010600030101010101" pitchFamily="2" charset="-122"/>
              </a:rPr>
              <a:t>投资启示：股票价值最终取决于其未来所带来的现金流的大小。应选择那些预期能带来高现金流的股票：（</a:t>
            </a:r>
            <a:r>
              <a:rPr lang="en-US" altLang="zh-CN" sz="2000" dirty="0">
                <a:latin typeface="ZapfDingbats"/>
                <a:ea typeface="宋体" panose="02010600030101010101" pitchFamily="2" charset="-122"/>
              </a:rPr>
              <a:t>1</a:t>
            </a:r>
            <a:r>
              <a:rPr lang="zh-CN" altLang="en-US" sz="2000" dirty="0">
                <a:latin typeface="ZapfDingbats"/>
                <a:ea typeface="宋体" panose="02010600030101010101" pitchFamily="2" charset="-122"/>
              </a:rPr>
              <a:t>）具有良好公司治理运作规范的公司；（</a:t>
            </a:r>
            <a:r>
              <a:rPr lang="en-US" altLang="zh-CN" sz="2000" dirty="0">
                <a:latin typeface="ZapfDingbats"/>
                <a:ea typeface="宋体" panose="02010600030101010101" pitchFamily="2" charset="-122"/>
              </a:rPr>
              <a:t>2</a:t>
            </a:r>
            <a:r>
              <a:rPr lang="zh-CN" altLang="en-US" sz="2000" dirty="0">
                <a:latin typeface="ZapfDingbats"/>
                <a:ea typeface="宋体" panose="02010600030101010101" pitchFamily="2" charset="-122"/>
              </a:rPr>
              <a:t>）具有一定行业垄断性和持续现金流的公司；（</a:t>
            </a:r>
            <a:r>
              <a:rPr lang="en-US" altLang="zh-CN" sz="2000" dirty="0">
                <a:latin typeface="ZapfDingbats"/>
                <a:ea typeface="宋体" panose="02010600030101010101" pitchFamily="2" charset="-122"/>
              </a:rPr>
              <a:t>3</a:t>
            </a:r>
            <a:r>
              <a:rPr lang="zh-CN" altLang="en-US" sz="2000" dirty="0">
                <a:latin typeface="ZapfDingbats"/>
                <a:ea typeface="宋体" panose="02010600030101010101" pitchFamily="2" charset="-122"/>
              </a:rPr>
              <a:t>）处于成长行业具有较大发展前景的公司。</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up)">
                                      <p:cBhvr>
                                        <p:cTn id="7" dur="500"/>
                                        <p:tgtEl>
                                          <p:spTgt spid="35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 calcmode="lin" valueType="num">
                                      <p:cBhvr additive="base">
                                        <p:cTn id="12" dur="500" fill="hold"/>
                                        <p:tgtEl>
                                          <p:spTgt spid="352260"/>
                                        </p:tgtEl>
                                        <p:attrNameLst>
                                          <p:attrName>ppt_x</p:attrName>
                                        </p:attrNameLst>
                                      </p:cBhvr>
                                      <p:tavLst>
                                        <p:tav tm="0">
                                          <p:val>
                                            <p:strVal val="#ppt_x"/>
                                          </p:val>
                                        </p:tav>
                                        <p:tav tm="100000">
                                          <p:val>
                                            <p:strVal val="#ppt_x"/>
                                          </p:val>
                                        </p:tav>
                                      </p:tavLst>
                                    </p:anim>
                                    <p:anim calcmode="lin" valueType="num">
                                      <p:cBhvr additive="base">
                                        <p:cTn id="13" dur="500" fill="hold"/>
                                        <p:tgtEl>
                                          <p:spTgt spid="35226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2259">
                                            <p:txEl>
                                              <p:pRg st="4" end="4"/>
                                            </p:txEl>
                                          </p:spTgt>
                                        </p:tgtEl>
                                        <p:attrNameLst>
                                          <p:attrName>style.visibility</p:attrName>
                                        </p:attrNameLst>
                                      </p:cBhvr>
                                      <p:to>
                                        <p:strVal val="visible"/>
                                      </p:to>
                                    </p:set>
                                    <p:anim calcmode="lin" valueType="num">
                                      <p:cBhvr additive="base">
                                        <p:cTn id="18" dur="500" fill="hold"/>
                                        <p:tgtEl>
                                          <p:spTgt spid="352259">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52259">
                                            <p:txEl>
                                              <p:pRg st="4" end="4"/>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52259">
                                            <p:txEl>
                                              <p:pRg st="5" end="5"/>
                                            </p:txEl>
                                          </p:spTgt>
                                        </p:tgtEl>
                                        <p:attrNameLst>
                                          <p:attrName>style.visibility</p:attrName>
                                        </p:attrNameLst>
                                      </p:cBhvr>
                                      <p:to>
                                        <p:strVal val="visible"/>
                                      </p:to>
                                    </p:set>
                                    <p:anim calcmode="lin" valueType="num">
                                      <p:cBhvr additive="base">
                                        <p:cTn id="22" dur="500" fill="hold"/>
                                        <p:tgtEl>
                                          <p:spTgt spid="352259">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522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6870"/>
                                        </p:tgtEl>
                                        <p:attrNameLst>
                                          <p:attrName>style.visibility</p:attrName>
                                        </p:attrNameLst>
                                      </p:cBhvr>
                                      <p:to>
                                        <p:strVal val="visible"/>
                                      </p:to>
                                    </p:set>
                                    <p:animEffect transition="in" filter="barn(inVertical)">
                                      <p:cBhvr>
                                        <p:cTn id="28"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uiExpand="1" build="p" autoUpdateAnimBg="0"/>
      <p:bldP spid="368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a:extLst>
              <a:ext uri="{FF2B5EF4-FFF2-40B4-BE49-F238E27FC236}">
                <a16:creationId xmlns:a16="http://schemas.microsoft.com/office/drawing/2014/main" id="{818CC19D-E2B6-4EE0-ABA4-69F451CCD6F0}"/>
              </a:ext>
            </a:extLst>
          </p:cNvPr>
          <p:cNvSpPr txBox="1">
            <a:spLocks noChangeArrowheads="1"/>
          </p:cNvSpPr>
          <p:nvPr/>
        </p:nvSpPr>
        <p:spPr bwMode="auto">
          <a:xfrm>
            <a:off x="603250" y="692150"/>
            <a:ext cx="8001000" cy="1373188"/>
          </a:xfrm>
          <a:prstGeom prst="rect">
            <a:avLst/>
          </a:prstGeom>
          <a:noFill/>
          <a:ln>
            <a:noFill/>
          </a:ln>
          <a:effectLst/>
        </p:spPr>
        <p:txBody>
          <a:bodyPr lIns="91383" tIns="45692" rIns="91383" bIns="45692">
            <a:spAutoFit/>
          </a:bodyPr>
          <a:lstStyle>
            <a:lvl1pPr marL="361950" indent="-361950" algn="l">
              <a:defRPr sz="2400">
                <a:solidFill>
                  <a:schemeClr val="tx1"/>
                </a:solidFill>
                <a:latin typeface="Times New Roman" pitchFamily="18" charset="0"/>
              </a:defRPr>
            </a:lvl1pPr>
            <a:lvl2pPr marL="541338"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15000"/>
              </a:spcBef>
              <a:buClr>
                <a:srgbClr val="FAFD00"/>
              </a:buClr>
              <a:buSzPct val="75000"/>
              <a:buFont typeface="Wingdings" pitchFamily="2" charset="2"/>
              <a:buChar char="v"/>
              <a:defRPr/>
            </a:pPr>
            <a:r>
              <a:rPr kumimoji="1" lang="zh-CN" altLang="en-US" sz="2200" b="1" dirty="0">
                <a:solidFill>
                  <a:srgbClr val="000000"/>
                </a:solidFill>
                <a:ea typeface="楷体_GB2312" pitchFamily="49" charset="-122"/>
              </a:rPr>
              <a:t>假设投资者从一开始就购买了一只股票，并在时间</a:t>
            </a:r>
            <a:r>
              <a:rPr kumimoji="1" lang="en-US" altLang="zh-CN" sz="2200" b="1" dirty="0">
                <a:solidFill>
                  <a:srgbClr val="000000"/>
                </a:solidFill>
                <a:ea typeface="楷体_GB2312" pitchFamily="49" charset="-122"/>
              </a:rPr>
              <a:t>T</a:t>
            </a:r>
            <a:r>
              <a:rPr kumimoji="1" lang="zh-CN" altLang="en-US" sz="2200" b="1" dirty="0">
                <a:solidFill>
                  <a:srgbClr val="000000"/>
                </a:solidFill>
                <a:ea typeface="楷体_GB2312" pitchFamily="49" charset="-122"/>
              </a:rPr>
              <a:t>以价格</a:t>
            </a:r>
            <a:r>
              <a:rPr kumimoji="1" lang="en-US" altLang="zh-CN" sz="2200" b="1" i="1" dirty="0">
                <a:solidFill>
                  <a:srgbClr val="000000"/>
                </a:solidFill>
                <a:effectLst>
                  <a:outerShdw blurRad="38100" dist="38100" dir="2700000" algn="tl">
                    <a:srgbClr val="C0C0C0"/>
                  </a:outerShdw>
                </a:effectLst>
                <a:ea typeface="楷体_GB2312" pitchFamily="49" charset="-122"/>
              </a:rPr>
              <a:t>P</a:t>
            </a:r>
            <a:r>
              <a:rPr kumimoji="1" lang="en-US" altLang="zh-CN" sz="2200" b="1" i="1" baseline="-25000" dirty="0">
                <a:solidFill>
                  <a:srgbClr val="000000"/>
                </a:solidFill>
                <a:effectLst>
                  <a:outerShdw blurRad="38100" dist="38100" dir="2700000" algn="tl">
                    <a:srgbClr val="C0C0C0"/>
                  </a:outerShdw>
                </a:effectLst>
                <a:ea typeface="楷体_GB2312" pitchFamily="49" charset="-122"/>
              </a:rPr>
              <a:t>T </a:t>
            </a:r>
            <a:r>
              <a:rPr kumimoji="1" lang="zh-CN" altLang="en-US" sz="2200" b="1" dirty="0">
                <a:solidFill>
                  <a:srgbClr val="000000"/>
                </a:solidFill>
                <a:ea typeface="楷体_GB2312" pitchFamily="49" charset="-122"/>
              </a:rPr>
              <a:t>卖出了股票。</a:t>
            </a:r>
            <a:endParaRPr kumimoji="1" lang="en-US" altLang="zh-CN" sz="2200" b="1" dirty="0">
              <a:solidFill>
                <a:srgbClr val="000000"/>
              </a:solidFill>
              <a:ea typeface="楷体_GB2312" pitchFamily="49" charset="-122"/>
            </a:endParaRPr>
          </a:p>
          <a:p>
            <a:pPr>
              <a:lnSpc>
                <a:spcPct val="125000"/>
              </a:lnSpc>
              <a:spcBef>
                <a:spcPct val="15000"/>
              </a:spcBef>
              <a:buClr>
                <a:srgbClr val="FAFD00"/>
              </a:buClr>
              <a:buSzPct val="75000"/>
              <a:buFont typeface="Wingdings" pitchFamily="2" charset="2"/>
              <a:buChar char="v"/>
              <a:defRPr/>
            </a:pPr>
            <a:r>
              <a:rPr kumimoji="1" lang="zh-CN" altLang="en-US" sz="2200" b="1" dirty="0">
                <a:solidFill>
                  <a:srgbClr val="000000"/>
                </a:solidFill>
                <a:ea typeface="楷体_GB2312" pitchFamily="49" charset="-122"/>
              </a:rPr>
              <a:t>通过折现红利模型：</a:t>
            </a:r>
          </a:p>
        </p:txBody>
      </p:sp>
      <p:graphicFrame>
        <p:nvGraphicFramePr>
          <p:cNvPr id="355331" name="Object 38">
            <a:extLst>
              <a:ext uri="{FF2B5EF4-FFF2-40B4-BE49-F238E27FC236}">
                <a16:creationId xmlns:a16="http://schemas.microsoft.com/office/drawing/2014/main" id="{FC3B2CF5-8076-4D47-A7E3-892A0740D4BB}"/>
              </a:ext>
            </a:extLst>
          </p:cNvPr>
          <p:cNvGraphicFramePr>
            <a:graphicFrameLocks noChangeAspect="1"/>
          </p:cNvGraphicFramePr>
          <p:nvPr/>
        </p:nvGraphicFramePr>
        <p:xfrm>
          <a:off x="2719388" y="2081213"/>
          <a:ext cx="3311525" cy="957262"/>
        </p:xfrm>
        <a:graphic>
          <a:graphicData uri="http://schemas.openxmlformats.org/presentationml/2006/ole">
            <mc:AlternateContent xmlns:mc="http://schemas.openxmlformats.org/markup-compatibility/2006">
              <mc:Choice xmlns:v="urn:schemas-microsoft-com:vml" Requires="v">
                <p:oleObj name="Equation" r:id="rId2" imgW="2070000" imgH="559800" progId="Equation.DSMT4">
                  <p:embed/>
                </p:oleObj>
              </mc:Choice>
              <mc:Fallback>
                <p:oleObj name="Equation" r:id="rId2" imgW="2070000" imgH="559800" progId="Equation.DSMT4">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8" y="2081213"/>
                        <a:ext cx="3311525"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5332" name="Text Box 4">
            <a:extLst>
              <a:ext uri="{FF2B5EF4-FFF2-40B4-BE49-F238E27FC236}">
                <a16:creationId xmlns:a16="http://schemas.microsoft.com/office/drawing/2014/main" id="{B7026FD0-8568-4404-9C05-3C1C910D50C3}"/>
              </a:ext>
            </a:extLst>
          </p:cNvPr>
          <p:cNvSpPr txBox="1">
            <a:spLocks noChangeArrowheads="1"/>
          </p:cNvSpPr>
          <p:nvPr/>
        </p:nvSpPr>
        <p:spPr bwMode="auto">
          <a:xfrm>
            <a:off x="1058863" y="2989263"/>
            <a:ext cx="6413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kumimoji="1" lang="en-US" altLang="zh-CN" sz="2200" b="1">
                <a:solidFill>
                  <a:srgbClr val="000000"/>
                </a:solidFill>
                <a:latin typeface="Times New Roman" panose="02020603050405020304" pitchFamily="18" charset="0"/>
                <a:ea typeface="楷体_GB2312" pitchFamily="49" charset="-122"/>
              </a:rPr>
              <a:t>and</a:t>
            </a:r>
          </a:p>
        </p:txBody>
      </p:sp>
      <p:graphicFrame>
        <p:nvGraphicFramePr>
          <p:cNvPr id="355333" name="Object 39">
            <a:extLst>
              <a:ext uri="{FF2B5EF4-FFF2-40B4-BE49-F238E27FC236}">
                <a16:creationId xmlns:a16="http://schemas.microsoft.com/office/drawing/2014/main" id="{91FBAD4E-395A-471B-AC46-F791BF1E4A95}"/>
              </a:ext>
            </a:extLst>
          </p:cNvPr>
          <p:cNvGraphicFramePr>
            <a:graphicFrameLocks noChangeAspect="1"/>
          </p:cNvGraphicFramePr>
          <p:nvPr/>
        </p:nvGraphicFramePr>
        <p:xfrm>
          <a:off x="3205163" y="3365500"/>
          <a:ext cx="2120900" cy="979488"/>
        </p:xfrm>
        <a:graphic>
          <a:graphicData uri="http://schemas.openxmlformats.org/presentationml/2006/ole">
            <mc:AlternateContent xmlns:mc="http://schemas.openxmlformats.org/markup-compatibility/2006">
              <mc:Choice xmlns:v="urn:schemas-microsoft-com:vml" Requires="v">
                <p:oleObj name="Equation" r:id="rId4" imgW="1295280" imgH="559800" progId="Equation.DSMT4">
                  <p:embed/>
                </p:oleObj>
              </mc:Choice>
              <mc:Fallback>
                <p:oleObj name="Equation" r:id="rId4" imgW="1295280" imgH="559800" progId="Equation.DSMT4">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163" y="3365500"/>
                        <a:ext cx="21209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5334" name="Text Box 6">
            <a:extLst>
              <a:ext uri="{FF2B5EF4-FFF2-40B4-BE49-F238E27FC236}">
                <a16:creationId xmlns:a16="http://schemas.microsoft.com/office/drawing/2014/main" id="{F9BF63EB-9D33-4BC8-886C-7D3ED00958F0}"/>
              </a:ext>
            </a:extLst>
          </p:cNvPr>
          <p:cNvSpPr txBox="1">
            <a:spLocks noChangeArrowheads="1"/>
          </p:cNvSpPr>
          <p:nvPr/>
        </p:nvSpPr>
        <p:spPr bwMode="auto">
          <a:xfrm>
            <a:off x="1382713" y="4268788"/>
            <a:ext cx="749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kumimoji="1" lang="zh-CN" altLang="en-US" sz="2200" b="1">
                <a:solidFill>
                  <a:srgbClr val="000000"/>
                </a:solidFill>
                <a:latin typeface="Times New Roman" panose="02020603050405020304" pitchFamily="18" charset="0"/>
                <a:ea typeface="楷体_GB2312" pitchFamily="49" charset="-122"/>
              </a:rPr>
              <a:t>因此</a:t>
            </a:r>
            <a:endParaRPr kumimoji="1" lang="en-US" altLang="zh-CN" sz="2200" b="1">
              <a:solidFill>
                <a:srgbClr val="000000"/>
              </a:solidFill>
              <a:latin typeface="Times New Roman" panose="02020603050405020304" pitchFamily="18" charset="0"/>
              <a:ea typeface="楷体_GB2312" pitchFamily="49" charset="-122"/>
            </a:endParaRPr>
          </a:p>
        </p:txBody>
      </p:sp>
      <p:graphicFrame>
        <p:nvGraphicFramePr>
          <p:cNvPr id="355335" name="Object 40">
            <a:extLst>
              <a:ext uri="{FF2B5EF4-FFF2-40B4-BE49-F238E27FC236}">
                <a16:creationId xmlns:a16="http://schemas.microsoft.com/office/drawing/2014/main" id="{FAB40492-E5EB-436F-AD49-704C866A8151}"/>
              </a:ext>
            </a:extLst>
          </p:cNvPr>
          <p:cNvGraphicFramePr>
            <a:graphicFrameLocks noChangeAspect="1"/>
          </p:cNvGraphicFramePr>
          <p:nvPr/>
        </p:nvGraphicFramePr>
        <p:xfrm>
          <a:off x="1747838" y="4697413"/>
          <a:ext cx="5648325" cy="1000125"/>
        </p:xfrm>
        <a:graphic>
          <a:graphicData uri="http://schemas.openxmlformats.org/presentationml/2006/ole">
            <mc:AlternateContent xmlns:mc="http://schemas.openxmlformats.org/markup-compatibility/2006">
              <mc:Choice xmlns:v="urn:schemas-microsoft-com:vml" Requires="v">
                <p:oleObj name="Equation" r:id="rId6" imgW="3390840" imgH="559800" progId="Equation.DSMT4">
                  <p:embed/>
                </p:oleObj>
              </mc:Choice>
              <mc:Fallback>
                <p:oleObj name="Equation" r:id="rId6" imgW="3390840" imgH="559800" progId="Equation.DSMT4">
                  <p:embed/>
                  <p:pic>
                    <p:nvPicPr>
                      <p:cNvPr id="0"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8" y="4697413"/>
                        <a:ext cx="56483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5336" name="Text Box 8">
            <a:extLst>
              <a:ext uri="{FF2B5EF4-FFF2-40B4-BE49-F238E27FC236}">
                <a16:creationId xmlns:a16="http://schemas.microsoft.com/office/drawing/2014/main" id="{579E1C6B-3205-41EE-B66C-35D162013E3A}"/>
              </a:ext>
            </a:extLst>
          </p:cNvPr>
          <p:cNvSpPr txBox="1">
            <a:spLocks noChangeArrowheads="1"/>
          </p:cNvSpPr>
          <p:nvPr/>
        </p:nvSpPr>
        <p:spPr bwMode="auto">
          <a:xfrm>
            <a:off x="2325688" y="5818188"/>
            <a:ext cx="4492625" cy="46196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383" tIns="45692" rIns="91383" bIns="45692">
            <a:spAutoFit/>
          </a:bodyPr>
          <a:lstStyle>
            <a:lvl1pPr marL="361950" indent="-36195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buClr>
                <a:srgbClr val="FAFD00"/>
              </a:buClr>
              <a:buSzPct val="75000"/>
              <a:buFont typeface="Wingdings" panose="05000000000000000000" pitchFamily="2" charset="2"/>
              <a:buNone/>
            </a:pPr>
            <a:r>
              <a:rPr kumimoji="1" lang="zh-CN" altLang="en-US" sz="2400" b="1">
                <a:solidFill>
                  <a:srgbClr val="FAFD00"/>
                </a:solidFill>
                <a:latin typeface="Times New Roman" panose="02020603050405020304" pitchFamily="18" charset="0"/>
                <a:ea typeface="楷体_GB2312" pitchFamily="49" charset="-122"/>
              </a:rPr>
              <a:t>交易行为对股票价格没有影响！</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30">
                                            <p:txEl>
                                              <p:pRg st="0" end="0"/>
                                            </p:txEl>
                                          </p:spTgt>
                                        </p:tgtEl>
                                        <p:attrNameLst>
                                          <p:attrName>style.visibility</p:attrName>
                                        </p:attrNameLst>
                                      </p:cBhvr>
                                      <p:to>
                                        <p:strVal val="visible"/>
                                      </p:to>
                                    </p:set>
                                    <p:animEffect transition="in" filter="blinds(horizontal)">
                                      <p:cBhvr>
                                        <p:cTn id="7" dur="500"/>
                                        <p:tgtEl>
                                          <p:spTgt spid="3553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5330">
                                            <p:txEl>
                                              <p:pRg st="1" end="1"/>
                                            </p:txEl>
                                          </p:spTgt>
                                        </p:tgtEl>
                                        <p:attrNameLst>
                                          <p:attrName>style.visibility</p:attrName>
                                        </p:attrNameLst>
                                      </p:cBhvr>
                                      <p:to>
                                        <p:strVal val="visible"/>
                                      </p:to>
                                    </p:set>
                                    <p:animEffect transition="in" filter="blinds(horizontal)">
                                      <p:cBhvr>
                                        <p:cTn id="12" dur="500"/>
                                        <p:tgtEl>
                                          <p:spTgt spid="3553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5331"/>
                                        </p:tgtEl>
                                        <p:attrNameLst>
                                          <p:attrName>style.visibility</p:attrName>
                                        </p:attrNameLst>
                                      </p:cBhvr>
                                      <p:to>
                                        <p:strVal val="visible"/>
                                      </p:to>
                                    </p:set>
                                    <p:animEffect transition="in" filter="dissolve">
                                      <p:cBhvr>
                                        <p:cTn id="17" dur="500"/>
                                        <p:tgtEl>
                                          <p:spTgt spid="3553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35533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55333"/>
                                        </p:tgtEl>
                                        <p:attrNameLst>
                                          <p:attrName>style.visibility</p:attrName>
                                        </p:attrNameLst>
                                      </p:cBhvr>
                                      <p:to>
                                        <p:strVal val="visible"/>
                                      </p:to>
                                    </p:set>
                                    <p:animEffect transition="in" filter="dissolve">
                                      <p:cBhvr>
                                        <p:cTn id="26" dur="500"/>
                                        <p:tgtEl>
                                          <p:spTgt spid="3553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553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355335"/>
                                        </p:tgtEl>
                                        <p:attrNameLst>
                                          <p:attrName>style.visibility</p:attrName>
                                        </p:attrNameLst>
                                      </p:cBhvr>
                                      <p:to>
                                        <p:strVal val="visible"/>
                                      </p:to>
                                    </p:set>
                                    <p:animEffect transition="in" filter="dissolve">
                                      <p:cBhvr>
                                        <p:cTn id="35" dur="500"/>
                                        <p:tgtEl>
                                          <p:spTgt spid="35533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355336"/>
                                        </p:tgtEl>
                                        <p:attrNameLst>
                                          <p:attrName>style.visibility</p:attrName>
                                        </p:attrNameLst>
                                      </p:cBhvr>
                                      <p:to>
                                        <p:strVal val="visible"/>
                                      </p:to>
                                    </p:set>
                                    <p:anim calcmode="lin" valueType="num">
                                      <p:cBhvr>
                                        <p:cTn id="40" dur="500" fill="hold"/>
                                        <p:tgtEl>
                                          <p:spTgt spid="355336"/>
                                        </p:tgtEl>
                                        <p:attrNameLst>
                                          <p:attrName>ppt_w</p:attrName>
                                        </p:attrNameLst>
                                      </p:cBhvr>
                                      <p:tavLst>
                                        <p:tav tm="0">
                                          <p:val>
                                            <p:fltVal val="0"/>
                                          </p:val>
                                        </p:tav>
                                        <p:tav tm="100000">
                                          <p:val>
                                            <p:strVal val="#ppt_w"/>
                                          </p:val>
                                        </p:tav>
                                      </p:tavLst>
                                    </p:anim>
                                    <p:anim calcmode="lin" valueType="num">
                                      <p:cBhvr>
                                        <p:cTn id="41" dur="500" fill="hold"/>
                                        <p:tgtEl>
                                          <p:spTgt spid="3553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autoUpdateAnimBg="0"/>
      <p:bldP spid="355334" grpId="0" autoUpdateAnimBg="0"/>
      <p:bldP spid="3553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D20C7E-067E-2EEF-351F-3C41391ED6C3}"/>
              </a:ext>
            </a:extLst>
          </p:cNvPr>
          <p:cNvPicPr>
            <a:picLocks noChangeAspect="1"/>
          </p:cNvPicPr>
          <p:nvPr/>
        </p:nvPicPr>
        <p:blipFill>
          <a:blip r:embed="rId2"/>
          <a:stretch>
            <a:fillRect/>
          </a:stretch>
        </p:blipFill>
        <p:spPr>
          <a:xfrm>
            <a:off x="395536" y="436149"/>
            <a:ext cx="8748464" cy="6269142"/>
          </a:xfrm>
          <a:prstGeom prst="rect">
            <a:avLst/>
          </a:prstGeom>
        </p:spPr>
      </p:pic>
    </p:spTree>
    <p:extLst>
      <p:ext uri="{BB962C8B-B14F-4D97-AF65-F5344CB8AC3E}">
        <p14:creationId xmlns:p14="http://schemas.microsoft.com/office/powerpoint/2010/main" val="1208400759"/>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B53EB8DB-B433-4D99-ADD1-FD3F410CEB90}"/>
              </a:ext>
            </a:extLst>
          </p:cNvPr>
          <p:cNvSpPr>
            <a:spLocks noGrp="1" noChangeArrowheads="1"/>
          </p:cNvSpPr>
          <p:nvPr>
            <p:ph type="title" idx="4294967295"/>
          </p:nvPr>
        </p:nvSpPr>
        <p:spPr bwMode="auto">
          <a:xfrm>
            <a:off x="685800" y="492125"/>
            <a:ext cx="7772400" cy="788988"/>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固定增长红利折现模型</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56355" name="Rectangle 3">
            <a:extLst>
              <a:ext uri="{FF2B5EF4-FFF2-40B4-BE49-F238E27FC236}">
                <a16:creationId xmlns:a16="http://schemas.microsoft.com/office/drawing/2014/main" id="{8CB449DE-3029-4B8E-8734-F12C0ABC4A72}"/>
              </a:ext>
            </a:extLst>
          </p:cNvPr>
          <p:cNvSpPr>
            <a:spLocks noGrp="1" noChangeArrowheads="1"/>
          </p:cNvSpPr>
          <p:nvPr>
            <p:ph type="body" idx="4294967295"/>
          </p:nvPr>
        </p:nvSpPr>
        <p:spPr>
          <a:xfrm>
            <a:off x="685800" y="1344613"/>
            <a:ext cx="7918450" cy="2447925"/>
          </a:xfrm>
        </p:spPr>
        <p:txBody>
          <a:bodyPr lIns="92018" tIns="46009" rIns="92018" bIns="46009"/>
          <a:lstStyle/>
          <a:p>
            <a:pPr>
              <a:lnSpc>
                <a:spcPct val="125000"/>
              </a:lnSpc>
            </a:pPr>
            <a:r>
              <a:rPr lang="zh-CN" altLang="en-US" sz="2600" dirty="0">
                <a:latin typeface="Times New Roman" panose="02020603050405020304" pitchFamily="18" charset="0"/>
                <a:ea typeface="宋体" panose="02010600030101010101" pitchFamily="2" charset="-122"/>
              </a:rPr>
              <a:t>假设红利以不变比率 </a:t>
            </a:r>
            <a:r>
              <a:rPr lang="en-US" altLang="zh-CN" sz="2600" i="1" dirty="0">
                <a:solidFill>
                  <a:srgbClr val="FF00FF"/>
                </a:solidFill>
                <a:latin typeface="Times New Roman" panose="02020603050405020304" pitchFamily="18" charset="0"/>
                <a:ea typeface="宋体" panose="02010600030101010101" pitchFamily="2" charset="-122"/>
              </a:rPr>
              <a:t>g </a:t>
            </a:r>
            <a:r>
              <a:rPr lang="zh-CN" altLang="en-US" sz="2600" dirty="0">
                <a:latin typeface="Times New Roman" panose="02020603050405020304" pitchFamily="18" charset="0"/>
                <a:ea typeface="宋体" panose="02010600030101010101" pitchFamily="2" charset="-122"/>
              </a:rPr>
              <a:t>增长。</a:t>
            </a:r>
            <a:endParaRPr lang="en-US" altLang="zh-CN" sz="2600" dirty="0">
              <a:latin typeface="Times New Roman" panose="02020603050405020304" pitchFamily="18" charset="0"/>
              <a:ea typeface="宋体" panose="02010600030101010101" pitchFamily="2" charset="-122"/>
            </a:endParaRPr>
          </a:p>
          <a:p>
            <a:pPr>
              <a:lnSpc>
                <a:spcPct val="125000"/>
              </a:lnSpc>
            </a:pPr>
            <a:r>
              <a:rPr lang="zh-CN" altLang="en-US" sz="2600" dirty="0">
                <a:latin typeface="Times New Roman" panose="02020603050405020304" pitchFamily="18" charset="0"/>
                <a:ea typeface="宋体" panose="02010600030101010101" pitchFamily="2" charset="-122"/>
              </a:rPr>
              <a:t>将红利增长的预测值</a:t>
            </a:r>
            <a:r>
              <a:rPr lang="en-US" altLang="zh-CN" sz="2600" i="1" dirty="0">
                <a:solidFill>
                  <a:srgbClr val="FF00FF"/>
                </a:solidFill>
                <a:latin typeface="Times New Roman" panose="02020603050405020304" pitchFamily="18" charset="0"/>
                <a:ea typeface="宋体" panose="02010600030101010101" pitchFamily="2" charset="-122"/>
              </a:rPr>
              <a:t>D</a:t>
            </a:r>
            <a:r>
              <a:rPr lang="en-US" altLang="zh-CN" sz="2600" i="1" baseline="-25000" dirty="0">
                <a:solidFill>
                  <a:srgbClr val="FF00FF"/>
                </a:solidFill>
                <a:latin typeface="Times New Roman" panose="02020603050405020304" pitchFamily="18" charset="0"/>
                <a:ea typeface="宋体" panose="02010600030101010101" pitchFamily="2" charset="-122"/>
              </a:rPr>
              <a:t>t</a:t>
            </a:r>
            <a:r>
              <a:rPr lang="en-US" altLang="zh-CN" sz="2600" dirty="0">
                <a:solidFill>
                  <a:srgbClr val="FF00FF"/>
                </a:solidFill>
                <a:latin typeface="Times New Roman" panose="02020603050405020304" pitchFamily="18" charset="0"/>
                <a:ea typeface="宋体" panose="02010600030101010101" pitchFamily="2" charset="-122"/>
              </a:rPr>
              <a:t>=</a:t>
            </a:r>
            <a:r>
              <a:rPr lang="en-US" altLang="zh-CN" sz="2600" i="1" dirty="0">
                <a:solidFill>
                  <a:srgbClr val="FF00FF"/>
                </a:solidFill>
                <a:latin typeface="Times New Roman" panose="02020603050405020304" pitchFamily="18" charset="0"/>
                <a:ea typeface="宋体" panose="02010600030101010101" pitchFamily="2" charset="-122"/>
              </a:rPr>
              <a:t>D</a:t>
            </a:r>
            <a:r>
              <a:rPr lang="en-US" altLang="zh-CN" sz="2600" baseline="-25000" dirty="0">
                <a:solidFill>
                  <a:srgbClr val="FF00FF"/>
                </a:solidFill>
                <a:latin typeface="Times New Roman" panose="02020603050405020304" pitchFamily="18" charset="0"/>
                <a:ea typeface="宋体" panose="02010600030101010101" pitchFamily="2" charset="-122"/>
              </a:rPr>
              <a:t>1</a:t>
            </a:r>
            <a:r>
              <a:rPr lang="en-US" altLang="zh-CN" sz="2600" dirty="0">
                <a:solidFill>
                  <a:srgbClr val="FF00FF"/>
                </a:solidFill>
                <a:latin typeface="Times New Roman" panose="02020603050405020304" pitchFamily="18" charset="0"/>
                <a:ea typeface="宋体" panose="02010600030101010101" pitchFamily="2" charset="-122"/>
              </a:rPr>
              <a:t>(1+</a:t>
            </a:r>
            <a:r>
              <a:rPr lang="en-US" altLang="zh-CN" sz="2600" i="1" dirty="0">
                <a:solidFill>
                  <a:srgbClr val="FF00FF"/>
                </a:solidFill>
                <a:latin typeface="Times New Roman" panose="02020603050405020304" pitchFamily="18" charset="0"/>
                <a:ea typeface="宋体" panose="02010600030101010101" pitchFamily="2" charset="-122"/>
              </a:rPr>
              <a:t>g</a:t>
            </a:r>
            <a:r>
              <a:rPr lang="en-US" altLang="zh-CN" sz="2600" dirty="0">
                <a:solidFill>
                  <a:srgbClr val="FF00FF"/>
                </a:solidFill>
                <a:latin typeface="Times New Roman" panose="02020603050405020304" pitchFamily="18" charset="0"/>
                <a:ea typeface="宋体" panose="02010600030101010101" pitchFamily="2" charset="-122"/>
              </a:rPr>
              <a:t>)</a:t>
            </a:r>
            <a:r>
              <a:rPr lang="en-US" altLang="zh-CN" sz="2600" i="1" baseline="30000" dirty="0">
                <a:solidFill>
                  <a:srgbClr val="FF00FF"/>
                </a:solidFill>
                <a:latin typeface="Times New Roman" panose="02020603050405020304" pitchFamily="18" charset="0"/>
                <a:ea typeface="宋体" panose="02010600030101010101" pitchFamily="2" charset="-122"/>
              </a:rPr>
              <a:t>t</a:t>
            </a:r>
            <a:r>
              <a:rPr lang="en-US" altLang="zh-CN" sz="2600" baseline="30000" dirty="0">
                <a:solidFill>
                  <a:srgbClr val="FF00FF"/>
                </a:solidFill>
                <a:latin typeface="Times New Roman" panose="02020603050405020304" pitchFamily="18" charset="0"/>
                <a:ea typeface="宋体" panose="02010600030101010101" pitchFamily="2" charset="-122"/>
              </a:rPr>
              <a:t>-1</a:t>
            </a:r>
            <a:r>
              <a:rPr lang="zh-CN" altLang="en-US" sz="2600" dirty="0">
                <a:latin typeface="Times New Roman" panose="02020603050405020304" pitchFamily="18" charset="0"/>
                <a:ea typeface="宋体" panose="02010600030101010101" pitchFamily="2" charset="-122"/>
              </a:rPr>
              <a:t>代入</a:t>
            </a:r>
            <a:r>
              <a:rPr lang="en-US" altLang="zh-CN" sz="2600" dirty="0">
                <a:latin typeface="Times New Roman" panose="02020603050405020304" pitchFamily="18" charset="0"/>
                <a:ea typeface="宋体" panose="02010600030101010101" pitchFamily="2" charset="-122"/>
              </a:rPr>
              <a:t>DDM</a:t>
            </a:r>
            <a:r>
              <a:rPr lang="zh-CN" altLang="en-US" sz="2600" dirty="0">
                <a:latin typeface="Times New Roman" panose="02020603050405020304" pitchFamily="18" charset="0"/>
                <a:ea typeface="宋体" panose="02010600030101010101" pitchFamily="2" charset="-122"/>
              </a:rPr>
              <a:t>公式，我们得到以固定速率</a:t>
            </a:r>
            <a:r>
              <a:rPr lang="en-US" altLang="zh-CN" sz="2600" i="1" dirty="0">
                <a:solidFill>
                  <a:srgbClr val="FF00FF"/>
                </a:solidFill>
                <a:latin typeface="Times New Roman" panose="02020603050405020304" pitchFamily="18" charset="0"/>
                <a:ea typeface="宋体" panose="02010600030101010101" pitchFamily="2" charset="-122"/>
              </a:rPr>
              <a:t>g</a:t>
            </a:r>
            <a:r>
              <a:rPr lang="zh-CN" altLang="en-US" sz="2600" dirty="0">
                <a:latin typeface="Times New Roman" panose="02020603050405020304" pitchFamily="18" charset="0"/>
                <a:ea typeface="宋体" panose="02010600030101010101" pitchFamily="2" charset="-122"/>
              </a:rPr>
              <a:t>增长的永续红利流的现值：</a:t>
            </a:r>
            <a:endParaRPr lang="en-US" altLang="zh-CN" sz="2600" dirty="0">
              <a:latin typeface="Times New Roman" panose="02020603050405020304" pitchFamily="18" charset="0"/>
              <a:ea typeface="宋体" panose="02010600030101010101" pitchFamily="2" charset="-122"/>
            </a:endParaRPr>
          </a:p>
        </p:txBody>
      </p:sp>
      <p:graphicFrame>
        <p:nvGraphicFramePr>
          <p:cNvPr id="356356" name="Object 14">
            <a:extLst>
              <a:ext uri="{FF2B5EF4-FFF2-40B4-BE49-F238E27FC236}">
                <a16:creationId xmlns:a16="http://schemas.microsoft.com/office/drawing/2014/main" id="{5919AF09-C60C-432F-A274-74132A767252}"/>
              </a:ext>
            </a:extLst>
          </p:cNvPr>
          <p:cNvGraphicFramePr>
            <a:graphicFrameLocks noChangeAspect="1"/>
          </p:cNvGraphicFramePr>
          <p:nvPr/>
        </p:nvGraphicFramePr>
        <p:xfrm>
          <a:off x="3348038" y="3190875"/>
          <a:ext cx="1727200" cy="1176338"/>
        </p:xfrm>
        <a:graphic>
          <a:graphicData uri="http://schemas.openxmlformats.org/presentationml/2006/ole">
            <mc:AlternateContent xmlns:mc="http://schemas.openxmlformats.org/markup-compatibility/2006">
              <mc:Choice xmlns:v="urn:schemas-microsoft-com:vml" Requires="v">
                <p:oleObj name="Equation" r:id="rId3" imgW="888840" imgH="546840" progId="Equation.DSMT4">
                  <p:embed/>
                </p:oleObj>
              </mc:Choice>
              <mc:Fallback>
                <p:oleObj name="Equation" r:id="rId3" imgW="888840" imgH="54684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190875"/>
                        <a:ext cx="17272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9941" name="文本框 6">
                <a:extLst>
                  <a:ext uri="{FF2B5EF4-FFF2-40B4-BE49-F238E27FC236}">
                    <a16:creationId xmlns:a16="http://schemas.microsoft.com/office/drawing/2014/main" id="{4DBC7473-4A21-4649-82BE-7B0775967313}"/>
                  </a:ext>
                </a:extLst>
              </p:cNvPr>
              <p:cNvSpPr txBox="1">
                <a:spLocks noChangeArrowheads="1"/>
              </p:cNvSpPr>
              <p:nvPr/>
            </p:nvSpPr>
            <p:spPr bwMode="auto">
              <a:xfrm>
                <a:off x="830263" y="4508500"/>
                <a:ext cx="7629525"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 typeface="Arial" panose="020B0604020202020204" pitchFamily="34" charset="0"/>
                  <a:buChar char="•"/>
                </a:pPr>
                <a:r>
                  <a:rPr lang="zh-CN" altLang="en-US" sz="2400" dirty="0">
                    <a:latin typeface="华文宋体" panose="02010600040101010101" pitchFamily="2" charset="-122"/>
                    <a:ea typeface="华文宋体" panose="02010600040101010101" pitchFamily="2" charset="-122"/>
                  </a:rPr>
                  <a:t>由于迈伦</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戈登使该模型普遍传播开来，因此上述模型又被称作戈登模型。</a:t>
                </a:r>
                <a:endParaRPr lang="en-US" altLang="zh-CN" sz="2400" dirty="0">
                  <a:latin typeface="华文宋体" panose="02010600040101010101" pitchFamily="2" charset="-122"/>
                  <a:ea typeface="华文宋体" panose="02010600040101010101" pitchFamily="2" charset="-122"/>
                </a:endParaRPr>
              </a:p>
              <a:p>
                <a:pPr algn="just">
                  <a:spcBef>
                    <a:spcPct val="0"/>
                  </a:spcBef>
                  <a:buClrTx/>
                  <a:buSzTx/>
                  <a:buFont typeface="Arial" panose="020B0604020202020204" pitchFamily="34" charset="0"/>
                  <a:buChar char="•"/>
                </a:pPr>
                <a:r>
                  <a:rPr lang="zh-CN" altLang="en-US" sz="2400" dirty="0">
                    <a:latin typeface="华文宋体" panose="02010600040101010101" pitchFamily="2" charset="-122"/>
                    <a:ea typeface="华文宋体" panose="02010600040101010101" pitchFamily="2" charset="-122"/>
                  </a:rPr>
                  <a:t>上式意味着第</a:t>
                </a:r>
                <a:r>
                  <a:rPr lang="en-US" altLang="zh-CN" sz="2400" dirty="0">
                    <a:latin typeface="华文宋体" panose="02010600040101010101" pitchFamily="2" charset="-122"/>
                    <a:ea typeface="华文宋体" panose="02010600040101010101" pitchFamily="2" charset="-122"/>
                  </a:rPr>
                  <a:t>1</a:t>
                </a:r>
                <a:r>
                  <a:rPr lang="zh-CN" altLang="en-US" sz="2400" dirty="0">
                    <a:latin typeface="华文宋体" panose="02010600040101010101" pitchFamily="2" charset="-122"/>
                    <a:ea typeface="华文宋体" panose="02010600040101010101" pitchFamily="2" charset="-122"/>
                  </a:rPr>
                  <a:t>年年末红利</a:t>
                </a:r>
                <a14:m>
                  <m:oMath xmlns:m="http://schemas.openxmlformats.org/officeDocument/2006/math">
                    <m:sSub>
                      <m:sSubPr>
                        <m:ctrlPr>
                          <a:rPr lang="en-US" altLang="zh-CN" sz="2400" b="1" i="1" smtClean="0">
                            <a:solidFill>
                              <a:srgbClr val="000000"/>
                            </a:solidFill>
                            <a:latin typeface="Cambria Math" panose="02040503050406030204" pitchFamily="18" charset="0"/>
                            <a:ea typeface="宋体" panose="02010600030101010101" pitchFamily="2" charset="-122"/>
                          </a:rPr>
                        </m:ctrlPr>
                      </m:sSubPr>
                      <m:e>
                        <m:r>
                          <a:rPr lang="en-US" altLang="zh-CN" sz="2400" b="1" i="1" smtClean="0">
                            <a:solidFill>
                              <a:srgbClr val="000000"/>
                            </a:solidFill>
                            <a:latin typeface="Cambria Math" panose="02040503050406030204" pitchFamily="18" charset="0"/>
                            <a:ea typeface="宋体" panose="02010600030101010101" pitchFamily="2" charset="-122"/>
                          </a:rPr>
                          <m:t>𝑫</m:t>
                        </m:r>
                      </m:e>
                      <m:sub>
                        <m:r>
                          <a:rPr lang="en-US" altLang="zh-CN" sz="2400" b="1" i="1" smtClean="0">
                            <a:solidFill>
                              <a:srgbClr val="000000"/>
                            </a:solidFill>
                            <a:latin typeface="Cambria Math" panose="02040503050406030204" pitchFamily="18" charset="0"/>
                            <a:ea typeface="宋体" panose="02010600030101010101" pitchFamily="2" charset="-122"/>
                          </a:rPr>
                          <m:t>𝟏</m:t>
                        </m:r>
                      </m:sub>
                    </m:sSub>
                    <m:r>
                      <a:rPr lang="en-US" altLang="zh-CN" sz="2400" b="1" i="1" smtClean="0">
                        <a:solidFill>
                          <a:srgbClr val="000000"/>
                        </a:solidFill>
                        <a:latin typeface="Cambria Math" panose="02040503050406030204" pitchFamily="18" charset="0"/>
                        <a:ea typeface="宋体" panose="02010600030101010101" pitchFamily="2" charset="-122"/>
                      </a:rPr>
                      <m:t> </m:t>
                    </m:r>
                  </m:oMath>
                </a14:m>
                <a:r>
                  <a:rPr lang="zh-CN" altLang="en-US" sz="2400" dirty="0">
                    <a:latin typeface="华文宋体" panose="02010600040101010101" pitchFamily="2" charset="-122"/>
                    <a:ea typeface="华文宋体" panose="02010600040101010101" pitchFamily="2" charset="-122"/>
                  </a:rPr>
                  <a:t>越高，股票价格越高；贴现率越小，股票价格越高；股利增长率越大，股票价格越高。</a:t>
                </a:r>
              </a:p>
            </p:txBody>
          </p:sp>
        </mc:Choice>
        <mc:Fallback xmlns="">
          <p:sp>
            <p:nvSpPr>
              <p:cNvPr id="39941" name="文本框 6">
                <a:extLst>
                  <a:ext uri="{FF2B5EF4-FFF2-40B4-BE49-F238E27FC236}">
                    <a16:creationId xmlns:a16="http://schemas.microsoft.com/office/drawing/2014/main" id="{4DBC7473-4A21-4649-82BE-7B0775967313}"/>
                  </a:ext>
                </a:extLst>
              </p:cNvPr>
              <p:cNvSpPr txBox="1">
                <a:spLocks noRot="1" noChangeAspect="1" noMove="1" noResize="1" noEditPoints="1" noAdjustHandles="1" noChangeArrowheads="1" noChangeShapeType="1" noTextEdit="1"/>
              </p:cNvSpPr>
              <p:nvPr/>
            </p:nvSpPr>
            <p:spPr bwMode="auto">
              <a:xfrm>
                <a:off x="830263" y="4508500"/>
                <a:ext cx="7629525" cy="1938992"/>
              </a:xfrm>
              <a:prstGeom prst="rect">
                <a:avLst/>
              </a:prstGeom>
              <a:blipFill>
                <a:blip r:embed="rId5"/>
                <a:stretch>
                  <a:fillRect l="-1038" t="-2516" r="-1198"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horizont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horizont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563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9941"/>
                                        </p:tgtEl>
                                        <p:attrNameLst>
                                          <p:attrName>style.visibility</p:attrName>
                                        </p:attrNameLst>
                                      </p:cBhvr>
                                      <p:to>
                                        <p:strVal val="visible"/>
                                      </p:to>
                                    </p:set>
                                    <p:animEffect transition="in" filter="barn(inVertical)">
                                      <p:cBhvr>
                                        <p:cTn id="21"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build="p" autoUpdateAnimBg="0"/>
      <p:bldP spid="39941"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7" name="Rectangle 3">
            <a:extLst>
              <a:ext uri="{FF2B5EF4-FFF2-40B4-BE49-F238E27FC236}">
                <a16:creationId xmlns:a16="http://schemas.microsoft.com/office/drawing/2014/main" id="{73C8008A-8C9C-4955-9FD1-33C056757FAC}"/>
              </a:ext>
            </a:extLst>
          </p:cNvPr>
          <p:cNvSpPr>
            <a:spLocks noGrp="1" noChangeArrowheads="1"/>
          </p:cNvSpPr>
          <p:nvPr>
            <p:ph type="body" idx="4294967295"/>
          </p:nvPr>
        </p:nvSpPr>
        <p:spPr>
          <a:xfrm>
            <a:off x="708025" y="1841500"/>
            <a:ext cx="7772400" cy="1443038"/>
          </a:xfrm>
        </p:spPr>
        <p:txBody>
          <a:bodyPr lIns="92018" tIns="46009" rIns="92018" bIns="46009"/>
          <a:lstStyle/>
          <a:p>
            <a:pPr>
              <a:lnSpc>
                <a:spcPct val="125000"/>
              </a:lnSpc>
              <a:spcBef>
                <a:spcPct val="15000"/>
              </a:spcBef>
            </a:pPr>
            <a:r>
              <a:rPr lang="zh-CN" altLang="en-US" sz="2600" b="1">
                <a:latin typeface="Times New Roman" panose="02020603050405020304" pitchFamily="18" charset="0"/>
                <a:ea typeface="宋体" panose="02010600030101010101" pitchFamily="2" charset="-122"/>
              </a:rPr>
              <a:t>如果 </a:t>
            </a:r>
            <a:r>
              <a:rPr lang="en-US" altLang="zh-CN" sz="2600" b="1" i="1">
                <a:solidFill>
                  <a:srgbClr val="FF00FF"/>
                </a:solidFill>
                <a:latin typeface="Times New Roman" panose="02020603050405020304" pitchFamily="18" charset="0"/>
                <a:ea typeface="宋体" panose="02010600030101010101" pitchFamily="2" charset="-122"/>
              </a:rPr>
              <a:t>g</a:t>
            </a:r>
            <a:r>
              <a:rPr lang="en-US" altLang="zh-CN" sz="2600" b="1">
                <a:solidFill>
                  <a:srgbClr val="FF00FF"/>
                </a:solidFill>
                <a:latin typeface="Times New Roman" panose="02020603050405020304" pitchFamily="18" charset="0"/>
                <a:ea typeface="宋体" panose="02010600030101010101" pitchFamily="2" charset="-122"/>
              </a:rPr>
              <a:t> </a:t>
            </a:r>
            <a:r>
              <a:rPr lang="en-US" altLang="zh-CN" sz="2600" b="1" i="1">
                <a:solidFill>
                  <a:srgbClr val="FF00FF"/>
                </a:solidFill>
                <a:latin typeface="Times New Roman" panose="02020603050405020304" pitchFamily="18" charset="0"/>
                <a:ea typeface="宋体" panose="02010600030101010101" pitchFamily="2" charset="-122"/>
              </a:rPr>
              <a:t>=</a:t>
            </a:r>
            <a:r>
              <a:rPr lang="en-US" altLang="zh-CN" sz="2600" b="1">
                <a:solidFill>
                  <a:srgbClr val="FF00FF"/>
                </a:solidFill>
                <a:latin typeface="Times New Roman" panose="02020603050405020304" pitchFamily="18" charset="0"/>
                <a:ea typeface="宋体" panose="02010600030101010101" pitchFamily="2" charset="-122"/>
              </a:rPr>
              <a:t>0</a:t>
            </a:r>
            <a:r>
              <a:rPr lang="en-US" altLang="zh-CN" sz="2600" b="1" i="1">
                <a:solidFill>
                  <a:srgbClr val="FF00FF"/>
                </a:solidFill>
                <a:latin typeface="Times New Roman" panose="02020603050405020304" pitchFamily="18" charset="0"/>
                <a:ea typeface="宋体" panose="02010600030101010101" pitchFamily="2" charset="-122"/>
              </a:rPr>
              <a:t> </a:t>
            </a:r>
            <a:r>
              <a:rPr lang="en-US" altLang="zh-CN" sz="2600" b="1">
                <a:solidFill>
                  <a:srgbClr val="FF00FF"/>
                </a:solidFill>
                <a:latin typeface="Times New Roman" panose="02020603050405020304" pitchFamily="18" charset="0"/>
                <a:ea typeface="宋体" panose="02010600030101010101" pitchFamily="2" charset="-122"/>
              </a:rPr>
              <a:t>(</a:t>
            </a:r>
            <a:r>
              <a:rPr lang="en-US" altLang="zh-CN" sz="2600" b="1" i="1">
                <a:solidFill>
                  <a:srgbClr val="FF00FF"/>
                </a:solidFill>
                <a:latin typeface="Times New Roman" panose="02020603050405020304" pitchFamily="18" charset="0"/>
                <a:ea typeface="宋体" panose="02010600030101010101" pitchFamily="2" charset="-122"/>
              </a:rPr>
              <a:t>D</a:t>
            </a:r>
            <a:r>
              <a:rPr lang="en-US" altLang="zh-CN" sz="2600" b="1" baseline="-25000">
                <a:solidFill>
                  <a:srgbClr val="FF00FF"/>
                </a:solidFill>
                <a:latin typeface="Times New Roman" panose="02020603050405020304" pitchFamily="18" charset="0"/>
                <a:ea typeface="宋体" panose="02010600030101010101" pitchFamily="2" charset="-122"/>
              </a:rPr>
              <a:t>1</a:t>
            </a:r>
            <a:r>
              <a:rPr lang="en-US" altLang="zh-CN" sz="2600" b="1" i="1">
                <a:solidFill>
                  <a:srgbClr val="FF00FF"/>
                </a:solidFill>
                <a:latin typeface="Times New Roman" panose="02020603050405020304" pitchFamily="18" charset="0"/>
                <a:ea typeface="宋体" panose="02010600030101010101" pitchFamily="2" charset="-122"/>
              </a:rPr>
              <a:t>=D</a:t>
            </a:r>
            <a:r>
              <a:rPr lang="en-US" altLang="zh-CN" sz="2600" b="1" baseline="-25000">
                <a:solidFill>
                  <a:srgbClr val="FF00FF"/>
                </a:solidFill>
                <a:latin typeface="Times New Roman" panose="02020603050405020304" pitchFamily="18" charset="0"/>
                <a:ea typeface="宋体" panose="02010600030101010101" pitchFamily="2" charset="-122"/>
              </a:rPr>
              <a:t>2</a:t>
            </a:r>
            <a:r>
              <a:rPr lang="en-US" altLang="zh-CN" sz="2600" b="1" i="1">
                <a:solidFill>
                  <a:srgbClr val="FF00FF"/>
                </a:solidFill>
                <a:latin typeface="Times New Roman" panose="02020603050405020304" pitchFamily="18" charset="0"/>
                <a:ea typeface="宋体" panose="02010600030101010101" pitchFamily="2" charset="-122"/>
              </a:rPr>
              <a:t>=…</a:t>
            </a:r>
            <a:r>
              <a:rPr lang="en-US" altLang="zh-CN" sz="2600" b="1">
                <a:solidFill>
                  <a:srgbClr val="FF00FF"/>
                </a:solidFill>
                <a:latin typeface="Times New Roman" panose="02020603050405020304" pitchFamily="18" charset="0"/>
                <a:ea typeface="宋体" panose="02010600030101010101" pitchFamily="2" charset="-122"/>
              </a:rPr>
              <a:t>)</a:t>
            </a:r>
            <a:r>
              <a:rPr lang="zh-CN" altLang="en-US" sz="2600" b="1">
                <a:solidFill>
                  <a:srgbClr val="FF00FF"/>
                </a:solidFill>
                <a:latin typeface="Times New Roman" panose="02020603050405020304" pitchFamily="18" charset="0"/>
                <a:ea typeface="宋体" panose="02010600030101010101" pitchFamily="2" charset="-122"/>
              </a:rPr>
              <a:t>，</a:t>
            </a:r>
            <a:r>
              <a:rPr lang="zh-CN" altLang="en-US" sz="2600" b="1">
                <a:latin typeface="Times New Roman" panose="02020603050405020304" pitchFamily="18" charset="0"/>
                <a:ea typeface="宋体" panose="02010600030101010101" pitchFamily="2" charset="-122"/>
              </a:rPr>
              <a:t>则该公式可简化为一个永续年金现值的公式：</a:t>
            </a:r>
            <a:r>
              <a:rPr lang="en-US" altLang="zh-CN" sz="2600" b="1">
                <a:latin typeface="Times New Roman" panose="02020603050405020304" pitchFamily="18" charset="0"/>
                <a:ea typeface="宋体" panose="02010600030101010101" pitchFamily="2" charset="-122"/>
              </a:rPr>
              <a:t> </a:t>
            </a:r>
          </a:p>
        </p:txBody>
      </p:sp>
      <p:graphicFrame>
        <p:nvGraphicFramePr>
          <p:cNvPr id="359428" name="Object 14">
            <a:extLst>
              <a:ext uri="{FF2B5EF4-FFF2-40B4-BE49-F238E27FC236}">
                <a16:creationId xmlns:a16="http://schemas.microsoft.com/office/drawing/2014/main" id="{2E9FEA77-3DAD-4740-AD30-3D308D2D9FA4}"/>
              </a:ext>
            </a:extLst>
          </p:cNvPr>
          <p:cNvGraphicFramePr>
            <a:graphicFrameLocks noChangeAspect="1"/>
          </p:cNvGraphicFramePr>
          <p:nvPr/>
        </p:nvGraphicFramePr>
        <p:xfrm>
          <a:off x="2700338" y="3189288"/>
          <a:ext cx="3144837" cy="1055687"/>
        </p:xfrm>
        <a:graphic>
          <a:graphicData uri="http://schemas.openxmlformats.org/presentationml/2006/ole">
            <mc:AlternateContent xmlns:mc="http://schemas.openxmlformats.org/markup-compatibility/2006">
              <mc:Choice xmlns:v="urn:schemas-microsoft-com:vml" Requires="v">
                <p:oleObj name="Equation" r:id="rId3" imgW="1701720" imgH="559800" progId="Equation.DSMT4">
                  <p:embed/>
                </p:oleObj>
              </mc:Choice>
              <mc:Fallback>
                <p:oleObj name="Equation" r:id="rId3" imgW="1701720" imgH="5598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189288"/>
                        <a:ext cx="3144837"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9432" name="Rectangle 8">
            <a:extLst>
              <a:ext uri="{FF2B5EF4-FFF2-40B4-BE49-F238E27FC236}">
                <a16:creationId xmlns:a16="http://schemas.microsoft.com/office/drawing/2014/main" id="{AB4623B2-4554-4F2C-B87A-21887B3EB38B}"/>
              </a:ext>
            </a:extLst>
          </p:cNvPr>
          <p:cNvSpPr>
            <a:spLocks noGrp="1" noChangeArrowheads="1"/>
          </p:cNvSpPr>
          <p:nvPr>
            <p:ph type="title" idx="4294967295"/>
          </p:nvPr>
        </p:nvSpPr>
        <p:spPr bwMode="auto">
          <a:xfrm>
            <a:off x="708025" y="482600"/>
            <a:ext cx="7772400" cy="1214438"/>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零增长红利折现模型</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41989" name="文本框 4">
            <a:extLst>
              <a:ext uri="{FF2B5EF4-FFF2-40B4-BE49-F238E27FC236}">
                <a16:creationId xmlns:a16="http://schemas.microsoft.com/office/drawing/2014/main" id="{1CBCE969-594C-490E-AC28-7CCDBB7B5B4C}"/>
              </a:ext>
            </a:extLst>
          </p:cNvPr>
          <p:cNvSpPr txBox="1">
            <a:spLocks noChangeArrowheads="1"/>
          </p:cNvSpPr>
          <p:nvPr/>
        </p:nvSpPr>
        <p:spPr bwMode="auto">
          <a:xfrm>
            <a:off x="850900" y="4797425"/>
            <a:ext cx="7629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0"/>
              </a:spcBef>
              <a:buClrTx/>
              <a:buSzTx/>
              <a:buFont typeface="Arial" panose="020B0604020202020204" pitchFamily="34" charset="0"/>
              <a:buChar char="•"/>
            </a:pPr>
            <a:r>
              <a:rPr lang="zh-CN" altLang="en-US" sz="2400">
                <a:latin typeface="华文宋体" panose="02010600040101010101" pitchFamily="2" charset="-122"/>
                <a:ea typeface="华文宋体" panose="02010600040101010101" pitchFamily="2" charset="-122"/>
              </a:rPr>
              <a:t>零增长是固定增长的一个特例。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Effect transition="in" filter="blinds(horizontal)">
                                      <p:cBhvr>
                                        <p:cTn id="7" dur="500"/>
                                        <p:tgtEl>
                                          <p:spTgt spid="359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9428"/>
                                        </p:tgtEl>
                                        <p:attrNameLst>
                                          <p:attrName>style.visibility</p:attrName>
                                        </p:attrNameLst>
                                      </p:cBhvr>
                                      <p:to>
                                        <p:strVal val="visible"/>
                                      </p:to>
                                    </p:set>
                                    <p:animEffect transition="in" filter="dissolve">
                                      <p:cBhvr>
                                        <p:cTn id="12" dur="500"/>
                                        <p:tgtEl>
                                          <p:spTgt spid="35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BD6194D1-442F-4760-B8B8-126CFBB20158}"/>
              </a:ext>
            </a:extLst>
          </p:cNvPr>
          <p:cNvSpPr txBox="1">
            <a:spLocks noChangeArrowheads="1"/>
          </p:cNvSpPr>
          <p:nvPr/>
        </p:nvSpPr>
        <p:spPr bwMode="auto">
          <a:xfrm>
            <a:off x="760413" y="879475"/>
            <a:ext cx="77724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endParaRPr kumimoji="1" lang="en-US" altLang="zh-CN" sz="2800" b="1">
              <a:solidFill>
                <a:srgbClr val="000000"/>
              </a:solidFill>
              <a:latin typeface="Times New Roman" panose="02020603050405020304" pitchFamily="18" charset="0"/>
              <a:ea typeface="楷体_GB2312" pitchFamily="49" charset="-122"/>
            </a:endParaRPr>
          </a:p>
        </p:txBody>
      </p:sp>
      <p:sp>
        <p:nvSpPr>
          <p:cNvPr id="358404" name="Rectangle 4">
            <a:extLst>
              <a:ext uri="{FF2B5EF4-FFF2-40B4-BE49-F238E27FC236}">
                <a16:creationId xmlns:a16="http://schemas.microsoft.com/office/drawing/2014/main" id="{4C245A2E-241A-499A-8EB9-BF5BDC7EF4CD}"/>
              </a:ext>
            </a:extLst>
          </p:cNvPr>
          <p:cNvSpPr>
            <a:spLocks noChangeArrowheads="1"/>
          </p:cNvSpPr>
          <p:nvPr/>
        </p:nvSpPr>
        <p:spPr bwMode="auto">
          <a:xfrm>
            <a:off x="255588" y="1219200"/>
            <a:ext cx="40513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15000"/>
              </a:spcBef>
              <a:buClr>
                <a:srgbClr val="FAFD00"/>
              </a:buClr>
              <a:buSzPct val="75000"/>
            </a:pPr>
            <a:r>
              <a:rPr kumimoji="1" lang="zh-CN" altLang="en-US" sz="1800" b="1" dirty="0">
                <a:solidFill>
                  <a:srgbClr val="000000"/>
                </a:solidFill>
                <a:latin typeface="Times New Roman" panose="02020603050405020304" pitchFamily="18" charset="0"/>
                <a:ea typeface="宋体" panose="02010600030101010101" pitchFamily="2" charset="-122"/>
              </a:rPr>
              <a:t>假设稳定增长公司（</a:t>
            </a:r>
            <a:r>
              <a:rPr kumimoji="1" lang="en-US" altLang="zh-CN" sz="1800" b="1" dirty="0" err="1">
                <a:solidFill>
                  <a:srgbClr val="000000"/>
                </a:solidFill>
                <a:latin typeface="Times New Roman" panose="02020603050405020304" pitchFamily="18" charset="0"/>
                <a:ea typeface="宋体" panose="02010600030101010101" pitchFamily="2" charset="-122"/>
              </a:rPr>
              <a:t>Steadygrowth</a:t>
            </a:r>
            <a:r>
              <a:rPr kumimoji="1" lang="zh-CN" altLang="en-US" sz="1800" b="1" dirty="0">
                <a:solidFill>
                  <a:srgbClr val="000000"/>
                </a:solidFill>
                <a:latin typeface="Times New Roman" panose="02020603050405020304" pitchFamily="18" charset="0"/>
                <a:ea typeface="宋体" panose="02010600030101010101" pitchFamily="2" charset="-122"/>
              </a:rPr>
              <a:t>）预计</a:t>
            </a:r>
            <a:r>
              <a:rPr kumimoji="1" lang="en-US" altLang="zh-CN" sz="1800" b="1" dirty="0">
                <a:solidFill>
                  <a:srgbClr val="000000"/>
                </a:solidFill>
                <a:latin typeface="Times New Roman" panose="02020603050405020304" pitchFamily="18" charset="0"/>
                <a:ea typeface="宋体" panose="02010600030101010101" pitchFamily="2" charset="-122"/>
              </a:rPr>
              <a:t>1</a:t>
            </a:r>
            <a:r>
              <a:rPr kumimoji="1" lang="zh-CN" altLang="en-US" sz="1800" b="1" dirty="0">
                <a:solidFill>
                  <a:srgbClr val="000000"/>
                </a:solidFill>
                <a:latin typeface="Times New Roman" panose="02020603050405020304" pitchFamily="18" charset="0"/>
                <a:ea typeface="宋体" panose="02010600030101010101" pitchFamily="2" charset="-122"/>
              </a:rPr>
              <a:t>年后支付每股</a:t>
            </a:r>
            <a:r>
              <a:rPr kumimoji="1" lang="en-US" altLang="zh-CN" sz="1800" b="1" dirty="0">
                <a:solidFill>
                  <a:srgbClr val="000000"/>
                </a:solidFill>
                <a:latin typeface="Times New Roman" panose="02020603050405020304" pitchFamily="18" charset="0"/>
                <a:ea typeface="宋体" panose="02010600030101010101" pitchFamily="2" charset="-122"/>
              </a:rPr>
              <a:t>5</a:t>
            </a:r>
            <a:r>
              <a:rPr kumimoji="1" lang="zh-CN" altLang="en-US" sz="1800" b="1" dirty="0">
                <a:solidFill>
                  <a:srgbClr val="000000"/>
                </a:solidFill>
                <a:latin typeface="Times New Roman" panose="02020603050405020304" pitchFamily="18" charset="0"/>
                <a:ea typeface="宋体" panose="02010600030101010101" pitchFamily="2" charset="-122"/>
              </a:rPr>
              <a:t>元的红利。此后，其红利预计将按每年</a:t>
            </a:r>
            <a:r>
              <a:rPr kumimoji="1" lang="en-US" altLang="zh-CN" sz="1800" b="1" dirty="0">
                <a:solidFill>
                  <a:srgbClr val="000000"/>
                </a:solidFill>
                <a:latin typeface="Times New Roman" panose="02020603050405020304" pitchFamily="18" charset="0"/>
                <a:ea typeface="宋体" panose="02010600030101010101" pitchFamily="2" charset="-122"/>
              </a:rPr>
              <a:t>10%</a:t>
            </a:r>
            <a:r>
              <a:rPr kumimoji="1" lang="zh-CN" altLang="en-US" sz="1800" b="1" dirty="0">
                <a:solidFill>
                  <a:srgbClr val="000000"/>
                </a:solidFill>
                <a:latin typeface="Times New Roman" panose="02020603050405020304" pitchFamily="18" charset="0"/>
                <a:ea typeface="宋体" panose="02010600030101010101" pitchFamily="2" charset="-122"/>
              </a:rPr>
              <a:t>的速度增长。该股市场资本化率为</a:t>
            </a:r>
            <a:r>
              <a:rPr kumimoji="1" lang="en-US" altLang="zh-CN" sz="1800" b="1" dirty="0">
                <a:solidFill>
                  <a:srgbClr val="000000"/>
                </a:solidFill>
                <a:latin typeface="Times New Roman" panose="02020603050405020304" pitchFamily="18" charset="0"/>
                <a:ea typeface="宋体" panose="02010600030101010101" pitchFamily="2" charset="-122"/>
              </a:rPr>
              <a:t>15%</a:t>
            </a:r>
            <a:r>
              <a:rPr kumimoji="1" lang="zh-CN" altLang="en-US" sz="1800" b="1" dirty="0">
                <a:solidFill>
                  <a:srgbClr val="000000"/>
                </a:solidFill>
                <a:latin typeface="Times New Roman" panose="02020603050405020304" pitchFamily="18" charset="0"/>
                <a:ea typeface="宋体" panose="02010600030101010101" pitchFamily="2" charset="-122"/>
              </a:rPr>
              <a:t>，则其公平价格是多少？如果增长速度为零，则其公平价格又是多少？</a:t>
            </a:r>
            <a:endParaRPr kumimoji="1" lang="en-US" altLang="zh-CN" sz="1800" b="1" dirty="0">
              <a:solidFill>
                <a:srgbClr val="000000"/>
              </a:solidFill>
              <a:latin typeface="Times New Roman" panose="02020603050405020304" pitchFamily="18" charset="0"/>
              <a:ea typeface="宋体" panose="02010600030101010101" pitchFamily="2" charset="-122"/>
            </a:endParaRPr>
          </a:p>
        </p:txBody>
      </p:sp>
      <p:sp>
        <p:nvSpPr>
          <p:cNvPr id="358405" name="Rectangle 5">
            <a:extLst>
              <a:ext uri="{FF2B5EF4-FFF2-40B4-BE49-F238E27FC236}">
                <a16:creationId xmlns:a16="http://schemas.microsoft.com/office/drawing/2014/main" id="{70C9DE5C-3EAA-49CA-8BC7-B90EADA593D1}"/>
              </a:ext>
            </a:extLst>
          </p:cNvPr>
          <p:cNvSpPr>
            <a:spLocks noChangeArrowheads="1"/>
          </p:cNvSpPr>
          <p:nvPr/>
        </p:nvSpPr>
        <p:spPr bwMode="auto">
          <a:xfrm>
            <a:off x="684213" y="438150"/>
            <a:ext cx="7772400" cy="782638"/>
          </a:xfrm>
          <a:prstGeom prst="rect">
            <a:avLst/>
          </a:prstGeom>
          <a:noFill/>
          <a:ln>
            <a:noFill/>
          </a:ln>
          <a:effectLst/>
        </p:spPr>
        <p:txBody>
          <a:bodyPr lIns="92018" tIns="46009" rIns="92018" bIns="46009" anchor="ct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a:defRPr/>
            </a:pPr>
            <a:r>
              <a:rPr lang="zh-CN" altLang="en-US" sz="40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rPr>
              <a:t>举例</a:t>
            </a:r>
            <a:endParaRPr lang="en-US" altLang="zh-CN" sz="40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endParaRPr>
          </a:p>
        </p:txBody>
      </p:sp>
      <p:graphicFrame>
        <p:nvGraphicFramePr>
          <p:cNvPr id="6" name="Object 14">
            <a:extLst>
              <a:ext uri="{FF2B5EF4-FFF2-40B4-BE49-F238E27FC236}">
                <a16:creationId xmlns:a16="http://schemas.microsoft.com/office/drawing/2014/main" id="{C84B7DF8-D5B0-41E7-9FED-0CB192D8099B}"/>
              </a:ext>
            </a:extLst>
          </p:cNvPr>
          <p:cNvGraphicFramePr>
            <a:graphicFrameLocks noChangeAspect="1"/>
          </p:cNvGraphicFramePr>
          <p:nvPr>
            <p:extLst>
              <p:ext uri="{D42A27DB-BD31-4B8C-83A1-F6EECF244321}">
                <p14:modId xmlns:p14="http://schemas.microsoft.com/office/powerpoint/2010/main" val="1989649095"/>
              </p:ext>
            </p:extLst>
          </p:nvPr>
        </p:nvGraphicFramePr>
        <p:xfrm>
          <a:off x="631031" y="4121845"/>
          <a:ext cx="8031163" cy="1704975"/>
        </p:xfrm>
        <a:graphic>
          <a:graphicData uri="http://schemas.openxmlformats.org/presentationml/2006/ole">
            <mc:AlternateContent xmlns:mc="http://schemas.openxmlformats.org/markup-compatibility/2006">
              <mc:Choice xmlns:v="urn:schemas-microsoft-com:vml" Requires="v">
                <p:oleObj name="Equation" r:id="rId2" imgW="5765760" imgH="1104840" progId="Equation.DSMT4">
                  <p:embed/>
                </p:oleObj>
              </mc:Choice>
              <mc:Fallback>
                <p:oleObj name="Equation" r:id="rId2" imgW="5765760" imgH="1104840" progId="Equation.DSMT4">
                  <p:embed/>
                  <p:pic>
                    <p:nvPicPr>
                      <p:cNvPr id="0" name="Object 14"/>
                      <p:cNvPicPr>
                        <a:picLocks noChangeAspect="1" noChangeArrowheads="1"/>
                      </p:cNvPicPr>
                      <p:nvPr/>
                    </p:nvPicPr>
                    <p:blipFill>
                      <a:blip r:embed="rId3"/>
                      <a:srcRect/>
                      <a:stretch>
                        <a:fillRect/>
                      </a:stretch>
                    </p:blipFill>
                    <p:spPr bwMode="auto">
                      <a:xfrm>
                        <a:off x="631031" y="4121845"/>
                        <a:ext cx="8031163" cy="17049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图表 7">
            <a:extLst>
              <a:ext uri="{FF2B5EF4-FFF2-40B4-BE49-F238E27FC236}">
                <a16:creationId xmlns:a16="http://schemas.microsoft.com/office/drawing/2014/main" id="{3930617B-CEFC-4444-A6F1-52DA94E040EE}"/>
              </a:ext>
            </a:extLst>
          </p:cNvPr>
          <p:cNvGraphicFramePr>
            <a:graphicFrameLocks/>
          </p:cNvGraphicFramePr>
          <p:nvPr/>
        </p:nvGraphicFramePr>
        <p:xfrm>
          <a:off x="4639249" y="1284288"/>
          <a:ext cx="4225351" cy="24327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04">
                                            <p:txEl>
                                              <p:pRg st="0" end="0"/>
                                            </p:txEl>
                                          </p:spTgt>
                                        </p:tgtEl>
                                        <p:attrNameLst>
                                          <p:attrName>style.visibility</p:attrName>
                                        </p:attrNameLst>
                                      </p:cBhvr>
                                      <p:to>
                                        <p:strVal val="visible"/>
                                      </p:to>
                                    </p:set>
                                    <p:animEffect transition="in" filter="blinds(horizontal)">
                                      <p:cBhvr>
                                        <p:cTn id="7" dur="500"/>
                                        <p:tgtEl>
                                          <p:spTgt spid="3584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a:extLst>
              <a:ext uri="{FF2B5EF4-FFF2-40B4-BE49-F238E27FC236}">
                <a16:creationId xmlns:a16="http://schemas.microsoft.com/office/drawing/2014/main" id="{B9DD2CA4-4323-45BA-B627-2DDB2E7F40E1}"/>
              </a:ext>
            </a:extLst>
          </p:cNvPr>
          <p:cNvSpPr>
            <a:spLocks noGrp="1" noChangeArrowheads="1"/>
          </p:cNvSpPr>
          <p:nvPr>
            <p:ph type="title" idx="4294967295"/>
          </p:nvPr>
        </p:nvSpPr>
        <p:spPr bwMode="auto">
          <a:xfrm>
            <a:off x="468313" y="500063"/>
            <a:ext cx="8229600" cy="1143000"/>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不变增长率折现红利模型的含义</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441370" name="Rectangle 26">
            <a:extLst>
              <a:ext uri="{FF2B5EF4-FFF2-40B4-BE49-F238E27FC236}">
                <a16:creationId xmlns:a16="http://schemas.microsoft.com/office/drawing/2014/main" id="{67B2ECF6-F6BA-43C2-9C58-CD214A591026}"/>
              </a:ext>
            </a:extLst>
          </p:cNvPr>
          <p:cNvSpPr>
            <a:spLocks noGrp="1" noChangeArrowheads="1"/>
          </p:cNvSpPr>
          <p:nvPr>
            <p:ph type="body" sz="half" idx="4294967295"/>
          </p:nvPr>
        </p:nvSpPr>
        <p:spPr>
          <a:xfrm>
            <a:off x="833438" y="1760538"/>
            <a:ext cx="7477125" cy="1258887"/>
          </a:xfrm>
        </p:spPr>
        <p:txBody>
          <a:bodyPr lIns="92018" tIns="46009" rIns="92018" bIns="46009"/>
          <a:lstStyle/>
          <a:p>
            <a:pPr>
              <a:lnSpc>
                <a:spcPct val="125000"/>
              </a:lnSpc>
              <a:spcBef>
                <a:spcPct val="15000"/>
              </a:spcBef>
              <a:defRPr/>
            </a:pPr>
            <a:r>
              <a:rPr lang="zh-CN" altLang="en-US" sz="2400" dirty="0">
                <a:effectLst>
                  <a:outerShdw blurRad="38100" dist="38100" dir="2700000" algn="tl">
                    <a:srgbClr val="C0C0C0"/>
                  </a:outerShdw>
                </a:effectLst>
                <a:latin typeface="Constantia" pitchFamily="18" charset="0"/>
                <a:ea typeface="宋体" pitchFamily="2" charset="-122"/>
              </a:rPr>
              <a:t>不变增长率折现红利模型的另一项含义：</a:t>
            </a:r>
            <a:r>
              <a:rPr lang="zh-CN" altLang="en-US" sz="2400" b="1" dirty="0">
                <a:solidFill>
                  <a:srgbClr val="0000CC"/>
                </a:solidFill>
                <a:latin typeface="Times New Roman" panose="02020603050405020304" pitchFamily="18" charset="0"/>
                <a:ea typeface="宋体" panose="02010600030101010101" pitchFamily="2" charset="-122"/>
              </a:rPr>
              <a:t>股票价格将按照与红利相同的比率</a:t>
            </a:r>
            <a:r>
              <a:rPr lang="en-US" altLang="zh-CN" sz="2400" b="1" dirty="0">
                <a:solidFill>
                  <a:srgbClr val="0000CC"/>
                </a:solidFill>
                <a:latin typeface="Times New Roman" panose="02020603050405020304" pitchFamily="18" charset="0"/>
                <a:ea typeface="宋体" panose="02010600030101010101" pitchFamily="2" charset="-122"/>
              </a:rPr>
              <a:t>g</a:t>
            </a:r>
            <a:r>
              <a:rPr lang="zh-CN" altLang="en-US" sz="2400" b="1" dirty="0">
                <a:solidFill>
                  <a:srgbClr val="0000CC"/>
                </a:solidFill>
                <a:latin typeface="Times New Roman" panose="02020603050405020304" pitchFamily="18" charset="0"/>
                <a:ea typeface="宋体" panose="02010600030101010101" pitchFamily="2" charset="-122"/>
              </a:rPr>
              <a:t>增长。</a:t>
            </a:r>
            <a:endParaRPr lang="en-US" altLang="zh-CN" sz="2800" dirty="0">
              <a:solidFill>
                <a:srgbClr val="0000CC"/>
              </a:solidFill>
              <a:ea typeface="宋体" panose="02010600030101010101" pitchFamily="2" charset="-122"/>
            </a:endParaRPr>
          </a:p>
        </p:txBody>
      </p:sp>
      <p:pic>
        <p:nvPicPr>
          <p:cNvPr id="441371" name="Picture 27" descr="table%209">
            <a:extLst>
              <a:ext uri="{FF2B5EF4-FFF2-40B4-BE49-F238E27FC236}">
                <a16:creationId xmlns:a16="http://schemas.microsoft.com/office/drawing/2014/main" id="{3E93A555-8CE3-48B6-82CB-7B73BB17C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647"/>
          <a:stretch>
            <a:fillRect/>
          </a:stretch>
        </p:blipFill>
        <p:spPr bwMode="auto">
          <a:xfrm>
            <a:off x="1042988" y="4918075"/>
            <a:ext cx="69342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1372" name="Object 14">
            <a:extLst>
              <a:ext uri="{FF2B5EF4-FFF2-40B4-BE49-F238E27FC236}">
                <a16:creationId xmlns:a16="http://schemas.microsoft.com/office/drawing/2014/main" id="{F91F9679-9BAA-4B7C-B7D4-E9BC0F0E5949}"/>
              </a:ext>
            </a:extLst>
          </p:cNvPr>
          <p:cNvGraphicFramePr>
            <a:graphicFrameLocks noChangeAspect="1"/>
          </p:cNvGraphicFramePr>
          <p:nvPr/>
        </p:nvGraphicFramePr>
        <p:xfrm>
          <a:off x="2859088" y="2890838"/>
          <a:ext cx="3889375" cy="1944687"/>
        </p:xfrm>
        <a:graphic>
          <a:graphicData uri="http://schemas.openxmlformats.org/presentationml/2006/ole">
            <mc:AlternateContent xmlns:mc="http://schemas.openxmlformats.org/markup-compatibility/2006">
              <mc:Choice xmlns:v="urn:schemas-microsoft-com:vml" Requires="v">
                <p:oleObj name="公式" r:id="rId4" imgW="2286000" imgH="1144800" progId="Equation.3">
                  <p:embed/>
                </p:oleObj>
              </mc:Choice>
              <mc:Fallback>
                <p:oleObj name="公式" r:id="rId4" imgW="2286000" imgH="11448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088" y="2890838"/>
                        <a:ext cx="38893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9">
            <a:extLst>
              <a:ext uri="{FF2B5EF4-FFF2-40B4-BE49-F238E27FC236}">
                <a16:creationId xmlns:a16="http://schemas.microsoft.com/office/drawing/2014/main" id="{8F027AC9-9773-4C6B-BA75-87F4747CEB56}"/>
              </a:ext>
            </a:extLst>
          </p:cNvPr>
          <p:cNvGrpSpPr>
            <a:grpSpLocks/>
          </p:cNvGrpSpPr>
          <p:nvPr/>
        </p:nvGrpSpPr>
        <p:grpSpPr bwMode="auto">
          <a:xfrm>
            <a:off x="4932363" y="4268788"/>
            <a:ext cx="3671887" cy="2089150"/>
            <a:chOff x="3107" y="2659"/>
            <a:chExt cx="2313" cy="1361"/>
          </a:xfrm>
        </p:grpSpPr>
        <p:sp>
          <p:nvSpPr>
            <p:cNvPr id="441374" name="Text Box 30">
              <a:extLst>
                <a:ext uri="{FF2B5EF4-FFF2-40B4-BE49-F238E27FC236}">
                  <a16:creationId xmlns:a16="http://schemas.microsoft.com/office/drawing/2014/main" id="{EF510EBF-DDBD-484B-B344-9DE9066E27B8}"/>
                </a:ext>
              </a:extLst>
            </p:cNvPr>
            <p:cNvSpPr txBox="1">
              <a:spLocks noChangeArrowheads="1"/>
            </p:cNvSpPr>
            <p:nvPr/>
          </p:nvSpPr>
          <p:spPr bwMode="auto">
            <a:xfrm>
              <a:off x="4709" y="2659"/>
              <a:ext cx="711" cy="301"/>
            </a:xfrm>
            <a:prstGeom prst="rect">
              <a:avLst/>
            </a:prstGeom>
            <a:noFill/>
            <a:ln>
              <a:noFill/>
            </a:ln>
            <a:effectLst/>
          </p:spPr>
          <p:txBody>
            <a:bodyPr wrap="none">
              <a:spAutoFit/>
            </a:bodyPr>
            <a:lstStyle/>
            <a:p>
              <a:pPr algn="ctr">
                <a:defRPr/>
              </a:pPr>
              <a:r>
                <a:rPr lang="en-US" altLang="zh-CN" b="1" i="1">
                  <a:solidFill>
                    <a:srgbClr val="FF00FF"/>
                  </a:solidFill>
                  <a:effectLst>
                    <a:outerShdw blurRad="38100" dist="38100" dir="2700000" algn="tl">
                      <a:srgbClr val="C0C0C0"/>
                    </a:outerShdw>
                  </a:effectLst>
                  <a:latin typeface="Times New Roman" pitchFamily="18" charset="0"/>
                </a:rPr>
                <a:t>k</a:t>
              </a:r>
              <a:r>
                <a:rPr lang="en-US" altLang="zh-CN" b="1">
                  <a:solidFill>
                    <a:srgbClr val="FF00FF"/>
                  </a:solidFill>
                  <a:effectLst>
                    <a:outerShdw blurRad="38100" dist="38100" dir="2700000" algn="tl">
                      <a:srgbClr val="C0C0C0"/>
                    </a:outerShdw>
                  </a:effectLst>
                  <a:latin typeface="Times New Roman" pitchFamily="18" charset="0"/>
                </a:rPr>
                <a:t>=15%</a:t>
              </a:r>
            </a:p>
          </p:txBody>
        </p:sp>
        <p:sp>
          <p:nvSpPr>
            <p:cNvPr id="441375" name="Rectangle 31">
              <a:extLst>
                <a:ext uri="{FF2B5EF4-FFF2-40B4-BE49-F238E27FC236}">
                  <a16:creationId xmlns:a16="http://schemas.microsoft.com/office/drawing/2014/main" id="{8BF6D5DE-8982-4FCB-9B38-113B9CABAB83}"/>
                </a:ext>
              </a:extLst>
            </p:cNvPr>
            <p:cNvSpPr>
              <a:spLocks noChangeArrowheads="1"/>
            </p:cNvSpPr>
            <p:nvPr/>
          </p:nvSpPr>
          <p:spPr bwMode="auto">
            <a:xfrm>
              <a:off x="3107" y="3118"/>
              <a:ext cx="1950" cy="902"/>
            </a:xfrm>
            <a:prstGeom prst="rect">
              <a:avLst/>
            </a:prstGeom>
            <a:noFill/>
            <a:ln w="57150">
              <a:solidFill>
                <a:srgbClr val="FF00FF"/>
              </a:solidFill>
              <a:miter lim="800000"/>
              <a:headEnd/>
              <a:tailEnd/>
            </a:ln>
            <a:effectLst/>
          </p:spPr>
          <p:txBody>
            <a:bodyPr wrap="none" anchor="ctr"/>
            <a:lstStyle/>
            <a:p>
              <a:pPr algn="ctr">
                <a:defRPr/>
              </a:pPr>
              <a:endParaRPr lang="zh-CN" altLang="en-US" b="1">
                <a:solidFill>
                  <a:srgbClr val="000000"/>
                </a:solidFill>
                <a:effectLst>
                  <a:outerShdw blurRad="38100" dist="38100" dir="2700000" algn="tl">
                    <a:srgbClr val="C0C0C0"/>
                  </a:outerShdw>
                </a:effectLst>
                <a:ea typeface="宋体" pitchFamily="2" charset="-122"/>
              </a:endParaRPr>
            </a:p>
          </p:txBody>
        </p:sp>
        <p:sp>
          <p:nvSpPr>
            <p:cNvPr id="441376" name="Line 32">
              <a:extLst>
                <a:ext uri="{FF2B5EF4-FFF2-40B4-BE49-F238E27FC236}">
                  <a16:creationId xmlns:a16="http://schemas.microsoft.com/office/drawing/2014/main" id="{F36591E0-7B71-4D2D-B01E-658023F5A868}"/>
                </a:ext>
              </a:extLst>
            </p:cNvPr>
            <p:cNvSpPr>
              <a:spLocks noChangeShapeType="1"/>
            </p:cNvSpPr>
            <p:nvPr/>
          </p:nvSpPr>
          <p:spPr bwMode="auto">
            <a:xfrm flipV="1">
              <a:off x="4330" y="2885"/>
              <a:ext cx="455" cy="212"/>
            </a:xfrm>
            <a:prstGeom prst="line">
              <a:avLst/>
            </a:prstGeom>
            <a:noFill/>
            <a:ln w="57150">
              <a:solidFill>
                <a:srgbClr val="FF00FF"/>
              </a:solidFill>
              <a:round/>
              <a:headEnd/>
              <a:tailEnd type="stealth" w="lg" len="med"/>
            </a:ln>
            <a:effectLst/>
          </p:spPr>
          <p:txBody>
            <a:bodyPr wrap="none" anchor="ctr"/>
            <a:lstStyle/>
            <a:p>
              <a:pPr algn="ctr">
                <a:defRPr/>
              </a:pPr>
              <a:endParaRPr lang="zh-CN" altLang="en-US" b="1">
                <a:solidFill>
                  <a:srgbClr val="000000"/>
                </a:solidFill>
                <a:effectLst>
                  <a:outerShdw blurRad="38100" dist="38100" dir="2700000" algn="tl">
                    <a:srgbClr val="000000">
                      <a:alpha val="43137"/>
                    </a:srgbClr>
                  </a:outerShdw>
                </a:effectLst>
              </a:endParaRPr>
            </a:p>
          </p:txBody>
        </p:sp>
      </p:grpSp>
      <p:grpSp>
        <p:nvGrpSpPr>
          <p:cNvPr id="3" name="Group 33">
            <a:extLst>
              <a:ext uri="{FF2B5EF4-FFF2-40B4-BE49-F238E27FC236}">
                <a16:creationId xmlns:a16="http://schemas.microsoft.com/office/drawing/2014/main" id="{E07AB5BF-D478-4F5C-9BB1-6BB17D0DE384}"/>
              </a:ext>
            </a:extLst>
          </p:cNvPr>
          <p:cNvGrpSpPr>
            <a:grpSpLocks/>
          </p:cNvGrpSpPr>
          <p:nvPr/>
        </p:nvGrpSpPr>
        <p:grpSpPr bwMode="auto">
          <a:xfrm>
            <a:off x="360363" y="4289425"/>
            <a:ext cx="4443412" cy="2068513"/>
            <a:chOff x="227" y="2717"/>
            <a:chExt cx="2799" cy="1303"/>
          </a:xfrm>
        </p:grpSpPr>
        <p:sp>
          <p:nvSpPr>
            <p:cNvPr id="441378" name="Rectangle 34">
              <a:extLst>
                <a:ext uri="{FF2B5EF4-FFF2-40B4-BE49-F238E27FC236}">
                  <a16:creationId xmlns:a16="http://schemas.microsoft.com/office/drawing/2014/main" id="{FB6FAA93-44BC-4C88-A0C9-310257272416}"/>
                </a:ext>
              </a:extLst>
            </p:cNvPr>
            <p:cNvSpPr>
              <a:spLocks noChangeArrowheads="1"/>
            </p:cNvSpPr>
            <p:nvPr/>
          </p:nvSpPr>
          <p:spPr bwMode="auto">
            <a:xfrm>
              <a:off x="1202" y="3159"/>
              <a:ext cx="1824" cy="861"/>
            </a:xfrm>
            <a:prstGeom prst="rect">
              <a:avLst/>
            </a:prstGeom>
            <a:noFill/>
            <a:ln w="50800">
              <a:solidFill>
                <a:srgbClr val="0000FF"/>
              </a:solidFill>
              <a:miter lim="800000"/>
              <a:headEnd type="none" w="sm" len="sm"/>
              <a:tailEnd type="none" w="sm" len="sm"/>
            </a:ln>
            <a:effectLst/>
          </p:spPr>
          <p:txBody>
            <a:bodyPr wrap="none" anchor="ctr"/>
            <a:lstStyle/>
            <a:p>
              <a:pPr algn="ctr">
                <a:defRPr/>
              </a:pPr>
              <a:endParaRPr lang="zh-CN" altLang="en-US" b="1">
                <a:solidFill>
                  <a:srgbClr val="000000"/>
                </a:solidFill>
                <a:effectLst>
                  <a:outerShdw blurRad="38100" dist="38100" dir="2700000" algn="tl">
                    <a:srgbClr val="C0C0C0"/>
                  </a:outerShdw>
                </a:effectLst>
                <a:ea typeface="宋体" pitchFamily="2" charset="-122"/>
              </a:endParaRPr>
            </a:p>
          </p:txBody>
        </p:sp>
        <p:sp>
          <p:nvSpPr>
            <p:cNvPr id="441379" name="Line 35">
              <a:extLst>
                <a:ext uri="{FF2B5EF4-FFF2-40B4-BE49-F238E27FC236}">
                  <a16:creationId xmlns:a16="http://schemas.microsoft.com/office/drawing/2014/main" id="{B8390A44-E173-4CA5-A8FF-1E710623A049}"/>
                </a:ext>
              </a:extLst>
            </p:cNvPr>
            <p:cNvSpPr>
              <a:spLocks noChangeShapeType="1"/>
            </p:cNvSpPr>
            <p:nvPr/>
          </p:nvSpPr>
          <p:spPr bwMode="auto">
            <a:xfrm flipH="1" flipV="1">
              <a:off x="930" y="2886"/>
              <a:ext cx="297" cy="262"/>
            </a:xfrm>
            <a:prstGeom prst="line">
              <a:avLst/>
            </a:prstGeom>
            <a:noFill/>
            <a:ln w="57150">
              <a:solidFill>
                <a:srgbClr val="0000FF"/>
              </a:solidFill>
              <a:round/>
              <a:headEnd/>
              <a:tailEnd type="stealth" w="lg" len="med"/>
            </a:ln>
            <a:effectLst/>
          </p:spPr>
          <p:txBody>
            <a:bodyPr wrap="none" anchor="ctr"/>
            <a:lstStyle/>
            <a:p>
              <a:pPr algn="ctr">
                <a:defRPr/>
              </a:pPr>
              <a:endParaRPr lang="zh-CN" altLang="en-US" b="1">
                <a:solidFill>
                  <a:srgbClr val="000000"/>
                </a:solidFill>
                <a:effectLst>
                  <a:outerShdw blurRad="38100" dist="38100" dir="2700000" algn="tl">
                    <a:srgbClr val="000000">
                      <a:alpha val="43137"/>
                    </a:srgbClr>
                  </a:outerShdw>
                </a:effectLst>
              </a:endParaRPr>
            </a:p>
          </p:txBody>
        </p:sp>
        <p:sp>
          <p:nvSpPr>
            <p:cNvPr id="441380" name="Text Box 36">
              <a:extLst>
                <a:ext uri="{FF2B5EF4-FFF2-40B4-BE49-F238E27FC236}">
                  <a16:creationId xmlns:a16="http://schemas.microsoft.com/office/drawing/2014/main" id="{A1BADDF4-755A-42DA-AE96-43B1B96F81C7}"/>
                </a:ext>
              </a:extLst>
            </p:cNvPr>
            <p:cNvSpPr txBox="1">
              <a:spLocks noChangeArrowheads="1"/>
            </p:cNvSpPr>
            <p:nvPr/>
          </p:nvSpPr>
          <p:spPr bwMode="auto">
            <a:xfrm>
              <a:off x="227" y="2717"/>
              <a:ext cx="711" cy="291"/>
            </a:xfrm>
            <a:prstGeom prst="rect">
              <a:avLst/>
            </a:prstGeom>
            <a:noFill/>
            <a:ln>
              <a:noFill/>
            </a:ln>
            <a:effectLst/>
          </p:spPr>
          <p:txBody>
            <a:bodyPr wrap="none">
              <a:spAutoFit/>
            </a:bodyPr>
            <a:lstStyle/>
            <a:p>
              <a:pPr algn="ctr">
                <a:defRPr/>
              </a:pPr>
              <a:r>
                <a:rPr lang="en-US" altLang="zh-CN" b="1" i="1">
                  <a:solidFill>
                    <a:srgbClr val="0000FF"/>
                  </a:solidFill>
                  <a:effectLst>
                    <a:outerShdw blurRad="38100" dist="38100" dir="2700000" algn="tl">
                      <a:srgbClr val="C0C0C0"/>
                    </a:outerShdw>
                  </a:effectLst>
                  <a:latin typeface="Times New Roman" pitchFamily="18" charset="0"/>
                </a:rPr>
                <a:t>g</a:t>
              </a:r>
              <a:r>
                <a:rPr lang="en-US" altLang="zh-CN" b="1">
                  <a:solidFill>
                    <a:srgbClr val="0000FF"/>
                  </a:solidFill>
                  <a:effectLst>
                    <a:outerShdw blurRad="38100" dist="38100" dir="2700000" algn="tl">
                      <a:srgbClr val="C0C0C0"/>
                    </a:outerShdw>
                  </a:effectLst>
                  <a:latin typeface="Times New Roman" pitchFamily="18" charset="0"/>
                </a:rPr>
                <a:t>=10%</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1370">
                                            <p:txEl>
                                              <p:pRg st="0" end="0"/>
                                            </p:txEl>
                                          </p:spTgt>
                                        </p:tgtEl>
                                        <p:attrNameLst>
                                          <p:attrName>style.visibility</p:attrName>
                                        </p:attrNameLst>
                                      </p:cBhvr>
                                      <p:to>
                                        <p:strVal val="visible"/>
                                      </p:to>
                                    </p:set>
                                    <p:animEffect transition="in" filter="blinds(horizontal)">
                                      <p:cBhvr>
                                        <p:cTn id="7" dur="500"/>
                                        <p:tgtEl>
                                          <p:spTgt spid="4413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441372"/>
                                        </p:tgtEl>
                                        <p:attrNameLst>
                                          <p:attrName>style.visibility</p:attrName>
                                        </p:attrNameLst>
                                      </p:cBhvr>
                                      <p:to>
                                        <p:strVal val="visible"/>
                                      </p:to>
                                    </p:set>
                                    <p:anim calcmode="lin" valueType="num">
                                      <p:cBhvr>
                                        <p:cTn id="12" dur="500" fill="hold"/>
                                        <p:tgtEl>
                                          <p:spTgt spid="441372"/>
                                        </p:tgtEl>
                                        <p:attrNameLst>
                                          <p:attrName>ppt_w</p:attrName>
                                        </p:attrNameLst>
                                      </p:cBhvr>
                                      <p:tavLst>
                                        <p:tav tm="0">
                                          <p:val>
                                            <p:fltVal val="0"/>
                                          </p:val>
                                        </p:tav>
                                        <p:tav tm="100000">
                                          <p:val>
                                            <p:strVal val="#ppt_w"/>
                                          </p:val>
                                        </p:tav>
                                      </p:tavLst>
                                    </p:anim>
                                    <p:anim calcmode="lin" valueType="num">
                                      <p:cBhvr>
                                        <p:cTn id="13" dur="500" fill="hold"/>
                                        <p:tgtEl>
                                          <p:spTgt spid="441372"/>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 fill="hold" nodeType="clickEffect">
                                  <p:stCondLst>
                                    <p:cond delay="0"/>
                                  </p:stCondLst>
                                  <p:childTnLst>
                                    <p:set>
                                      <p:cBhvr>
                                        <p:cTn id="17" dur="1" fill="hold">
                                          <p:stCondLst>
                                            <p:cond delay="0"/>
                                          </p:stCondLst>
                                        </p:cTn>
                                        <p:tgtEl>
                                          <p:spTgt spid="441371"/>
                                        </p:tgtEl>
                                        <p:attrNameLst>
                                          <p:attrName>style.visibility</p:attrName>
                                        </p:attrNameLst>
                                      </p:cBhvr>
                                      <p:to>
                                        <p:strVal val="visible"/>
                                      </p:to>
                                    </p:set>
                                    <p:anim calcmode="lin" valueType="num">
                                      <p:cBhvr>
                                        <p:cTn id="18" dur="500" fill="hold"/>
                                        <p:tgtEl>
                                          <p:spTgt spid="441371"/>
                                        </p:tgtEl>
                                        <p:attrNameLst>
                                          <p:attrName>ppt_x</p:attrName>
                                        </p:attrNameLst>
                                      </p:cBhvr>
                                      <p:tavLst>
                                        <p:tav tm="0">
                                          <p:val>
                                            <p:strVal val="#ppt_x"/>
                                          </p:val>
                                        </p:tav>
                                        <p:tav tm="100000">
                                          <p:val>
                                            <p:strVal val="#ppt_x"/>
                                          </p:val>
                                        </p:tav>
                                      </p:tavLst>
                                    </p:anim>
                                    <p:anim calcmode="lin" valueType="num">
                                      <p:cBhvr>
                                        <p:cTn id="19" dur="500" fill="hold"/>
                                        <p:tgtEl>
                                          <p:spTgt spid="441371"/>
                                        </p:tgtEl>
                                        <p:attrNameLst>
                                          <p:attrName>ppt_y</p:attrName>
                                        </p:attrNameLst>
                                      </p:cBhvr>
                                      <p:tavLst>
                                        <p:tav tm="0">
                                          <p:val>
                                            <p:strVal val="#ppt_y-#ppt_h/2"/>
                                          </p:val>
                                        </p:tav>
                                        <p:tav tm="100000">
                                          <p:val>
                                            <p:strVal val="#ppt_y"/>
                                          </p:val>
                                        </p:tav>
                                      </p:tavLst>
                                    </p:anim>
                                    <p:anim calcmode="lin" valueType="num">
                                      <p:cBhvr>
                                        <p:cTn id="20" dur="500" fill="hold"/>
                                        <p:tgtEl>
                                          <p:spTgt spid="441371"/>
                                        </p:tgtEl>
                                        <p:attrNameLst>
                                          <p:attrName>ppt_w</p:attrName>
                                        </p:attrNameLst>
                                      </p:cBhvr>
                                      <p:tavLst>
                                        <p:tav tm="0">
                                          <p:val>
                                            <p:strVal val="#ppt_w"/>
                                          </p:val>
                                        </p:tav>
                                        <p:tav tm="100000">
                                          <p:val>
                                            <p:strVal val="#ppt_w"/>
                                          </p:val>
                                        </p:tav>
                                      </p:tavLst>
                                    </p:anim>
                                    <p:anim calcmode="lin" valueType="num">
                                      <p:cBhvr>
                                        <p:cTn id="21" dur="500" fill="hold"/>
                                        <p:tgtEl>
                                          <p:spTgt spid="441371"/>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righ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70"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0EBACA4D-0045-4DC1-9656-C2A436E107AC}"/>
              </a:ext>
            </a:extLst>
          </p:cNvPr>
          <p:cNvSpPr>
            <a:spLocks noGrp="1" noChangeArrowheads="1"/>
          </p:cNvSpPr>
          <p:nvPr>
            <p:ph type="title" idx="4294967295"/>
          </p:nvPr>
        </p:nvSpPr>
        <p:spPr bwMode="auto">
          <a:xfrm>
            <a:off x="320675" y="417513"/>
            <a:ext cx="8501063" cy="803275"/>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盈利和投资机会</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63523" name="Rectangle 3">
            <a:extLst>
              <a:ext uri="{FF2B5EF4-FFF2-40B4-BE49-F238E27FC236}">
                <a16:creationId xmlns:a16="http://schemas.microsoft.com/office/drawing/2014/main" id="{C859E457-21FA-41F5-A3F9-E48D8EB9A226}"/>
              </a:ext>
            </a:extLst>
          </p:cNvPr>
          <p:cNvSpPr>
            <a:spLocks noGrp="1" noChangeArrowheads="1"/>
          </p:cNvSpPr>
          <p:nvPr>
            <p:ph type="body" idx="4294967295"/>
          </p:nvPr>
        </p:nvSpPr>
        <p:spPr>
          <a:xfrm>
            <a:off x="538163" y="1223963"/>
            <a:ext cx="8066087" cy="4010025"/>
          </a:xfrm>
        </p:spPr>
        <p:txBody>
          <a:bodyPr lIns="92018" tIns="46009" rIns="92018" bIns="46009"/>
          <a:lstStyle/>
          <a:p>
            <a:pPr algn="just">
              <a:lnSpc>
                <a:spcPct val="125000"/>
              </a:lnSpc>
              <a:spcBef>
                <a:spcPct val="30000"/>
              </a:spcBef>
            </a:pPr>
            <a:r>
              <a:rPr lang="zh-CN" altLang="en-US" sz="2800" b="1">
                <a:latin typeface="Times New Roman" panose="02020603050405020304" pitchFamily="18" charset="0"/>
                <a:ea typeface="宋体" panose="02010600030101010101" pitchFamily="2" charset="-122"/>
              </a:rPr>
              <a:t>折现现金流估值（</a:t>
            </a:r>
            <a:r>
              <a:rPr lang="en-US" altLang="zh-CN" sz="2800" b="1">
                <a:latin typeface="Times New Roman" panose="02020603050405020304" pitchFamily="18" charset="0"/>
                <a:ea typeface="宋体" panose="02010600030101010101" pitchFamily="2" charset="-122"/>
              </a:rPr>
              <a:t>DCF</a:t>
            </a:r>
            <a:r>
              <a:rPr lang="zh-CN" altLang="en-US" sz="2800" b="1">
                <a:latin typeface="Times New Roman" panose="02020603050405020304" pitchFamily="18" charset="0"/>
                <a:ea typeface="宋体" panose="02010600030101010101" pitchFamily="2" charset="-122"/>
              </a:rPr>
              <a:t>）的另一种途径是关注未来盈利和投资机会。</a:t>
            </a:r>
            <a:endParaRPr lang="en-US" altLang="zh-CN" sz="2800" b="1">
              <a:latin typeface="Times New Roman" panose="02020603050405020304" pitchFamily="18" charset="0"/>
              <a:ea typeface="宋体" panose="02010600030101010101" pitchFamily="2" charset="-122"/>
            </a:endParaRPr>
          </a:p>
          <a:p>
            <a:pPr algn="just">
              <a:lnSpc>
                <a:spcPct val="125000"/>
              </a:lnSpc>
              <a:spcBef>
                <a:spcPct val="30000"/>
              </a:spcBef>
            </a:pPr>
            <a:r>
              <a:rPr lang="zh-CN" altLang="en-US" sz="2800" b="1">
                <a:latin typeface="Times New Roman" panose="02020603050405020304" pitchFamily="18" charset="0"/>
                <a:ea typeface="宋体" panose="02010600030101010101" pitchFamily="2" charset="-122"/>
              </a:rPr>
              <a:t>关注未来盈利和投资机会而不是红利，有助于将分析师的注意力集中于价值的核心决定因素，而企业的股利政策并不是核心决定因素。</a:t>
            </a:r>
            <a:endParaRPr lang="en-US" altLang="zh-CN" sz="2800" b="1">
              <a:latin typeface="Times New Roman" panose="02020603050405020304" pitchFamily="18" charset="0"/>
              <a:ea typeface="宋体" panose="02010600030101010101" pitchFamily="2" charset="-122"/>
            </a:endParaRPr>
          </a:p>
          <a:p>
            <a:pPr algn="just">
              <a:lnSpc>
                <a:spcPct val="125000"/>
              </a:lnSpc>
              <a:spcBef>
                <a:spcPct val="30000"/>
              </a:spcBef>
            </a:pPr>
            <a:r>
              <a:rPr lang="zh-CN" altLang="en-US" sz="2800" b="1">
                <a:latin typeface="Times New Roman" panose="02020603050405020304" pitchFamily="18" charset="0"/>
                <a:ea typeface="宋体" panose="02010600030101010101" pitchFamily="2" charset="-122"/>
              </a:rPr>
              <a:t>考虑一个打算收购一家公司的投资者</a:t>
            </a:r>
            <a:endParaRPr lang="en-US" altLang="zh-CN" sz="2800" b="1">
              <a:latin typeface="Times New Roman" panose="02020603050405020304" pitchFamily="18" charset="0"/>
              <a:ea typeface="宋体" panose="02010600030101010101" pitchFamily="2" charset="-122"/>
            </a:endParaRPr>
          </a:p>
          <a:p>
            <a:pPr lvl="1" algn="just">
              <a:lnSpc>
                <a:spcPct val="125000"/>
              </a:lnSpc>
              <a:spcBef>
                <a:spcPct val="30000"/>
              </a:spcBef>
            </a:pPr>
            <a:r>
              <a:rPr lang="zh-CN" altLang="en-US" sz="2000" b="1">
                <a:latin typeface="Times New Roman" panose="02020603050405020304" pitchFamily="18" charset="0"/>
                <a:ea typeface="宋体" panose="02010600030101010101" pitchFamily="2" charset="-122"/>
              </a:rPr>
              <a:t>为了简化分析，假设没有新股发行，也没有税收。</a:t>
            </a:r>
            <a:endParaRPr lang="en-US" altLang="zh-CN" sz="2000" b="1">
              <a:latin typeface="Times New Roman" panose="02020603050405020304" pitchFamily="18" charset="0"/>
              <a:ea typeface="宋体" panose="02010600030101010101" pitchFamily="2" charset="-122"/>
            </a:endParaRPr>
          </a:p>
        </p:txBody>
      </p:sp>
      <p:sp>
        <p:nvSpPr>
          <p:cNvPr id="363524" name="Text Box 4" descr="信纸">
            <a:extLst>
              <a:ext uri="{FF2B5EF4-FFF2-40B4-BE49-F238E27FC236}">
                <a16:creationId xmlns:a16="http://schemas.microsoft.com/office/drawing/2014/main" id="{BDB457AF-C723-41C2-8A86-95270FC4948B}"/>
              </a:ext>
            </a:extLst>
          </p:cNvPr>
          <p:cNvSpPr txBox="1">
            <a:spLocks noChangeArrowheads="1"/>
          </p:cNvSpPr>
          <p:nvPr/>
        </p:nvSpPr>
        <p:spPr bwMode="auto">
          <a:xfrm>
            <a:off x="1077913" y="5538788"/>
            <a:ext cx="6915150" cy="523875"/>
          </a:xfrm>
          <a:prstGeom prst="rect">
            <a:avLst/>
          </a:prstGeom>
          <a:blipFill dpi="0" rotWithShape="1">
            <a:blip r:embed="rId3">
              <a:alphaModFix amt="50000"/>
            </a:blip>
            <a:srcRect/>
            <a:tile tx="0" ty="0" sx="100000" sy="100000" flip="none" algn="tl"/>
          </a:blipFill>
          <a:ln w="28575">
            <a:solidFill>
              <a:srgbClr val="FF99CC"/>
            </a:solidFill>
            <a:miter lim="800000"/>
            <a:headEnd type="none" w="sm" len="sm"/>
            <a:tailEnd type="none" w="sm" len="sm"/>
          </a:ln>
        </p:spPr>
        <p:txBody>
          <a:bodyPr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800" b="1">
                <a:solidFill>
                  <a:srgbClr val="CC3300"/>
                </a:solidFill>
                <a:latin typeface="Times New Roman" panose="02020603050405020304" pitchFamily="18" charset="0"/>
                <a:ea typeface="宋体" panose="02010600030101010101" pitchFamily="2" charset="-122"/>
              </a:rPr>
              <a:t>红利</a:t>
            </a:r>
            <a:r>
              <a:rPr lang="en-US" altLang="zh-CN" sz="2800" b="1">
                <a:solidFill>
                  <a:srgbClr val="CC3300"/>
                </a:solidFill>
                <a:latin typeface="Times New Roman" panose="02020603050405020304" pitchFamily="18" charset="0"/>
                <a:ea typeface="宋体" panose="02010600030101010101" pitchFamily="2" charset="-122"/>
              </a:rPr>
              <a:t> </a:t>
            </a:r>
            <a:r>
              <a:rPr lang="en-US" altLang="zh-CN" sz="2800" b="1" i="1">
                <a:solidFill>
                  <a:srgbClr val="CC3300"/>
                </a:solidFill>
                <a:latin typeface="Times New Roman" panose="02020603050405020304" pitchFamily="18" charset="0"/>
                <a:ea typeface="宋体" panose="02010600030101010101" pitchFamily="2" charset="-122"/>
              </a:rPr>
              <a:t>D</a:t>
            </a:r>
            <a:r>
              <a:rPr lang="en-US" altLang="zh-CN" sz="2800" b="1" baseline="-25000">
                <a:solidFill>
                  <a:srgbClr val="CC3300"/>
                </a:solidFill>
                <a:latin typeface="Times New Roman" panose="02020603050405020304" pitchFamily="18" charset="0"/>
                <a:ea typeface="宋体" panose="02010600030101010101" pitchFamily="2" charset="-122"/>
              </a:rPr>
              <a:t>t</a:t>
            </a:r>
            <a:r>
              <a:rPr lang="en-US" altLang="zh-CN" sz="2800" b="1">
                <a:solidFill>
                  <a:srgbClr val="CC3300"/>
                </a:solidFill>
                <a:latin typeface="Times New Roman" panose="02020603050405020304" pitchFamily="18" charset="0"/>
                <a:ea typeface="宋体" panose="02010600030101010101" pitchFamily="2" charset="-122"/>
              </a:rPr>
              <a:t>= </a:t>
            </a:r>
            <a:r>
              <a:rPr lang="zh-CN" altLang="en-US" sz="2800" b="1">
                <a:solidFill>
                  <a:srgbClr val="CC3300"/>
                </a:solidFill>
                <a:latin typeface="Times New Roman" panose="02020603050405020304" pitchFamily="18" charset="0"/>
                <a:ea typeface="宋体" panose="02010600030101010101" pitchFamily="2" charset="-122"/>
              </a:rPr>
              <a:t>盈利</a:t>
            </a:r>
            <a:r>
              <a:rPr lang="en-US" altLang="zh-CN" sz="2800" b="1" i="1">
                <a:solidFill>
                  <a:srgbClr val="CC3300"/>
                </a:solidFill>
                <a:latin typeface="Times New Roman" panose="02020603050405020304" pitchFamily="18" charset="0"/>
                <a:ea typeface="宋体" panose="02010600030101010101" pitchFamily="2" charset="-122"/>
              </a:rPr>
              <a:t>E</a:t>
            </a:r>
            <a:r>
              <a:rPr lang="en-US" altLang="zh-CN" sz="2800" b="1" baseline="-25000">
                <a:solidFill>
                  <a:srgbClr val="CC3300"/>
                </a:solidFill>
                <a:latin typeface="Times New Roman" panose="02020603050405020304" pitchFamily="18" charset="0"/>
                <a:ea typeface="宋体" panose="02010600030101010101" pitchFamily="2" charset="-122"/>
              </a:rPr>
              <a:t>t</a:t>
            </a:r>
            <a:r>
              <a:rPr lang="en-US" altLang="zh-CN" sz="2800" b="1">
                <a:solidFill>
                  <a:srgbClr val="CC3300"/>
                </a:solidFill>
                <a:latin typeface="Times New Roman" panose="02020603050405020304" pitchFamily="18" charset="0"/>
                <a:ea typeface="宋体" panose="02010600030101010101" pitchFamily="2" charset="-122"/>
              </a:rPr>
              <a:t> </a:t>
            </a:r>
            <a:r>
              <a:rPr lang="en-US" altLang="zh-CN" sz="2800" b="1">
                <a:solidFill>
                  <a:srgbClr val="CC33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a:solidFill>
                  <a:srgbClr val="CC3300"/>
                </a:solidFill>
                <a:latin typeface="Times New Roman" panose="02020603050405020304" pitchFamily="18" charset="0"/>
                <a:ea typeface="宋体" panose="02010600030101010101" pitchFamily="2" charset="-122"/>
              </a:rPr>
              <a:t> </a:t>
            </a:r>
            <a:r>
              <a:rPr lang="zh-CN" altLang="en-US" sz="2800" b="1">
                <a:solidFill>
                  <a:srgbClr val="CC3300"/>
                </a:solidFill>
                <a:latin typeface="Times New Roman" panose="02020603050405020304" pitchFamily="18" charset="0"/>
                <a:ea typeface="宋体" panose="02010600030101010101" pitchFamily="2" charset="-122"/>
              </a:rPr>
              <a:t>新增净投资</a:t>
            </a:r>
            <a:r>
              <a:rPr lang="en-US" altLang="zh-CN" sz="2800" b="1" i="1">
                <a:solidFill>
                  <a:srgbClr val="CC3300"/>
                </a:solidFill>
                <a:latin typeface="Times New Roman" panose="02020603050405020304" pitchFamily="18" charset="0"/>
                <a:ea typeface="宋体" panose="02010600030101010101" pitchFamily="2" charset="-122"/>
              </a:rPr>
              <a:t>I</a:t>
            </a:r>
            <a:r>
              <a:rPr lang="en-US" altLang="zh-CN" sz="2800" b="1" baseline="-25000">
                <a:solidFill>
                  <a:srgbClr val="CC3300"/>
                </a:solidFill>
                <a:latin typeface="Times New Roman" panose="02020603050405020304" pitchFamily="18" charset="0"/>
                <a:ea typeface="宋体" panose="02010600030101010101" pitchFamily="2" charset="-122"/>
              </a:rPr>
              <a:t>t</a:t>
            </a:r>
            <a:endParaRPr lang="zh-CN" altLang="en-US" sz="2800" b="1" baseline="-25000">
              <a:solidFill>
                <a:srgbClr val="CC3300"/>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Effect transition="in" filter="blinds(horizontal)">
                                      <p:cBhvr>
                                        <p:cTn id="7" dur="500"/>
                                        <p:tgtEl>
                                          <p:spTgt spid="363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3523">
                                            <p:txEl>
                                              <p:pRg st="1" end="1"/>
                                            </p:txEl>
                                          </p:spTgt>
                                        </p:tgtEl>
                                        <p:attrNameLst>
                                          <p:attrName>style.visibility</p:attrName>
                                        </p:attrNameLst>
                                      </p:cBhvr>
                                      <p:to>
                                        <p:strVal val="visible"/>
                                      </p:to>
                                    </p:set>
                                    <p:animEffect transition="in" filter="blinds(horizontal)">
                                      <p:cBhvr>
                                        <p:cTn id="12" dur="500"/>
                                        <p:tgtEl>
                                          <p:spTgt spid="363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3523">
                                            <p:txEl>
                                              <p:pRg st="2" end="2"/>
                                            </p:txEl>
                                          </p:spTgt>
                                        </p:tgtEl>
                                        <p:attrNameLst>
                                          <p:attrName>style.visibility</p:attrName>
                                        </p:attrNameLst>
                                      </p:cBhvr>
                                      <p:to>
                                        <p:strVal val="visible"/>
                                      </p:to>
                                    </p:set>
                                    <p:animEffect transition="in" filter="blinds(horizontal)">
                                      <p:cBhvr>
                                        <p:cTn id="17" dur="500"/>
                                        <p:tgtEl>
                                          <p:spTgt spid="36352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63523">
                                            <p:txEl>
                                              <p:pRg st="3" end="3"/>
                                            </p:txEl>
                                          </p:spTgt>
                                        </p:tgtEl>
                                        <p:attrNameLst>
                                          <p:attrName>style.visibility</p:attrName>
                                        </p:attrNameLst>
                                      </p:cBhvr>
                                      <p:to>
                                        <p:strVal val="visible"/>
                                      </p:to>
                                    </p:set>
                                    <p:animEffect transition="in" filter="blinds(horizontal)">
                                      <p:cBhvr>
                                        <p:cTn id="20" dur="500"/>
                                        <p:tgtEl>
                                          <p:spTgt spid="3635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63524"/>
                                        </p:tgtEl>
                                        <p:attrNameLst>
                                          <p:attrName>style.visibility</p:attrName>
                                        </p:attrNameLst>
                                      </p:cBhvr>
                                      <p:to>
                                        <p:strVal val="visible"/>
                                      </p:to>
                                    </p:set>
                                    <p:animEffect transition="in" filter="box(in)">
                                      <p:cBhvr>
                                        <p:cTn id="25" dur="500"/>
                                        <p:tgtEl>
                                          <p:spTgt spid="363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build="p" autoUpdateAnimBg="0"/>
      <p:bldP spid="36352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0" name="Rectangle 2">
            <a:extLst>
              <a:ext uri="{FF2B5EF4-FFF2-40B4-BE49-F238E27FC236}">
                <a16:creationId xmlns:a16="http://schemas.microsoft.com/office/drawing/2014/main" id="{1380A0B6-748B-4906-B9D3-9AE44D81828B}"/>
              </a:ext>
            </a:extLst>
          </p:cNvPr>
          <p:cNvSpPr>
            <a:spLocks noGrp="1" noChangeArrowheads="1"/>
          </p:cNvSpPr>
          <p:nvPr>
            <p:ph type="title" idx="4294967295"/>
          </p:nvPr>
        </p:nvSpPr>
        <p:spPr bwMode="auto">
          <a:xfrm>
            <a:off x="457200" y="425450"/>
            <a:ext cx="8229600" cy="803275"/>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盈利和投资机会</a:t>
            </a:r>
            <a:endParaRPr lang="en-US" altLang="zh-CN" sz="3600" b="1" dirty="0">
              <a:solidFill>
                <a:srgbClr val="FF0000"/>
              </a:solidFill>
              <a:effectLst>
                <a:outerShdw blurRad="38100" dist="38100" dir="2700000" algn="tl">
                  <a:srgbClr val="C0C0C0"/>
                </a:outerShdw>
              </a:effectLst>
              <a:latin typeface="Constantia" pitchFamily="18" charset="0"/>
              <a:ea typeface="宋体" pitchFamily="2" charset="-122"/>
            </a:endParaRPr>
          </a:p>
        </p:txBody>
      </p:sp>
      <p:graphicFrame>
        <p:nvGraphicFramePr>
          <p:cNvPr id="365572" name="Object 15">
            <a:extLst>
              <a:ext uri="{FF2B5EF4-FFF2-40B4-BE49-F238E27FC236}">
                <a16:creationId xmlns:a16="http://schemas.microsoft.com/office/drawing/2014/main" id="{C4685F48-3961-45F1-B53F-280A6FFC9B84}"/>
              </a:ext>
            </a:extLst>
          </p:cNvPr>
          <p:cNvGraphicFramePr>
            <a:graphicFrameLocks/>
          </p:cNvGraphicFramePr>
          <p:nvPr/>
        </p:nvGraphicFramePr>
        <p:xfrm>
          <a:off x="1979613" y="1651000"/>
          <a:ext cx="5184775" cy="1008063"/>
        </p:xfrm>
        <a:graphic>
          <a:graphicData uri="http://schemas.openxmlformats.org/presentationml/2006/ole">
            <mc:AlternateContent xmlns:mc="http://schemas.openxmlformats.org/markup-compatibility/2006">
              <mc:Choice xmlns:v="urn:schemas-microsoft-com:vml" Requires="v">
                <p:oleObj name="Equation" r:id="rId3" imgW="3098880" imgH="559800" progId="Equation.DSMT4">
                  <p:embed/>
                </p:oleObj>
              </mc:Choice>
              <mc:Fallback>
                <p:oleObj name="Equation" r:id="rId3" imgW="3098880" imgH="559800" progId="Equation.DSMT4">
                  <p:embed/>
                  <p:pic>
                    <p:nvPicPr>
                      <p:cNvPr id="0" name="Object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651000"/>
                        <a:ext cx="5184775"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5573" name="Text Box 5">
            <a:extLst>
              <a:ext uri="{FF2B5EF4-FFF2-40B4-BE49-F238E27FC236}">
                <a16:creationId xmlns:a16="http://schemas.microsoft.com/office/drawing/2014/main" id="{812BAF7C-3CD9-4BE9-9310-81A76ECFB966}"/>
              </a:ext>
            </a:extLst>
          </p:cNvPr>
          <p:cNvSpPr txBox="1">
            <a:spLocks noChangeArrowheads="1"/>
          </p:cNvSpPr>
          <p:nvPr/>
        </p:nvSpPr>
        <p:spPr bwMode="auto">
          <a:xfrm>
            <a:off x="539750" y="1265238"/>
            <a:ext cx="755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3" tIns="45692" rIns="91383" bIns="45692">
            <a:spAutoFit/>
          </a:bodyPr>
          <a:lstStyle>
            <a:lvl1pPr marL="361950" indent="-36195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10000"/>
              </a:spcBef>
              <a:buClr>
                <a:srgbClr val="FAFD00"/>
              </a:buClr>
              <a:buSzPct val="75000"/>
            </a:pPr>
            <a:r>
              <a:rPr lang="zh-CN" altLang="en-US" sz="2400" b="1">
                <a:solidFill>
                  <a:srgbClr val="000000"/>
                </a:solidFill>
                <a:latin typeface="Times New Roman" panose="02020603050405020304" pitchFamily="18" charset="0"/>
                <a:ea typeface="宋体" panose="02010600030101010101" pitchFamily="2" charset="-122"/>
              </a:rPr>
              <a:t>股票价值的计算公式：</a:t>
            </a:r>
          </a:p>
        </p:txBody>
      </p:sp>
      <p:sp>
        <p:nvSpPr>
          <p:cNvPr id="365577" name="Rectangle 9">
            <a:extLst>
              <a:ext uri="{FF2B5EF4-FFF2-40B4-BE49-F238E27FC236}">
                <a16:creationId xmlns:a16="http://schemas.microsoft.com/office/drawing/2014/main" id="{91671096-A220-4FB1-B120-ACD47EDC1EC1}"/>
              </a:ext>
            </a:extLst>
          </p:cNvPr>
          <p:cNvSpPr>
            <a:spLocks noGrp="1" noChangeArrowheads="1"/>
          </p:cNvSpPr>
          <p:nvPr>
            <p:ph type="body" idx="4294967295"/>
          </p:nvPr>
        </p:nvSpPr>
        <p:spPr>
          <a:xfrm>
            <a:off x="539750" y="2674938"/>
            <a:ext cx="8077200" cy="3384550"/>
          </a:xfrm>
        </p:spPr>
        <p:txBody>
          <a:bodyPr lIns="92018" tIns="46009" rIns="92018" bIns="46009"/>
          <a:lstStyle/>
          <a:p>
            <a:pPr>
              <a:lnSpc>
                <a:spcPct val="125000"/>
              </a:lnSpc>
              <a:spcBef>
                <a:spcPct val="10000"/>
              </a:spcBef>
            </a:pPr>
            <a:r>
              <a:rPr lang="zh-CN" altLang="en-US" sz="2400" b="1">
                <a:latin typeface="Times New Roman" panose="02020603050405020304" pitchFamily="18" charset="0"/>
                <a:ea typeface="宋体" panose="02010600030101010101" pitchFamily="2" charset="-122"/>
              </a:rPr>
              <a:t>企业的价值等于其预期未来盈利的现值</a:t>
            </a:r>
            <a:r>
              <a:rPr lang="zh-CN" altLang="en-US" sz="2400" b="1">
                <a:solidFill>
                  <a:srgbClr val="FF00FF"/>
                </a:solidFill>
                <a:latin typeface="Times New Roman" panose="02020603050405020304" pitchFamily="18" charset="0"/>
                <a:ea typeface="宋体" panose="02010600030101010101" pitchFamily="2" charset="-122"/>
              </a:rPr>
              <a:t>减去</a:t>
            </a:r>
            <a:r>
              <a:rPr lang="zh-CN" altLang="en-US" sz="2400" b="1">
                <a:latin typeface="Times New Roman" panose="02020603050405020304" pitchFamily="18" charset="0"/>
                <a:ea typeface="宋体" panose="02010600030101010101" pitchFamily="2" charset="-122"/>
              </a:rPr>
              <a:t>对再投资的现值。</a:t>
            </a:r>
            <a:endParaRPr lang="en-US" altLang="zh-CN" sz="2400" b="1">
              <a:latin typeface="Times New Roman" panose="02020603050405020304" pitchFamily="18" charset="0"/>
              <a:ea typeface="宋体" panose="02010600030101010101" pitchFamily="2" charset="-122"/>
            </a:endParaRPr>
          </a:p>
          <a:p>
            <a:pPr lvl="1">
              <a:lnSpc>
                <a:spcPct val="125000"/>
              </a:lnSpc>
              <a:spcBef>
                <a:spcPct val="10000"/>
              </a:spcBef>
            </a:pPr>
            <a:r>
              <a:rPr lang="zh-CN" altLang="en-US" sz="2200" b="1">
                <a:latin typeface="Times New Roman" panose="02020603050405020304" pitchFamily="18" charset="0"/>
                <a:ea typeface="宋体" panose="02010600030101010101" pitchFamily="2" charset="-122"/>
              </a:rPr>
              <a:t>在</a:t>
            </a:r>
            <a:r>
              <a:rPr lang="zh-CN" altLang="en-US" sz="2200" b="1">
                <a:solidFill>
                  <a:srgbClr val="FF00FF"/>
                </a:solidFill>
                <a:latin typeface="Times New Roman" panose="02020603050405020304" pitchFamily="18" charset="0"/>
                <a:ea typeface="宋体" panose="02010600030101010101" pitchFamily="2" charset="-122"/>
              </a:rPr>
              <a:t>衰退</a:t>
            </a:r>
            <a:r>
              <a:rPr lang="zh-CN" altLang="en-US" sz="2200" b="1">
                <a:latin typeface="Times New Roman" panose="02020603050405020304" pitchFamily="18" charset="0"/>
                <a:ea typeface="宋体" panose="02010600030101010101" pitchFamily="2" charset="-122"/>
              </a:rPr>
              <a:t>的行业中，净投资为</a:t>
            </a:r>
            <a:r>
              <a:rPr lang="zh-CN" altLang="en-US" sz="2200" b="1">
                <a:solidFill>
                  <a:srgbClr val="FF00FF"/>
                </a:solidFill>
                <a:latin typeface="Times New Roman" panose="02020603050405020304" pitchFamily="18" charset="0"/>
                <a:ea typeface="宋体" panose="02010600030101010101" pitchFamily="2" charset="-122"/>
              </a:rPr>
              <a:t>负值</a:t>
            </a:r>
            <a:r>
              <a:rPr lang="zh-CN" altLang="en-US" sz="2200" b="1">
                <a:latin typeface="Times New Roman" panose="02020603050405020304" pitchFamily="18" charset="0"/>
                <a:ea typeface="宋体" panose="02010600030101010101" pitchFamily="2" charset="-122"/>
              </a:rPr>
              <a:t>，产能会随着时间推移而下降</a:t>
            </a:r>
            <a:r>
              <a:rPr lang="en-US" altLang="zh-CN" sz="2200" b="1">
                <a:latin typeface="Times New Roman" panose="02020603050405020304" pitchFamily="18" charset="0"/>
                <a:ea typeface="宋体" panose="02010600030101010101" pitchFamily="2" charset="-122"/>
              </a:rPr>
              <a:t> </a:t>
            </a:r>
            <a:r>
              <a:rPr lang="zh-CN" altLang="en-US" sz="2200" b="1">
                <a:latin typeface="Times New Roman" panose="02020603050405020304" pitchFamily="18" charset="0"/>
                <a:ea typeface="宋体" panose="02010600030101010101" pitchFamily="2" charset="-122"/>
              </a:rPr>
              <a:t>。</a:t>
            </a:r>
            <a:endParaRPr lang="en-US" altLang="zh-CN" sz="2200" b="1">
              <a:latin typeface="Times New Roman" panose="02020603050405020304" pitchFamily="18" charset="0"/>
              <a:ea typeface="宋体" panose="02010600030101010101" pitchFamily="2" charset="-122"/>
            </a:endParaRPr>
          </a:p>
          <a:p>
            <a:pPr lvl="1">
              <a:lnSpc>
                <a:spcPct val="125000"/>
              </a:lnSpc>
              <a:spcBef>
                <a:spcPct val="10000"/>
              </a:spcBef>
            </a:pPr>
            <a:r>
              <a:rPr lang="zh-CN" altLang="en-US" sz="2200" b="1">
                <a:latin typeface="Times New Roman" panose="02020603050405020304" pitchFamily="18" charset="0"/>
                <a:ea typeface="宋体" panose="02010600030101010101" pitchFamily="2" charset="-122"/>
              </a:rPr>
              <a:t>在</a:t>
            </a:r>
            <a:r>
              <a:rPr lang="zh-CN" altLang="en-US" sz="2200" b="1">
                <a:solidFill>
                  <a:srgbClr val="FF00FF"/>
                </a:solidFill>
                <a:latin typeface="Times New Roman" panose="02020603050405020304" pitchFamily="18" charset="0"/>
                <a:ea typeface="宋体" panose="02010600030101010101" pitchFamily="2" charset="-122"/>
              </a:rPr>
              <a:t>稳定或停滞</a:t>
            </a:r>
            <a:r>
              <a:rPr lang="zh-CN" altLang="en-US" sz="2200" b="1">
                <a:latin typeface="Times New Roman" panose="02020603050405020304" pitchFamily="18" charset="0"/>
                <a:ea typeface="宋体" panose="02010600030101010101" pitchFamily="2" charset="-122"/>
              </a:rPr>
              <a:t>的行业中，净投资为</a:t>
            </a:r>
            <a:r>
              <a:rPr lang="zh-CN" altLang="en-US" sz="2200" b="1">
                <a:solidFill>
                  <a:srgbClr val="FF00FF"/>
                </a:solidFill>
                <a:latin typeface="Times New Roman" panose="02020603050405020304" pitchFamily="18" charset="0"/>
                <a:ea typeface="宋体" panose="02010600030101010101" pitchFamily="2" charset="-122"/>
              </a:rPr>
              <a:t>零</a:t>
            </a:r>
            <a:r>
              <a:rPr lang="zh-CN" altLang="en-US" sz="2200" b="1">
                <a:latin typeface="Times New Roman" panose="02020603050405020304" pitchFamily="18" charset="0"/>
                <a:ea typeface="宋体" panose="02010600030101010101" pitchFamily="2" charset="-122"/>
              </a:rPr>
              <a:t>，产能随时间推移基本保持不变。</a:t>
            </a:r>
            <a:endParaRPr lang="en-US" altLang="zh-CN" sz="2200" b="1">
              <a:latin typeface="Times New Roman" panose="02020603050405020304" pitchFamily="18" charset="0"/>
              <a:ea typeface="宋体" panose="02010600030101010101" pitchFamily="2" charset="-122"/>
            </a:endParaRPr>
          </a:p>
          <a:p>
            <a:pPr lvl="1">
              <a:lnSpc>
                <a:spcPct val="125000"/>
              </a:lnSpc>
              <a:spcBef>
                <a:spcPct val="10000"/>
              </a:spcBef>
            </a:pPr>
            <a:r>
              <a:rPr lang="zh-CN" altLang="en-US" sz="2200" b="1">
                <a:latin typeface="Times New Roman" panose="02020603050405020304" pitchFamily="18" charset="0"/>
                <a:ea typeface="宋体" panose="02010600030101010101" pitchFamily="2" charset="-122"/>
              </a:rPr>
              <a:t>在</a:t>
            </a:r>
            <a:r>
              <a:rPr lang="zh-CN" altLang="en-US" sz="2200" b="1">
                <a:solidFill>
                  <a:srgbClr val="FF00FF"/>
                </a:solidFill>
                <a:latin typeface="Times New Roman" panose="02020603050405020304" pitchFamily="18" charset="0"/>
                <a:ea typeface="宋体" panose="02010600030101010101" pitchFamily="2" charset="-122"/>
              </a:rPr>
              <a:t>扩张</a:t>
            </a:r>
            <a:r>
              <a:rPr lang="zh-CN" altLang="en-US" sz="2200" b="1">
                <a:latin typeface="Times New Roman" panose="02020603050405020304" pitchFamily="18" charset="0"/>
                <a:ea typeface="宋体" panose="02010600030101010101" pitchFamily="2" charset="-122"/>
              </a:rPr>
              <a:t>的行业中，净投资为</a:t>
            </a:r>
            <a:r>
              <a:rPr lang="zh-CN" altLang="en-US" sz="2200" b="1">
                <a:solidFill>
                  <a:srgbClr val="FF00FF"/>
                </a:solidFill>
                <a:latin typeface="Times New Roman" panose="02020603050405020304" pitchFamily="18" charset="0"/>
                <a:ea typeface="宋体" panose="02010600030101010101" pitchFamily="2" charset="-122"/>
              </a:rPr>
              <a:t>正值</a:t>
            </a:r>
            <a:r>
              <a:rPr lang="zh-CN" altLang="en-US" sz="2200" b="1">
                <a:latin typeface="Times New Roman" panose="02020603050405020304" pitchFamily="18" charset="0"/>
                <a:ea typeface="宋体" panose="02010600030101010101" pitchFamily="2" charset="-122"/>
              </a:rPr>
              <a:t>，产能随着时间的推移而提高。</a:t>
            </a:r>
            <a:endParaRPr lang="en-US" altLang="zh-CN" sz="2200" b="1">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5573"/>
                                        </p:tgtEl>
                                        <p:attrNameLst>
                                          <p:attrName>style.visibility</p:attrName>
                                        </p:attrNameLst>
                                      </p:cBhvr>
                                      <p:to>
                                        <p:strVal val="visible"/>
                                      </p:to>
                                    </p:set>
                                    <p:animEffect transition="in" filter="wipe(left)">
                                      <p:cBhvr>
                                        <p:cTn id="7" dur="500"/>
                                        <p:tgtEl>
                                          <p:spTgt spid="365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365572"/>
                                        </p:tgtEl>
                                        <p:attrNameLst>
                                          <p:attrName>style.visibility</p:attrName>
                                        </p:attrNameLst>
                                      </p:cBhvr>
                                      <p:to>
                                        <p:strVal val="visible"/>
                                      </p:to>
                                    </p:set>
                                    <p:anim calcmode="lin" valueType="num">
                                      <p:cBhvr>
                                        <p:cTn id="12" dur="500" fill="hold"/>
                                        <p:tgtEl>
                                          <p:spTgt spid="365572"/>
                                        </p:tgtEl>
                                        <p:attrNameLst>
                                          <p:attrName>ppt_w</p:attrName>
                                        </p:attrNameLst>
                                      </p:cBhvr>
                                      <p:tavLst>
                                        <p:tav tm="0">
                                          <p:val>
                                            <p:fltVal val="0"/>
                                          </p:val>
                                        </p:tav>
                                        <p:tav tm="100000">
                                          <p:val>
                                            <p:strVal val="#ppt_w"/>
                                          </p:val>
                                        </p:tav>
                                      </p:tavLst>
                                    </p:anim>
                                    <p:anim calcmode="lin" valueType="num">
                                      <p:cBhvr>
                                        <p:cTn id="13" dur="500" fill="hold"/>
                                        <p:tgtEl>
                                          <p:spTgt spid="365572"/>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65577">
                                            <p:txEl>
                                              <p:pRg st="0" end="0"/>
                                            </p:txEl>
                                          </p:spTgt>
                                        </p:tgtEl>
                                        <p:attrNameLst>
                                          <p:attrName>style.visibility</p:attrName>
                                        </p:attrNameLst>
                                      </p:cBhvr>
                                      <p:to>
                                        <p:strVal val="visible"/>
                                      </p:to>
                                    </p:set>
                                    <p:animEffect transition="in" filter="dissolve">
                                      <p:cBhvr>
                                        <p:cTn id="18" dur="500"/>
                                        <p:tgtEl>
                                          <p:spTgt spid="365577">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65577">
                                            <p:txEl>
                                              <p:pRg st="1" end="1"/>
                                            </p:txEl>
                                          </p:spTgt>
                                        </p:tgtEl>
                                        <p:attrNameLst>
                                          <p:attrName>style.visibility</p:attrName>
                                        </p:attrNameLst>
                                      </p:cBhvr>
                                      <p:to>
                                        <p:strVal val="visible"/>
                                      </p:to>
                                    </p:set>
                                    <p:animEffect transition="in" filter="dissolve">
                                      <p:cBhvr>
                                        <p:cTn id="23" dur="500"/>
                                        <p:tgtEl>
                                          <p:spTgt spid="365577">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5577">
                                            <p:txEl>
                                              <p:pRg st="2" end="2"/>
                                            </p:txEl>
                                          </p:spTgt>
                                        </p:tgtEl>
                                        <p:attrNameLst>
                                          <p:attrName>style.visibility</p:attrName>
                                        </p:attrNameLst>
                                      </p:cBhvr>
                                      <p:to>
                                        <p:strVal val="visible"/>
                                      </p:to>
                                    </p:set>
                                    <p:animEffect transition="in" filter="dissolve">
                                      <p:cBhvr>
                                        <p:cTn id="28" dur="500"/>
                                        <p:tgtEl>
                                          <p:spTgt spid="365577">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5577">
                                            <p:txEl>
                                              <p:pRg st="3" end="3"/>
                                            </p:txEl>
                                          </p:spTgt>
                                        </p:tgtEl>
                                        <p:attrNameLst>
                                          <p:attrName>style.visibility</p:attrName>
                                        </p:attrNameLst>
                                      </p:cBhvr>
                                      <p:to>
                                        <p:strVal val="visible"/>
                                      </p:to>
                                    </p:set>
                                    <p:animEffect transition="in" filter="dissolve">
                                      <p:cBhvr>
                                        <p:cTn id="33" dur="500"/>
                                        <p:tgtEl>
                                          <p:spTgt spid="3655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3" grpId="0" autoUpdateAnimBg="0"/>
      <p:bldP spid="365577"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 name="Object 16">
            <a:extLst>
              <a:ext uri="{FF2B5EF4-FFF2-40B4-BE49-F238E27FC236}">
                <a16:creationId xmlns:a16="http://schemas.microsoft.com/office/drawing/2014/main" id="{9F49D72B-9150-4BAC-8C08-F19721679192}"/>
              </a:ext>
            </a:extLst>
          </p:cNvPr>
          <p:cNvGraphicFramePr>
            <a:graphicFrameLocks/>
          </p:cNvGraphicFramePr>
          <p:nvPr/>
        </p:nvGraphicFramePr>
        <p:xfrm>
          <a:off x="755650" y="4324350"/>
          <a:ext cx="7942263" cy="1008063"/>
        </p:xfrm>
        <a:graphic>
          <a:graphicData uri="http://schemas.openxmlformats.org/presentationml/2006/ole">
            <mc:AlternateContent xmlns:mc="http://schemas.openxmlformats.org/markup-compatibility/2006">
              <mc:Choice xmlns:v="urn:schemas-microsoft-com:vml" Requires="v">
                <p:oleObj name="Equation" r:id="rId3" imgW="4279680" imgH="507960" progId="Equation.DSMT4">
                  <p:embed/>
                </p:oleObj>
              </mc:Choice>
              <mc:Fallback>
                <p:oleObj name="Equation" r:id="rId3" imgW="4279680" imgH="507960" progId="Equation.DSMT4">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324350"/>
                        <a:ext cx="7942263" cy="1008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9666" name="Rectangle 2">
            <a:extLst>
              <a:ext uri="{FF2B5EF4-FFF2-40B4-BE49-F238E27FC236}">
                <a16:creationId xmlns:a16="http://schemas.microsoft.com/office/drawing/2014/main" id="{EC9DB9B4-DA42-4189-9300-0DD264FF58A5}"/>
              </a:ext>
            </a:extLst>
          </p:cNvPr>
          <p:cNvSpPr>
            <a:spLocks noGrp="1" noChangeArrowheads="1"/>
          </p:cNvSpPr>
          <p:nvPr>
            <p:ph type="title" idx="4294967295"/>
          </p:nvPr>
        </p:nvSpPr>
        <p:spPr bwMode="auto">
          <a:xfrm>
            <a:off x="468313" y="428625"/>
            <a:ext cx="8229600" cy="857250"/>
          </a:xfrm>
          <a:prstGeom prst="rect">
            <a:avLst/>
          </a:prstGeom>
        </p:spPr>
        <p:txBody>
          <a:bodyPr lIns="92018" tIns="46009" rIns="92018" bIns="46009" anchor="ctr"/>
          <a:lstStyle/>
          <a:p>
            <a:pPr>
              <a:defRPr/>
            </a:pPr>
            <a:r>
              <a:rPr lang="zh-CN" altLang="en-US" sz="3600" dirty="0">
                <a:effectLst>
                  <a:outerShdw blurRad="38100" dist="38100" dir="2700000" algn="tl">
                    <a:srgbClr val="C0C0C0"/>
                  </a:outerShdw>
                </a:effectLst>
                <a:latin typeface="Constantia" pitchFamily="18" charset="0"/>
                <a:ea typeface="宋体" pitchFamily="2" charset="-122"/>
              </a:rPr>
              <a:t>盈利和投资机会</a:t>
            </a:r>
            <a:endParaRPr lang="en-US" altLang="zh-CN" sz="3600" dirty="0">
              <a:effectLst>
                <a:outerShdw blurRad="38100" dist="38100" dir="2700000" algn="tl">
                  <a:srgbClr val="C0C0C0"/>
                </a:outerShdw>
              </a:effectLst>
              <a:latin typeface="Constantia" pitchFamily="18" charset="0"/>
              <a:ea typeface="宋体" pitchFamily="2" charset="-122"/>
            </a:endParaRPr>
          </a:p>
        </p:txBody>
      </p:sp>
      <p:sp>
        <p:nvSpPr>
          <p:cNvPr id="369667" name="Rectangle 3">
            <a:extLst>
              <a:ext uri="{FF2B5EF4-FFF2-40B4-BE49-F238E27FC236}">
                <a16:creationId xmlns:a16="http://schemas.microsoft.com/office/drawing/2014/main" id="{1870F89D-2CC8-4C98-83E2-0635568ED390}"/>
              </a:ext>
            </a:extLst>
          </p:cNvPr>
          <p:cNvSpPr>
            <a:spLocks noGrp="1" noChangeArrowheads="1"/>
          </p:cNvSpPr>
          <p:nvPr>
            <p:ph type="body" sz="half" idx="4294967295"/>
          </p:nvPr>
        </p:nvSpPr>
        <p:spPr>
          <a:xfrm>
            <a:off x="585788" y="1238250"/>
            <a:ext cx="7994650" cy="4114800"/>
          </a:xfrm>
        </p:spPr>
        <p:txBody>
          <a:bodyPr lIns="92018" tIns="46009" rIns="92018" bIns="46009"/>
          <a:lstStyle/>
          <a:p>
            <a:r>
              <a:rPr lang="zh-CN" altLang="en-US" sz="2600" b="1">
                <a:latin typeface="Times New Roman" panose="02020603050405020304" pitchFamily="18" charset="0"/>
                <a:ea typeface="宋体" panose="02010600030101010101" pitchFamily="2" charset="-122"/>
              </a:rPr>
              <a:t>基于盈利和投资机会估计企业价值的一种有用方法是将企业价值分解为两部分：</a:t>
            </a:r>
            <a:endParaRPr lang="en-US" altLang="zh-CN" sz="2600" b="1">
              <a:latin typeface="Times New Roman" panose="02020603050405020304" pitchFamily="18" charset="0"/>
              <a:ea typeface="宋体" panose="02010600030101010101" pitchFamily="2" charset="-122"/>
            </a:endParaRPr>
          </a:p>
          <a:p>
            <a:pPr lvl="1"/>
            <a:r>
              <a:rPr lang="zh-CN" altLang="en-US" sz="2200" b="1">
                <a:latin typeface="Times New Roman" panose="02020603050405020304" pitchFamily="18" charset="0"/>
                <a:ea typeface="宋体" panose="02010600030101010101" pitchFamily="2" charset="-122"/>
              </a:rPr>
              <a:t>当前水平盈利作为永续年金的现值</a:t>
            </a:r>
            <a:endParaRPr lang="en-US" altLang="zh-CN" sz="2200" b="1">
              <a:latin typeface="Times New Roman" panose="02020603050405020304" pitchFamily="18" charset="0"/>
              <a:ea typeface="宋体" panose="02010600030101010101" pitchFamily="2" charset="-122"/>
              <a:sym typeface="Wingdings" panose="05000000000000000000" pitchFamily="2" charset="2"/>
            </a:endParaRPr>
          </a:p>
          <a:p>
            <a:pPr lvl="1"/>
            <a:r>
              <a:rPr lang="zh-CN" altLang="en-US" sz="2200" b="1">
                <a:latin typeface="Times New Roman" panose="02020603050405020304" pitchFamily="18" charset="0"/>
                <a:ea typeface="宋体" panose="02010600030101010101" pitchFamily="2" charset="-122"/>
                <a:sym typeface="Wingdings" panose="05000000000000000000" pitchFamily="2" charset="2"/>
              </a:rPr>
              <a:t>任何未来投资机会的净现值</a:t>
            </a:r>
            <a:endParaRPr lang="en-US" altLang="zh-CN" sz="2200">
              <a:latin typeface="Times New Roman" panose="02020603050405020304" pitchFamily="18" charset="0"/>
              <a:ea typeface="宋体" panose="02010600030101010101" pitchFamily="2" charset="-122"/>
              <a:sym typeface="Wingdings" panose="05000000000000000000" pitchFamily="2" charset="2"/>
            </a:endParaRPr>
          </a:p>
        </p:txBody>
      </p:sp>
      <p:grpSp>
        <p:nvGrpSpPr>
          <p:cNvPr id="3" name="Group 12">
            <a:extLst>
              <a:ext uri="{FF2B5EF4-FFF2-40B4-BE49-F238E27FC236}">
                <a16:creationId xmlns:a16="http://schemas.microsoft.com/office/drawing/2014/main" id="{48358651-CAE1-4347-B53E-9109FB6BA147}"/>
              </a:ext>
            </a:extLst>
          </p:cNvPr>
          <p:cNvGrpSpPr>
            <a:grpSpLocks/>
          </p:cNvGrpSpPr>
          <p:nvPr/>
        </p:nvGrpSpPr>
        <p:grpSpPr bwMode="auto">
          <a:xfrm>
            <a:off x="1692275" y="3140075"/>
            <a:ext cx="6264275" cy="1008063"/>
            <a:chOff x="704" y="3045"/>
            <a:chExt cx="3661" cy="635"/>
          </a:xfrm>
        </p:grpSpPr>
        <p:sp>
          <p:nvSpPr>
            <p:cNvPr id="51207" name="Text Box 6">
              <a:extLst>
                <a:ext uri="{FF2B5EF4-FFF2-40B4-BE49-F238E27FC236}">
                  <a16:creationId xmlns:a16="http://schemas.microsoft.com/office/drawing/2014/main" id="{F7BEDACD-3FB0-4F02-85B9-C1DC42E23473}"/>
                </a:ext>
              </a:extLst>
            </p:cNvPr>
            <p:cNvSpPr txBox="1">
              <a:spLocks noChangeArrowheads="1"/>
            </p:cNvSpPr>
            <p:nvPr/>
          </p:nvSpPr>
          <p:spPr bwMode="auto">
            <a:xfrm>
              <a:off x="2035" y="3045"/>
              <a:ext cx="2330" cy="523"/>
            </a:xfrm>
            <a:prstGeom prst="rect">
              <a:avLst/>
            </a:prstGeom>
            <a:gradFill rotWithShape="1">
              <a:gsLst>
                <a:gs pos="0">
                  <a:schemeClr val="bg1"/>
                </a:gs>
                <a:gs pos="100000">
                  <a:schemeClr val="hlink"/>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400" b="1">
                  <a:solidFill>
                    <a:srgbClr val="000000"/>
                  </a:solidFill>
                  <a:latin typeface="Times New Roman" panose="02020603050405020304" pitchFamily="18" charset="0"/>
                  <a:ea typeface="宋体" panose="02010600030101010101" pitchFamily="2" charset="-122"/>
                </a:rPr>
                <a:t>PVGO</a:t>
              </a:r>
            </a:p>
            <a:p>
              <a:pPr algn="ctr">
                <a:spcBef>
                  <a:spcPct val="0"/>
                </a:spcBef>
                <a:buClrTx/>
                <a:buSzTx/>
                <a:buFontTx/>
                <a:buNone/>
              </a:pPr>
              <a:r>
                <a:rPr lang="zh-CN" altLang="en-US" sz="2400" b="1">
                  <a:solidFill>
                    <a:srgbClr val="000000"/>
                  </a:solidFill>
                  <a:latin typeface="Times New Roman" panose="02020603050405020304" pitchFamily="18" charset="0"/>
                  <a:ea typeface="宋体" panose="02010600030101010101" pitchFamily="2" charset="-122"/>
                </a:rPr>
                <a:t>（未来投资机会的净现值）</a:t>
              </a:r>
              <a:endParaRPr lang="zh-CN" altLang="en-US" sz="2800" b="1">
                <a:solidFill>
                  <a:srgbClr val="0000FF"/>
                </a:solidFill>
                <a:latin typeface="ZapfDingbats"/>
                <a:ea typeface="宋体" panose="02010600030101010101" pitchFamily="2" charset="-122"/>
              </a:endParaRPr>
            </a:p>
          </p:txBody>
        </p:sp>
        <p:sp>
          <p:nvSpPr>
            <p:cNvPr id="369671" name="Text Box 7">
              <a:extLst>
                <a:ext uri="{FF2B5EF4-FFF2-40B4-BE49-F238E27FC236}">
                  <a16:creationId xmlns:a16="http://schemas.microsoft.com/office/drawing/2014/main" id="{8E96F69D-12AC-4162-9878-FF49F609E1EE}"/>
                </a:ext>
              </a:extLst>
            </p:cNvPr>
            <p:cNvSpPr txBox="1">
              <a:spLocks noChangeArrowheads="1"/>
            </p:cNvSpPr>
            <p:nvPr/>
          </p:nvSpPr>
          <p:spPr bwMode="auto">
            <a:xfrm>
              <a:off x="704" y="3201"/>
              <a:ext cx="319" cy="330"/>
            </a:xfrm>
            <a:prstGeom prst="rect">
              <a:avLst/>
            </a:prstGeom>
            <a:gradFill rotWithShape="1">
              <a:gsLst>
                <a:gs pos="0">
                  <a:schemeClr val="bg1"/>
                </a:gs>
                <a:gs pos="100000">
                  <a:schemeClr val="accent1"/>
                </a:gs>
              </a:gsLst>
              <a:path path="shape">
                <a:fillToRect l="50000" t="50000" r="50000" b="50000"/>
              </a:path>
            </a:gradFill>
            <a:ln>
              <a:noFill/>
            </a:ln>
            <a:effectLst/>
          </p:spPr>
          <p:txBody>
            <a:bodyPr wrap="none">
              <a:spAutoFit/>
            </a:bodyPr>
            <a:lstStyle/>
            <a:p>
              <a:pPr algn="ctr">
                <a:defRPr/>
              </a:pPr>
              <a:r>
                <a:rPr lang="en-US" altLang="zh-CN" sz="2800" i="1">
                  <a:solidFill>
                    <a:srgbClr val="000000"/>
                  </a:solidFill>
                  <a:effectLst>
                    <a:outerShdw blurRad="38100" dist="38100" dir="2700000" algn="tl">
                      <a:srgbClr val="FFFFFF"/>
                    </a:outerShdw>
                  </a:effectLst>
                  <a:latin typeface="Times New Roman" pitchFamily="18" charset="0"/>
                </a:rPr>
                <a:t>P</a:t>
              </a:r>
              <a:r>
                <a:rPr lang="en-US" altLang="zh-CN" sz="1600">
                  <a:solidFill>
                    <a:srgbClr val="000000"/>
                  </a:solidFill>
                  <a:effectLst>
                    <a:outerShdw blurRad="38100" dist="38100" dir="2700000" algn="tl">
                      <a:srgbClr val="FFFFFF"/>
                    </a:outerShdw>
                  </a:effectLst>
                  <a:latin typeface="Times New Roman" pitchFamily="18" charset="0"/>
                </a:rPr>
                <a:t>0</a:t>
              </a:r>
            </a:p>
          </p:txBody>
        </p:sp>
        <p:graphicFrame>
          <p:nvGraphicFramePr>
            <p:cNvPr id="51209" name="Object 14">
              <a:extLst>
                <a:ext uri="{FF2B5EF4-FFF2-40B4-BE49-F238E27FC236}">
                  <a16:creationId xmlns:a16="http://schemas.microsoft.com/office/drawing/2014/main" id="{88340848-50D0-4A85-A4CB-75B1845CD859}"/>
                </a:ext>
              </a:extLst>
            </p:cNvPr>
            <p:cNvGraphicFramePr>
              <a:graphicFrameLocks noChangeAspect="1"/>
            </p:cNvGraphicFramePr>
            <p:nvPr/>
          </p:nvGraphicFramePr>
          <p:xfrm>
            <a:off x="1336" y="3045"/>
            <a:ext cx="439" cy="635"/>
          </p:xfrm>
          <a:graphic>
            <a:graphicData uri="http://schemas.openxmlformats.org/presentationml/2006/ole">
              <mc:AlternateContent xmlns:mc="http://schemas.openxmlformats.org/markup-compatibility/2006">
                <mc:Choice xmlns:v="urn:schemas-microsoft-com:vml" Requires="v">
                  <p:oleObj name="公式" r:id="rId5" imgW="215713" imgH="393359" progId="Equation.3">
                    <p:embed/>
                  </p:oleObj>
                </mc:Choice>
                <mc:Fallback>
                  <p:oleObj name="公式" r:id="rId5" imgW="215713" imgH="393359"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6" y="3045"/>
                          <a:ext cx="439" cy="635"/>
                        </a:xfrm>
                        <a:prstGeom prst="rect">
                          <a:avLst/>
                        </a:prstGeom>
                        <a:gradFill rotWithShape="1">
                          <a:gsLst>
                            <a:gs pos="0">
                              <a:schemeClr val="bg1"/>
                            </a:gs>
                            <a:gs pos="100000">
                              <a:schemeClr val="tx2"/>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9674" name="Text Box 10">
              <a:extLst>
                <a:ext uri="{FF2B5EF4-FFF2-40B4-BE49-F238E27FC236}">
                  <a16:creationId xmlns:a16="http://schemas.microsoft.com/office/drawing/2014/main" id="{1425A8A8-9B40-49A6-B97E-DA1723566BF5}"/>
                </a:ext>
              </a:extLst>
            </p:cNvPr>
            <p:cNvSpPr txBox="1">
              <a:spLocks noChangeArrowheads="1"/>
            </p:cNvSpPr>
            <p:nvPr/>
          </p:nvSpPr>
          <p:spPr bwMode="auto">
            <a:xfrm>
              <a:off x="1024" y="3222"/>
              <a:ext cx="214" cy="291"/>
            </a:xfrm>
            <a:prstGeom prst="rect">
              <a:avLst/>
            </a:prstGeom>
            <a:noFill/>
            <a:ln>
              <a:noFill/>
            </a:ln>
            <a:effectLst/>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lgn="ctr">
                <a:defRPr/>
              </a:pPr>
              <a:r>
                <a:rPr lang="en-US" altLang="zh-CN" b="1">
                  <a:solidFill>
                    <a:srgbClr val="000000"/>
                  </a:solidFill>
                  <a:effectLst>
                    <a:outerShdw blurRad="38100" dist="38100" dir="2700000" algn="tl">
                      <a:srgbClr val="C0C0C0"/>
                    </a:outerShdw>
                  </a:effectLst>
                  <a:ea typeface="宋体" pitchFamily="2" charset="-122"/>
                </a:rPr>
                <a:t>=</a:t>
              </a:r>
            </a:p>
          </p:txBody>
        </p:sp>
        <p:sp>
          <p:nvSpPr>
            <p:cNvPr id="369675" name="Text Box 11">
              <a:extLst>
                <a:ext uri="{FF2B5EF4-FFF2-40B4-BE49-F238E27FC236}">
                  <a16:creationId xmlns:a16="http://schemas.microsoft.com/office/drawing/2014/main" id="{1D558A20-936E-4709-B423-FF3481FC2F1F}"/>
                </a:ext>
              </a:extLst>
            </p:cNvPr>
            <p:cNvSpPr txBox="1">
              <a:spLocks noChangeArrowheads="1"/>
            </p:cNvSpPr>
            <p:nvPr/>
          </p:nvSpPr>
          <p:spPr bwMode="auto">
            <a:xfrm>
              <a:off x="1798" y="3207"/>
              <a:ext cx="214" cy="291"/>
            </a:xfrm>
            <a:prstGeom prst="rect">
              <a:avLst/>
            </a:prstGeom>
            <a:noFill/>
            <a:ln>
              <a:noFill/>
            </a:ln>
            <a:effectLst/>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lgn="ctr">
                <a:defRPr/>
              </a:pPr>
              <a:r>
                <a:rPr lang="en-US" altLang="zh-CN" b="1">
                  <a:solidFill>
                    <a:srgbClr val="000000"/>
                  </a:solidFill>
                  <a:effectLst>
                    <a:outerShdw blurRad="38100" dist="38100" dir="2700000" algn="tl">
                      <a:srgbClr val="C0C0C0"/>
                    </a:outerShdw>
                  </a:effectLst>
                  <a:ea typeface="宋体" pitchFamily="2" charset="-122"/>
                </a:rPr>
                <a:t>+</a:t>
              </a:r>
            </a:p>
          </p:txBody>
        </p:sp>
      </p:grpSp>
      <p:graphicFrame>
        <p:nvGraphicFramePr>
          <p:cNvPr id="11" name="Object 16">
            <a:extLst>
              <a:ext uri="{FF2B5EF4-FFF2-40B4-BE49-F238E27FC236}">
                <a16:creationId xmlns:a16="http://schemas.microsoft.com/office/drawing/2014/main" id="{C1C72A84-7D6B-43E3-AB73-EE10EAF9F3EC}"/>
              </a:ext>
            </a:extLst>
          </p:cNvPr>
          <p:cNvGraphicFramePr>
            <a:graphicFrameLocks/>
          </p:cNvGraphicFramePr>
          <p:nvPr/>
        </p:nvGraphicFramePr>
        <p:xfrm>
          <a:off x="762000" y="5489575"/>
          <a:ext cx="7942263" cy="939800"/>
        </p:xfrm>
        <a:graphic>
          <a:graphicData uri="http://schemas.openxmlformats.org/presentationml/2006/ole">
            <mc:AlternateContent xmlns:mc="http://schemas.openxmlformats.org/markup-compatibility/2006">
              <mc:Choice xmlns:v="urn:schemas-microsoft-com:vml" Requires="v">
                <p:oleObj name="Equation" r:id="rId7" imgW="5194080" imgH="723600" progId="Equation.DSMT4">
                  <p:embed/>
                </p:oleObj>
              </mc:Choice>
              <mc:Fallback>
                <p:oleObj name="Equation" r:id="rId7" imgW="5194080" imgH="723600" progId="Equation.DSMT4">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489575"/>
                        <a:ext cx="7942263" cy="93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animEffect transition="in" filter="dissolve">
                                      <p:cBhvr>
                                        <p:cTn id="7" dur="500"/>
                                        <p:tgtEl>
                                          <p:spTgt spid="369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9667">
                                            <p:txEl>
                                              <p:pRg st="1" end="1"/>
                                            </p:txEl>
                                          </p:spTgt>
                                        </p:tgtEl>
                                        <p:attrNameLst>
                                          <p:attrName>style.visibility</p:attrName>
                                        </p:attrNameLst>
                                      </p:cBhvr>
                                      <p:to>
                                        <p:strVal val="visible"/>
                                      </p:to>
                                    </p:set>
                                    <p:animEffect transition="in" filter="dissolve">
                                      <p:cBhvr>
                                        <p:cTn id="12" dur="500"/>
                                        <p:tgtEl>
                                          <p:spTgt spid="369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9667">
                                            <p:txEl>
                                              <p:pRg st="2" end="2"/>
                                            </p:txEl>
                                          </p:spTgt>
                                        </p:tgtEl>
                                        <p:attrNameLst>
                                          <p:attrName>style.visibility</p:attrName>
                                        </p:attrNameLst>
                                      </p:cBhvr>
                                      <p:to>
                                        <p:strVal val="visible"/>
                                      </p:to>
                                    </p:set>
                                    <p:animEffect transition="in" filter="dissolve">
                                      <p:cBhvr>
                                        <p:cTn id="17" dur="500"/>
                                        <p:tgtEl>
                                          <p:spTgt spid="369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077CE010-2BA6-48D4-A101-D5DEC394D728}"/>
              </a:ext>
            </a:extLst>
          </p:cNvPr>
          <p:cNvSpPr>
            <a:spLocks noGrp="1" noChangeArrowheads="1"/>
          </p:cNvSpPr>
          <p:nvPr>
            <p:ph type="title" idx="4294967295"/>
          </p:nvPr>
        </p:nvSpPr>
        <p:spPr bwMode="auto">
          <a:xfrm>
            <a:off x="604838" y="333375"/>
            <a:ext cx="7570787" cy="874713"/>
          </a:xfrm>
          <a:prstGeom prst="rect">
            <a:avLst/>
          </a:prstGeom>
        </p:spPr>
        <p:txBody>
          <a:bodyPr lIns="92018" tIns="46009" rIns="92018" bIns="46009" anchor="ctr"/>
          <a:lstStyle/>
          <a:p>
            <a:pPr>
              <a:defRPr/>
            </a:pPr>
            <a:r>
              <a:rPr lang="zh-CN" altLang="en-US" sz="4000" dirty="0">
                <a:effectLst>
                  <a:outerShdw blurRad="38100" dist="38100" dir="2700000" algn="tl">
                    <a:srgbClr val="C0C0C0"/>
                  </a:outerShdw>
                </a:effectLst>
                <a:latin typeface="Constantia" pitchFamily="18" charset="0"/>
                <a:ea typeface="宋体" pitchFamily="2" charset="-122"/>
              </a:rPr>
              <a:t>盈利和投资机会：无增长公司</a:t>
            </a:r>
            <a:endParaRPr lang="en-US" altLang="zh-CN" sz="4000" dirty="0">
              <a:effectLst>
                <a:outerShdw blurRad="38100" dist="38100" dir="2700000" algn="tl">
                  <a:srgbClr val="C0C0C0"/>
                </a:outerShdw>
              </a:effectLst>
              <a:latin typeface="Constantia" pitchFamily="18" charset="0"/>
              <a:ea typeface="宋体" pitchFamily="2" charset="-122"/>
            </a:endParaRPr>
          </a:p>
        </p:txBody>
      </p:sp>
      <p:sp>
        <p:nvSpPr>
          <p:cNvPr id="371715" name="Rectangle 3">
            <a:extLst>
              <a:ext uri="{FF2B5EF4-FFF2-40B4-BE49-F238E27FC236}">
                <a16:creationId xmlns:a16="http://schemas.microsoft.com/office/drawing/2014/main" id="{D6D0C85D-4043-49C8-9504-D32A3D88EADC}"/>
              </a:ext>
            </a:extLst>
          </p:cNvPr>
          <p:cNvSpPr>
            <a:spLocks noGrp="1" noChangeArrowheads="1"/>
          </p:cNvSpPr>
          <p:nvPr>
            <p:ph type="body" idx="4294967295"/>
          </p:nvPr>
        </p:nvSpPr>
        <p:spPr>
          <a:xfrm>
            <a:off x="539750" y="1338263"/>
            <a:ext cx="7927975" cy="2663825"/>
          </a:xfrm>
        </p:spPr>
        <p:txBody>
          <a:bodyPr lIns="92018" tIns="46009" rIns="92018" bIns="46009"/>
          <a:lstStyle/>
          <a:p>
            <a:pPr>
              <a:lnSpc>
                <a:spcPct val="125000"/>
              </a:lnSpc>
              <a:spcBef>
                <a:spcPct val="10000"/>
              </a:spcBef>
            </a:pPr>
            <a:r>
              <a:rPr lang="zh-CN" altLang="en-US" sz="2800" b="1">
                <a:latin typeface="华文宋体" panose="02010600040101010101" pitchFamily="2" charset="-122"/>
                <a:ea typeface="华文宋体" panose="02010600040101010101" pitchFamily="2" charset="-122"/>
              </a:rPr>
              <a:t>一家名为无增长（</a:t>
            </a:r>
            <a:r>
              <a:rPr lang="en-US" altLang="zh-CN" sz="2800" b="1">
                <a:latin typeface="华文宋体" panose="02010600040101010101" pitchFamily="2" charset="-122"/>
                <a:ea typeface="华文宋体" panose="02010600040101010101" pitchFamily="2" charset="-122"/>
              </a:rPr>
              <a:t>Nogrowth)</a:t>
            </a:r>
            <a:r>
              <a:rPr lang="zh-CN" altLang="en-US" sz="2800" b="1">
                <a:latin typeface="华文宋体" panose="02010600040101010101" pitchFamily="2" charset="-122"/>
                <a:ea typeface="华文宋体" panose="02010600040101010101" pitchFamily="2" charset="-122"/>
              </a:rPr>
              <a:t>的公司，其每股收益为</a:t>
            </a:r>
            <a:r>
              <a:rPr lang="en-US" altLang="zh-CN" sz="2800" b="1">
                <a:latin typeface="华文宋体" panose="02010600040101010101" pitchFamily="2" charset="-122"/>
                <a:ea typeface="华文宋体" panose="02010600040101010101" pitchFamily="2" charset="-122"/>
              </a:rPr>
              <a:t>15</a:t>
            </a:r>
            <a:r>
              <a:rPr lang="zh-CN" altLang="en-US" sz="2800" b="1">
                <a:latin typeface="华文宋体" panose="02010600040101010101" pitchFamily="2" charset="-122"/>
                <a:ea typeface="华文宋体" panose="02010600040101010101" pitchFamily="2" charset="-122"/>
              </a:rPr>
              <a:t>元。</a:t>
            </a:r>
            <a:endParaRPr lang="en-US" altLang="zh-CN" sz="2800" b="1">
              <a:latin typeface="华文宋体" panose="02010600040101010101" pitchFamily="2" charset="-122"/>
              <a:ea typeface="华文宋体" panose="02010600040101010101" pitchFamily="2" charset="-122"/>
            </a:endParaRPr>
          </a:p>
          <a:p>
            <a:pPr lvl="1">
              <a:lnSpc>
                <a:spcPct val="125000"/>
              </a:lnSpc>
              <a:spcBef>
                <a:spcPct val="10000"/>
              </a:spcBef>
            </a:pPr>
            <a:r>
              <a:rPr lang="zh-CN" altLang="en-US" sz="2400" b="1">
                <a:latin typeface="华文宋体" panose="02010600040101010101" pitchFamily="2" charset="-122"/>
                <a:ea typeface="华文宋体" panose="02010600040101010101" pitchFamily="2" charset="-122"/>
              </a:rPr>
              <a:t>该企业的投资额仅仅用于被损耗的生产产能，因此净投资</a:t>
            </a:r>
            <a:r>
              <a:rPr lang="en-US" altLang="zh-CN" sz="2400" b="1">
                <a:latin typeface="华文宋体" panose="02010600040101010101" pitchFamily="2" charset="-122"/>
                <a:ea typeface="华文宋体" panose="02010600040101010101" pitchFamily="2" charset="-122"/>
              </a:rPr>
              <a:t>I</a:t>
            </a:r>
            <a:r>
              <a:rPr lang="zh-CN" altLang="en-US" sz="2400" b="1">
                <a:latin typeface="华文宋体" panose="02010600040101010101" pitchFamily="2" charset="-122"/>
                <a:ea typeface="华文宋体" panose="02010600040101010101" pitchFamily="2" charset="-122"/>
              </a:rPr>
              <a:t>为</a:t>
            </a:r>
            <a:r>
              <a:rPr lang="en-US" altLang="zh-CN" sz="2400" b="1">
                <a:latin typeface="华文宋体" panose="02010600040101010101" pitchFamily="2" charset="-122"/>
                <a:ea typeface="华文宋体" panose="02010600040101010101" pitchFamily="2" charset="-122"/>
              </a:rPr>
              <a:t>0</a:t>
            </a:r>
            <a:r>
              <a:rPr lang="zh-CN" altLang="en-US" sz="2400" b="1">
                <a:latin typeface="华文宋体" panose="02010600040101010101" pitchFamily="2" charset="-122"/>
                <a:ea typeface="华文宋体" panose="02010600040101010101" pitchFamily="2" charset="-122"/>
              </a:rPr>
              <a:t>。</a:t>
            </a:r>
            <a:endParaRPr lang="en-US" altLang="zh-CN" sz="2400" b="1">
              <a:latin typeface="华文宋体" panose="02010600040101010101" pitchFamily="2" charset="-122"/>
              <a:ea typeface="华文宋体" panose="02010600040101010101" pitchFamily="2" charset="-122"/>
            </a:endParaRPr>
          </a:p>
          <a:p>
            <a:pPr lvl="1">
              <a:lnSpc>
                <a:spcPct val="125000"/>
              </a:lnSpc>
              <a:spcBef>
                <a:spcPct val="10000"/>
              </a:spcBef>
            </a:pPr>
            <a:r>
              <a:rPr lang="zh-CN" altLang="en-US" sz="2400" b="1">
                <a:latin typeface="华文宋体" panose="02010600040101010101" pitchFamily="2" charset="-122"/>
                <a:ea typeface="华文宋体" panose="02010600040101010101" pitchFamily="2" charset="-122"/>
              </a:rPr>
              <a:t>该企业把所有的盈利都作为红利派发，盈利没有增长，投资者获得永续年金。</a:t>
            </a:r>
            <a:endParaRPr lang="en-US" altLang="zh-CN" sz="2400" b="1">
              <a:latin typeface="华文宋体" panose="02010600040101010101" pitchFamily="2" charset="-122"/>
              <a:ea typeface="华文宋体" panose="02010600040101010101" pitchFamily="2" charset="-122"/>
            </a:endParaRPr>
          </a:p>
          <a:p>
            <a:pPr lvl="1">
              <a:lnSpc>
                <a:spcPct val="125000"/>
              </a:lnSpc>
              <a:spcBef>
                <a:spcPct val="10000"/>
              </a:spcBef>
            </a:pPr>
            <a:r>
              <a:rPr lang="zh-CN" altLang="en-US" sz="2400" b="1">
                <a:latin typeface="华文宋体" panose="02010600040101010101" pitchFamily="2" charset="-122"/>
                <a:ea typeface="华文宋体" panose="02010600040101010101" pitchFamily="2" charset="-122"/>
              </a:rPr>
              <a:t>假设市场资本化率为每年</a:t>
            </a:r>
            <a:r>
              <a:rPr lang="en-US" altLang="zh-CN" sz="2400" b="1">
                <a:latin typeface="华文宋体" panose="02010600040101010101" pitchFamily="2" charset="-122"/>
                <a:ea typeface="华文宋体" panose="02010600040101010101" pitchFamily="2" charset="-122"/>
              </a:rPr>
              <a:t>15%</a:t>
            </a:r>
            <a:r>
              <a:rPr lang="zh-CN" altLang="en-US" sz="2400" b="1">
                <a:latin typeface="华文宋体" panose="02010600040101010101" pitchFamily="2" charset="-122"/>
                <a:ea typeface="华文宋体" panose="02010600040101010101" pitchFamily="2" charset="-122"/>
              </a:rPr>
              <a:t>，则无增长公司的股票价格将为</a:t>
            </a:r>
            <a:r>
              <a:rPr lang="en-US" altLang="zh-CN" sz="2400" b="1">
                <a:latin typeface="华文宋体" panose="02010600040101010101" pitchFamily="2" charset="-122"/>
                <a:ea typeface="华文宋体" panose="02010600040101010101" pitchFamily="2" charset="-122"/>
              </a:rPr>
              <a:t>: </a:t>
            </a:r>
          </a:p>
        </p:txBody>
      </p:sp>
      <p:sp>
        <p:nvSpPr>
          <p:cNvPr id="371716" name="Text Box 4">
            <a:extLst>
              <a:ext uri="{FF2B5EF4-FFF2-40B4-BE49-F238E27FC236}">
                <a16:creationId xmlns:a16="http://schemas.microsoft.com/office/drawing/2014/main" id="{C7432055-416E-4BC2-BC23-870A5DF099DB}"/>
              </a:ext>
            </a:extLst>
          </p:cNvPr>
          <p:cNvSpPr txBox="1">
            <a:spLocks noChangeArrowheads="1"/>
          </p:cNvSpPr>
          <p:nvPr/>
        </p:nvSpPr>
        <p:spPr bwMode="auto">
          <a:xfrm>
            <a:off x="2827338" y="5513388"/>
            <a:ext cx="3352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800" b="1" i="1">
                <a:solidFill>
                  <a:srgbClr val="0000FF"/>
                </a:solidFill>
                <a:latin typeface="Times New Roman" panose="02020603050405020304" pitchFamily="18" charset="0"/>
                <a:ea typeface="宋体" panose="02010600030101010101" pitchFamily="2" charset="-122"/>
              </a:rPr>
              <a:t>P</a:t>
            </a:r>
            <a:r>
              <a:rPr lang="en-US" altLang="zh-CN" sz="2600" b="1" baseline="-30000">
                <a:solidFill>
                  <a:srgbClr val="0000FF"/>
                </a:solidFill>
                <a:latin typeface="Times New Roman" panose="02020603050405020304" pitchFamily="18" charset="0"/>
                <a:ea typeface="宋体" panose="02010600030101010101" pitchFamily="2" charset="-122"/>
              </a:rPr>
              <a:t>0</a:t>
            </a:r>
            <a:r>
              <a:rPr lang="en-US" altLang="zh-CN" sz="2600" b="1">
                <a:solidFill>
                  <a:srgbClr val="0000FF"/>
                </a:solidFill>
                <a:latin typeface="Times New Roman" panose="02020603050405020304" pitchFamily="18" charset="0"/>
                <a:ea typeface="宋体" panose="02010600030101010101" pitchFamily="2" charset="-122"/>
              </a:rPr>
              <a:t> </a:t>
            </a:r>
            <a:r>
              <a:rPr lang="en-US" altLang="zh-CN" sz="2800" b="1">
                <a:solidFill>
                  <a:srgbClr val="0000FF"/>
                </a:solidFill>
                <a:latin typeface="Times New Roman" panose="02020603050405020304" pitchFamily="18" charset="0"/>
                <a:ea typeface="宋体" panose="02010600030101010101" pitchFamily="2" charset="-122"/>
              </a:rPr>
              <a:t>=$15/0.15=$100</a:t>
            </a:r>
            <a:r>
              <a:rPr lang="en-US" altLang="zh-CN" sz="2800">
                <a:solidFill>
                  <a:srgbClr val="000000"/>
                </a:solidFill>
                <a:latin typeface="ZapfDingbats"/>
                <a:ea typeface="宋体" panose="02010600030101010101" pitchFamily="2" charset="-122"/>
              </a:rPr>
              <a:t> </a:t>
            </a:r>
            <a:endParaRPr lang="zh-CN" altLang="en-US" sz="2800">
              <a:solidFill>
                <a:srgbClr val="000000"/>
              </a:solidFill>
              <a:latin typeface="ZapfDingbats"/>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Effect transition="in" filter="dissolve">
                                      <p:cBhvr>
                                        <p:cTn id="7" dur="500"/>
                                        <p:tgtEl>
                                          <p:spTgt spid="371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715">
                                            <p:txEl>
                                              <p:pRg st="1" end="1"/>
                                            </p:txEl>
                                          </p:spTgt>
                                        </p:tgtEl>
                                        <p:attrNameLst>
                                          <p:attrName>style.visibility</p:attrName>
                                        </p:attrNameLst>
                                      </p:cBhvr>
                                      <p:to>
                                        <p:strVal val="visible"/>
                                      </p:to>
                                    </p:set>
                                    <p:animEffect transition="in" filter="dissolve">
                                      <p:cBhvr>
                                        <p:cTn id="12" dur="500"/>
                                        <p:tgtEl>
                                          <p:spTgt spid="3717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1715">
                                            <p:txEl>
                                              <p:pRg st="2" end="2"/>
                                            </p:txEl>
                                          </p:spTgt>
                                        </p:tgtEl>
                                        <p:attrNameLst>
                                          <p:attrName>style.visibility</p:attrName>
                                        </p:attrNameLst>
                                      </p:cBhvr>
                                      <p:to>
                                        <p:strVal val="visible"/>
                                      </p:to>
                                    </p:set>
                                    <p:animEffect transition="in" filter="dissolve">
                                      <p:cBhvr>
                                        <p:cTn id="17" dur="500"/>
                                        <p:tgtEl>
                                          <p:spTgt spid="3717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1715">
                                            <p:txEl>
                                              <p:pRg st="3" end="3"/>
                                            </p:txEl>
                                          </p:spTgt>
                                        </p:tgtEl>
                                        <p:attrNameLst>
                                          <p:attrName>style.visibility</p:attrName>
                                        </p:attrNameLst>
                                      </p:cBhvr>
                                      <p:to>
                                        <p:strVal val="visible"/>
                                      </p:to>
                                    </p:set>
                                    <p:animEffect transition="in" filter="dissolve">
                                      <p:cBhvr>
                                        <p:cTn id="22" dur="500"/>
                                        <p:tgtEl>
                                          <p:spTgt spid="3717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71716"/>
                                        </p:tgtEl>
                                        <p:attrNameLst>
                                          <p:attrName>style.visibility</p:attrName>
                                        </p:attrNameLst>
                                      </p:cBhvr>
                                      <p:to>
                                        <p:strVal val="visible"/>
                                      </p:to>
                                    </p:set>
                                    <p:animEffect transition="in" filter="box(in)">
                                      <p:cBhvr>
                                        <p:cTn id="27" dur="500"/>
                                        <p:tgtEl>
                                          <p:spTgt spid="37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bldLvl="2" autoUpdateAnimBg="0"/>
      <p:bldP spid="37171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9" name="Rectangle 9">
            <a:extLst>
              <a:ext uri="{FF2B5EF4-FFF2-40B4-BE49-F238E27FC236}">
                <a16:creationId xmlns:a16="http://schemas.microsoft.com/office/drawing/2014/main" id="{AE831977-6364-4C0C-BCF8-2384791E39A0}"/>
              </a:ext>
            </a:extLst>
          </p:cNvPr>
          <p:cNvSpPr>
            <a:spLocks noGrp="1" noChangeArrowheads="1"/>
          </p:cNvSpPr>
          <p:nvPr>
            <p:ph type="title" idx="4294967295"/>
          </p:nvPr>
        </p:nvSpPr>
        <p:spPr bwMode="auto">
          <a:xfrm>
            <a:off x="385763" y="100013"/>
            <a:ext cx="8229600" cy="1143000"/>
          </a:xfrm>
          <a:prstGeom prst="rect">
            <a:avLst/>
          </a:prstGeom>
        </p:spPr>
        <p:txBody>
          <a:bodyPr lIns="92018" tIns="46009" rIns="92018" bIns="46009" anchor="ctr"/>
          <a:lstStyle/>
          <a:p>
            <a:pPr>
              <a:defRPr/>
            </a:pPr>
            <a:r>
              <a:rPr lang="zh-CN" altLang="en-US" sz="4000" dirty="0">
                <a:effectLst>
                  <a:outerShdw blurRad="38100" dist="38100" dir="2700000" algn="tl">
                    <a:srgbClr val="C0C0C0"/>
                  </a:outerShdw>
                </a:effectLst>
                <a:latin typeface="Constantia" pitchFamily="18" charset="0"/>
                <a:ea typeface="宋体" pitchFamily="2" charset="-122"/>
              </a:rPr>
              <a:t>盈利和投资机会：增长公司</a:t>
            </a:r>
            <a:endParaRPr lang="en-US" altLang="zh-CN" sz="4000" dirty="0">
              <a:effectLst>
                <a:outerShdw blurRad="38100" dist="38100" dir="2700000" algn="tl">
                  <a:srgbClr val="C0C0C0"/>
                </a:outerShdw>
              </a:effectLst>
              <a:latin typeface="Constantia" pitchFamily="18" charset="0"/>
              <a:ea typeface="宋体" pitchFamily="2" charset="-122"/>
            </a:endParaRPr>
          </a:p>
        </p:txBody>
      </p:sp>
      <p:sp>
        <p:nvSpPr>
          <p:cNvPr id="373762" name="Rectangle 2">
            <a:extLst>
              <a:ext uri="{FF2B5EF4-FFF2-40B4-BE49-F238E27FC236}">
                <a16:creationId xmlns:a16="http://schemas.microsoft.com/office/drawing/2014/main" id="{03506097-5822-4B88-9E8D-F3BC4EADC36A}"/>
              </a:ext>
            </a:extLst>
          </p:cNvPr>
          <p:cNvSpPr>
            <a:spLocks noGrp="1" noChangeArrowheads="1"/>
          </p:cNvSpPr>
          <p:nvPr>
            <p:ph type="body" sz="half" idx="4294967295"/>
          </p:nvPr>
        </p:nvSpPr>
        <p:spPr>
          <a:xfrm>
            <a:off x="468313" y="1071563"/>
            <a:ext cx="8064500" cy="4114800"/>
          </a:xfrm>
        </p:spPr>
        <p:txBody>
          <a:bodyPr lIns="92018" tIns="46009" rIns="92018" bIns="46009"/>
          <a:lstStyle/>
          <a:p>
            <a:pPr>
              <a:lnSpc>
                <a:spcPct val="125000"/>
              </a:lnSpc>
              <a:spcBef>
                <a:spcPct val="5000"/>
              </a:spcBef>
            </a:pPr>
            <a:r>
              <a:rPr lang="zh-CN" altLang="en-US" sz="2400" b="1">
                <a:solidFill>
                  <a:srgbClr val="CC3300"/>
                </a:solidFill>
                <a:latin typeface="华文宋体" panose="02010600040101010101" pitchFamily="2" charset="-122"/>
                <a:ea typeface="华文宋体" panose="02010600040101010101" pitchFamily="2" charset="-122"/>
              </a:rPr>
              <a:t>增长股票公司（</a:t>
            </a:r>
            <a:r>
              <a:rPr lang="en-US" altLang="zh-CN" sz="2400" b="1">
                <a:solidFill>
                  <a:srgbClr val="CC3300"/>
                </a:solidFill>
                <a:latin typeface="华文宋体" panose="02010600040101010101" pitchFamily="2" charset="-122"/>
                <a:ea typeface="华文宋体" panose="02010600040101010101" pitchFamily="2" charset="-122"/>
              </a:rPr>
              <a:t>Growthstock</a:t>
            </a:r>
            <a:r>
              <a:rPr lang="zh-CN" altLang="en-US" sz="2400" b="1">
                <a:solidFill>
                  <a:srgbClr val="CC3300"/>
                </a:solidFill>
                <a:latin typeface="华文宋体" panose="02010600040101010101" pitchFamily="2" charset="-122"/>
                <a:ea typeface="华文宋体" panose="02010600040101010101" pitchFamily="2" charset="-122"/>
              </a:rPr>
              <a:t>）</a:t>
            </a:r>
            <a:r>
              <a:rPr lang="zh-CN" altLang="en-US" sz="2400" b="1">
                <a:latin typeface="华文宋体" panose="02010600040101010101" pitchFamily="2" charset="-122"/>
                <a:ea typeface="华文宋体" panose="02010600040101010101" pitchFamily="2" charset="-122"/>
              </a:rPr>
              <a:t>起初的盈利与无增长公司（</a:t>
            </a:r>
            <a:r>
              <a:rPr lang="en-US" altLang="zh-CN" sz="2400" b="1">
                <a:latin typeface="华文宋体" panose="02010600040101010101" pitchFamily="2" charset="-122"/>
                <a:ea typeface="华文宋体" panose="02010600040101010101" pitchFamily="2" charset="-122"/>
              </a:rPr>
              <a:t>Nogrowth</a:t>
            </a:r>
            <a:r>
              <a:rPr lang="zh-CN" altLang="en-US" sz="2400" b="1">
                <a:latin typeface="华文宋体" panose="02010600040101010101" pitchFamily="2" charset="-122"/>
                <a:ea typeface="华文宋体" panose="02010600040101010101" pitchFamily="2" charset="-122"/>
              </a:rPr>
              <a:t>）相同，但该公司每年将</a:t>
            </a:r>
            <a:r>
              <a:rPr lang="en-US" altLang="zh-CN" sz="2400" b="1">
                <a:solidFill>
                  <a:srgbClr val="FF00FF"/>
                </a:solidFill>
                <a:latin typeface="华文宋体" panose="02010600040101010101" pitchFamily="2" charset="-122"/>
                <a:ea typeface="华文宋体" panose="02010600040101010101" pitchFamily="2" charset="-122"/>
              </a:rPr>
              <a:t>60%</a:t>
            </a:r>
            <a:r>
              <a:rPr lang="zh-CN" altLang="en-US" sz="2400" b="1">
                <a:latin typeface="华文宋体" panose="02010600040101010101" pitchFamily="2" charset="-122"/>
                <a:ea typeface="华文宋体" panose="02010600040101010101" pitchFamily="2" charset="-122"/>
              </a:rPr>
              <a:t>的盈利再投资于新的投资，新投资机会每年产生</a:t>
            </a:r>
            <a:r>
              <a:rPr lang="en-US" altLang="zh-CN" sz="2400" b="1">
                <a:latin typeface="华文宋体" panose="02010600040101010101" pitchFamily="2" charset="-122"/>
                <a:ea typeface="华文宋体" panose="02010600040101010101" pitchFamily="2" charset="-122"/>
              </a:rPr>
              <a:t>20%</a:t>
            </a:r>
            <a:r>
              <a:rPr lang="zh-CN" altLang="en-US" sz="2400" b="1">
                <a:latin typeface="华文宋体" panose="02010600040101010101" pitchFamily="2" charset="-122"/>
                <a:ea typeface="华文宋体" panose="02010600040101010101" pitchFamily="2" charset="-122"/>
              </a:rPr>
              <a:t>的收益率。</a:t>
            </a:r>
            <a:endParaRPr lang="en-US" altLang="zh-CN" sz="2400" b="1">
              <a:latin typeface="华文宋体" panose="02010600040101010101" pitchFamily="2" charset="-122"/>
              <a:ea typeface="华文宋体" panose="02010600040101010101" pitchFamily="2" charset="-122"/>
            </a:endParaRPr>
          </a:p>
          <a:p>
            <a:pPr lvl="1">
              <a:lnSpc>
                <a:spcPct val="125000"/>
              </a:lnSpc>
              <a:spcBef>
                <a:spcPct val="5000"/>
              </a:spcBef>
            </a:pPr>
            <a:r>
              <a:rPr lang="zh-CN" altLang="en-US" sz="2000" b="1">
                <a:latin typeface="华文宋体" panose="02010600040101010101" pitchFamily="2" charset="-122"/>
                <a:ea typeface="华文宋体" panose="02010600040101010101" pitchFamily="2" charset="-122"/>
              </a:rPr>
              <a:t>增长股票公司（</a:t>
            </a:r>
            <a:r>
              <a:rPr lang="en-US" altLang="zh-CN" sz="2000" b="1">
                <a:latin typeface="华文宋体" panose="02010600040101010101" pitchFamily="2" charset="-122"/>
                <a:ea typeface="华文宋体" panose="02010600040101010101" pitchFamily="2" charset="-122"/>
              </a:rPr>
              <a:t>Growthstock</a:t>
            </a:r>
            <a:r>
              <a:rPr lang="zh-CN" altLang="en-US" sz="2000" b="1">
                <a:latin typeface="华文宋体" panose="02010600040101010101" pitchFamily="2" charset="-122"/>
                <a:ea typeface="华文宋体" panose="02010600040101010101" pitchFamily="2" charset="-122"/>
              </a:rPr>
              <a:t>）下年将只派发</a:t>
            </a:r>
            <a:r>
              <a:rPr lang="en-US" altLang="zh-CN" sz="2000" b="1">
                <a:solidFill>
                  <a:srgbClr val="FF00FF"/>
                </a:solidFill>
                <a:latin typeface="华文宋体" panose="02010600040101010101" pitchFamily="2" charset="-122"/>
                <a:ea typeface="华文宋体" panose="02010600040101010101" pitchFamily="2" charset="-122"/>
              </a:rPr>
              <a:t>15</a:t>
            </a:r>
            <a:r>
              <a:rPr lang="zh-CN" altLang="en-US" sz="2000" b="1">
                <a:solidFill>
                  <a:srgbClr val="FF00FF"/>
                </a:solidFill>
                <a:latin typeface="华文宋体" panose="02010600040101010101" pitchFamily="2" charset="-122"/>
                <a:ea typeface="华文宋体" panose="02010600040101010101" pitchFamily="2" charset="-122"/>
              </a:rPr>
              <a:t>美元中的</a:t>
            </a:r>
            <a:r>
              <a:rPr lang="en-US" altLang="zh-CN" sz="2000" b="1">
                <a:solidFill>
                  <a:srgbClr val="FF00FF"/>
                </a:solidFill>
                <a:latin typeface="华文宋体" panose="02010600040101010101" pitchFamily="2" charset="-122"/>
                <a:ea typeface="华文宋体" panose="02010600040101010101" pitchFamily="2" charset="-122"/>
              </a:rPr>
              <a:t>40%</a:t>
            </a:r>
            <a:r>
              <a:rPr lang="zh-CN" altLang="en-US" sz="2000" b="1">
                <a:latin typeface="华文宋体" panose="02010600040101010101" pitchFamily="2" charset="-122"/>
                <a:ea typeface="华文宋体" panose="02010600040101010101" pitchFamily="2" charset="-122"/>
              </a:rPr>
              <a:t>，即</a:t>
            </a:r>
            <a:r>
              <a:rPr lang="zh-CN" altLang="en-US" sz="2000" b="1">
                <a:solidFill>
                  <a:srgbClr val="FF00FF"/>
                </a:solidFill>
                <a:latin typeface="华文宋体" panose="02010600040101010101" pitchFamily="2" charset="-122"/>
                <a:ea typeface="华文宋体" panose="02010600040101010101" pitchFamily="2" charset="-122"/>
              </a:rPr>
              <a:t>每股</a:t>
            </a:r>
            <a:r>
              <a:rPr lang="en-US" altLang="zh-CN" sz="2000" b="1">
                <a:solidFill>
                  <a:srgbClr val="FF00FF"/>
                </a:solidFill>
                <a:latin typeface="华文宋体" panose="02010600040101010101" pitchFamily="2" charset="-122"/>
                <a:ea typeface="华文宋体" panose="02010600040101010101" pitchFamily="2" charset="-122"/>
              </a:rPr>
              <a:t>6</a:t>
            </a:r>
            <a:r>
              <a:rPr lang="zh-CN" altLang="en-US" sz="2000" b="1">
                <a:solidFill>
                  <a:srgbClr val="FF00FF"/>
                </a:solidFill>
                <a:latin typeface="华文宋体" panose="02010600040101010101" pitchFamily="2" charset="-122"/>
                <a:ea typeface="华文宋体" panose="02010600040101010101" pitchFamily="2" charset="-122"/>
              </a:rPr>
              <a:t>美元</a:t>
            </a:r>
            <a:r>
              <a:rPr lang="zh-CN" altLang="en-US" sz="2000" b="1">
                <a:latin typeface="华文宋体" panose="02010600040101010101" pitchFamily="2" charset="-122"/>
                <a:ea typeface="华文宋体" panose="02010600040101010101" pitchFamily="2" charset="-122"/>
              </a:rPr>
              <a:t>作为红利</a:t>
            </a:r>
            <a:endParaRPr lang="en-US" altLang="zh-CN" sz="2000" b="1">
              <a:latin typeface="华文宋体" panose="02010600040101010101" pitchFamily="2" charset="-122"/>
              <a:ea typeface="华文宋体" panose="02010600040101010101" pitchFamily="2" charset="-122"/>
            </a:endParaRPr>
          </a:p>
          <a:p>
            <a:pPr>
              <a:lnSpc>
                <a:spcPct val="125000"/>
              </a:lnSpc>
              <a:spcBef>
                <a:spcPct val="5000"/>
              </a:spcBef>
            </a:pPr>
            <a:r>
              <a:rPr lang="zh-CN" altLang="en-US" sz="2400" b="1">
                <a:latin typeface="华文宋体" panose="02010600040101010101" pitchFamily="2" charset="-122"/>
                <a:ea typeface="华文宋体" panose="02010600040101010101" pitchFamily="2" charset="-122"/>
              </a:rPr>
              <a:t>虽然增长股票公司的每股红利初始低于无增长公司的每股红利，但增长股票公司的红利将随着</a:t>
            </a:r>
            <a:r>
              <a:rPr lang="zh-CN" altLang="en-US" sz="2400" b="1">
                <a:solidFill>
                  <a:srgbClr val="FF00FF"/>
                </a:solidFill>
                <a:latin typeface="华文宋体" panose="02010600040101010101" pitchFamily="2" charset="-122"/>
                <a:ea typeface="华文宋体" panose="02010600040101010101" pitchFamily="2" charset="-122"/>
              </a:rPr>
              <a:t>时间的推移而增加。</a:t>
            </a:r>
            <a:endParaRPr lang="en-US" altLang="zh-CN" sz="2200" b="1">
              <a:solidFill>
                <a:srgbClr val="FF00FF"/>
              </a:solidFill>
              <a:latin typeface="华文宋体" panose="02010600040101010101" pitchFamily="2" charset="-122"/>
              <a:ea typeface="华文宋体" panose="02010600040101010101" pitchFamily="2" charset="-122"/>
            </a:endParaRPr>
          </a:p>
        </p:txBody>
      </p:sp>
      <p:graphicFrame>
        <p:nvGraphicFramePr>
          <p:cNvPr id="373776" name="Object 38">
            <a:extLst>
              <a:ext uri="{FF2B5EF4-FFF2-40B4-BE49-F238E27FC236}">
                <a16:creationId xmlns:a16="http://schemas.microsoft.com/office/drawing/2014/main" id="{0EE122DA-F889-47F9-BCF2-6505358AB763}"/>
              </a:ext>
            </a:extLst>
          </p:cNvPr>
          <p:cNvGraphicFramePr>
            <a:graphicFrameLocks noGrp="1" noChangeAspect="1"/>
          </p:cNvGraphicFramePr>
          <p:nvPr>
            <p:ph sz="quarter" idx="4294967295"/>
          </p:nvPr>
        </p:nvGraphicFramePr>
        <p:xfrm>
          <a:off x="2843213" y="4508500"/>
          <a:ext cx="1150937" cy="944563"/>
        </p:xfrm>
        <a:graphic>
          <a:graphicData uri="http://schemas.openxmlformats.org/presentationml/2006/ole">
            <mc:AlternateContent xmlns:mc="http://schemas.openxmlformats.org/markup-compatibility/2006">
              <mc:Choice xmlns:v="urn:schemas-microsoft-com:vml" Requires="v">
                <p:oleObj name="公式" r:id="rId3" imgW="520474" imgH="393529" progId="Equation.3">
                  <p:embed/>
                </p:oleObj>
              </mc:Choice>
              <mc:Fallback>
                <p:oleObj name="公式" r:id="rId3" imgW="520474" imgH="393529" progId="Equation.3">
                  <p:embed/>
                  <p:pic>
                    <p:nvPicPr>
                      <p:cNvPr id="0" name="Object 3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508500"/>
                        <a:ext cx="11509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nvGrpSpPr>
          <p:cNvPr id="2" name="Group 29">
            <a:extLst>
              <a:ext uri="{FF2B5EF4-FFF2-40B4-BE49-F238E27FC236}">
                <a16:creationId xmlns:a16="http://schemas.microsoft.com/office/drawing/2014/main" id="{1A0B7D4C-0B0A-4EE9-B08B-A057E8B25917}"/>
              </a:ext>
            </a:extLst>
          </p:cNvPr>
          <p:cNvGrpSpPr>
            <a:grpSpLocks/>
          </p:cNvGrpSpPr>
          <p:nvPr/>
        </p:nvGrpSpPr>
        <p:grpSpPr bwMode="auto">
          <a:xfrm>
            <a:off x="4006850" y="4437063"/>
            <a:ext cx="1717675" cy="1052512"/>
            <a:chOff x="2524" y="2795"/>
            <a:chExt cx="1082" cy="663"/>
          </a:xfrm>
        </p:grpSpPr>
        <p:graphicFrame>
          <p:nvGraphicFramePr>
            <p:cNvPr id="55309" name="Object 39">
              <a:extLst>
                <a:ext uri="{FF2B5EF4-FFF2-40B4-BE49-F238E27FC236}">
                  <a16:creationId xmlns:a16="http://schemas.microsoft.com/office/drawing/2014/main" id="{1AED22E3-331C-4869-9FE4-D4B133A64537}"/>
                </a:ext>
              </a:extLst>
            </p:cNvPr>
            <p:cNvGraphicFramePr>
              <a:graphicFrameLocks noChangeAspect="1"/>
            </p:cNvGraphicFramePr>
            <p:nvPr/>
          </p:nvGraphicFramePr>
          <p:xfrm>
            <a:off x="2789" y="2795"/>
            <a:ext cx="817" cy="663"/>
          </p:xfrm>
          <a:graphic>
            <a:graphicData uri="http://schemas.openxmlformats.org/presentationml/2006/ole">
              <mc:AlternateContent xmlns:mc="http://schemas.openxmlformats.org/markup-compatibility/2006">
                <mc:Choice xmlns:v="urn:schemas-microsoft-com:vml" Requires="v">
                  <p:oleObj name="公式" r:id="rId5" imgW="520474" imgH="393529" progId="Equation.3">
                    <p:embed/>
                  </p:oleObj>
                </mc:Choice>
                <mc:Fallback>
                  <p:oleObj name="公式" r:id="rId5" imgW="520474" imgH="393529"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 y="2795"/>
                          <a:ext cx="81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81" name="Text Box 21">
              <a:extLst>
                <a:ext uri="{FF2B5EF4-FFF2-40B4-BE49-F238E27FC236}">
                  <a16:creationId xmlns:a16="http://schemas.microsoft.com/office/drawing/2014/main" id="{BE17BBD7-867A-40D4-B8D4-CC02EA35C7A6}"/>
                </a:ext>
              </a:extLst>
            </p:cNvPr>
            <p:cNvSpPr txBox="1">
              <a:spLocks noChangeArrowheads="1"/>
            </p:cNvSpPr>
            <p:nvPr/>
          </p:nvSpPr>
          <p:spPr bwMode="auto">
            <a:xfrm>
              <a:off x="2524" y="2976"/>
              <a:ext cx="214" cy="291"/>
            </a:xfrm>
            <a:prstGeom prst="rect">
              <a:avLst/>
            </a:prstGeom>
            <a:noFill/>
            <a:ln>
              <a:noFill/>
            </a:ln>
            <a:effectLst/>
          </p:spPr>
          <p:txBody>
            <a:bodyPr wrap="none">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algn="ctr" eaLnBrk="0" fontAlgn="base" hangingPunct="0">
                <a:spcBef>
                  <a:spcPct val="0"/>
                </a:spcBef>
                <a:spcAft>
                  <a:spcPct val="0"/>
                </a:spcAft>
                <a:defRPr sz="2400">
                  <a:solidFill>
                    <a:schemeClr val="tx1"/>
                  </a:solidFill>
                  <a:latin typeface="ZapfDingbats"/>
                </a:defRPr>
              </a:lvl6pPr>
              <a:lvl7pPr marL="2971800" indent="-228600" algn="ctr" eaLnBrk="0" fontAlgn="base" hangingPunct="0">
                <a:spcBef>
                  <a:spcPct val="0"/>
                </a:spcBef>
                <a:spcAft>
                  <a:spcPct val="0"/>
                </a:spcAft>
                <a:defRPr sz="2400">
                  <a:solidFill>
                    <a:schemeClr val="tx1"/>
                  </a:solidFill>
                  <a:latin typeface="ZapfDingbats"/>
                </a:defRPr>
              </a:lvl7pPr>
              <a:lvl8pPr marL="3429000" indent="-228600" algn="ctr" eaLnBrk="0" fontAlgn="base" hangingPunct="0">
                <a:spcBef>
                  <a:spcPct val="0"/>
                </a:spcBef>
                <a:spcAft>
                  <a:spcPct val="0"/>
                </a:spcAft>
                <a:defRPr sz="2400">
                  <a:solidFill>
                    <a:schemeClr val="tx1"/>
                  </a:solidFill>
                  <a:latin typeface="ZapfDingbats"/>
                </a:defRPr>
              </a:lvl8pPr>
              <a:lvl9pPr marL="3886200" indent="-228600" algn="ctr" eaLnBrk="0" fontAlgn="base" hangingPunct="0">
                <a:spcBef>
                  <a:spcPct val="0"/>
                </a:spcBef>
                <a:spcAft>
                  <a:spcPct val="0"/>
                </a:spcAft>
                <a:defRPr sz="2400">
                  <a:solidFill>
                    <a:schemeClr val="tx1"/>
                  </a:solidFill>
                  <a:latin typeface="ZapfDingbats"/>
                </a:defRPr>
              </a:lvl9pPr>
            </a:lstStyle>
            <a:p>
              <a:pPr algn="ctr">
                <a:defRPr/>
              </a:pPr>
              <a:r>
                <a:rPr lang="en-US" altLang="zh-CN" b="1">
                  <a:solidFill>
                    <a:srgbClr val="000000"/>
                  </a:solidFill>
                  <a:effectLst>
                    <a:outerShdw blurRad="38100" dist="38100" dir="2700000" algn="tl">
                      <a:srgbClr val="C0C0C0"/>
                    </a:outerShdw>
                  </a:effectLst>
                  <a:ea typeface="宋体" pitchFamily="2" charset="-122"/>
                </a:rPr>
                <a:t>=</a:t>
              </a:r>
            </a:p>
          </p:txBody>
        </p:sp>
      </p:grpSp>
      <p:grpSp>
        <p:nvGrpSpPr>
          <p:cNvPr id="3" name="Group 30">
            <a:extLst>
              <a:ext uri="{FF2B5EF4-FFF2-40B4-BE49-F238E27FC236}">
                <a16:creationId xmlns:a16="http://schemas.microsoft.com/office/drawing/2014/main" id="{38C42387-1E62-4567-8B42-79FF5F55FFB0}"/>
              </a:ext>
            </a:extLst>
          </p:cNvPr>
          <p:cNvGrpSpPr>
            <a:grpSpLocks/>
          </p:cNvGrpSpPr>
          <p:nvPr/>
        </p:nvGrpSpPr>
        <p:grpSpPr bwMode="auto">
          <a:xfrm>
            <a:off x="2268538" y="4437063"/>
            <a:ext cx="2519362" cy="1906587"/>
            <a:chOff x="1292" y="2795"/>
            <a:chExt cx="1724" cy="1201"/>
          </a:xfrm>
        </p:grpSpPr>
        <p:sp>
          <p:nvSpPr>
            <p:cNvPr id="373782" name="Rectangle 22">
              <a:extLst>
                <a:ext uri="{FF2B5EF4-FFF2-40B4-BE49-F238E27FC236}">
                  <a16:creationId xmlns:a16="http://schemas.microsoft.com/office/drawing/2014/main" id="{FAA95B8F-220C-47FC-8E3C-9A9637712E92}"/>
                </a:ext>
              </a:extLst>
            </p:cNvPr>
            <p:cNvSpPr>
              <a:spLocks noChangeArrowheads="1"/>
            </p:cNvSpPr>
            <p:nvPr/>
          </p:nvSpPr>
          <p:spPr bwMode="auto">
            <a:xfrm>
              <a:off x="2789" y="2795"/>
              <a:ext cx="227" cy="680"/>
            </a:xfrm>
            <a:prstGeom prst="rect">
              <a:avLst/>
            </a:prstGeom>
            <a:noFill/>
            <a:ln w="38100">
              <a:solidFill>
                <a:srgbClr val="0000FF"/>
              </a:solidFill>
              <a:miter lim="800000"/>
              <a:headEnd/>
              <a:tailEnd/>
            </a:ln>
            <a:effectLst/>
          </p:spPr>
          <p:txBody>
            <a:bodyPr wrap="none" anchor="ctr"/>
            <a:lstStyle/>
            <a:p>
              <a:pPr algn="ctr">
                <a:defRPr/>
              </a:pPr>
              <a:endParaRPr lang="zh-CN" altLang="en-US" b="1">
                <a:solidFill>
                  <a:srgbClr val="000000"/>
                </a:solidFill>
                <a:effectLst>
                  <a:outerShdw blurRad="38100" dist="38100" dir="2700000" algn="tl">
                    <a:srgbClr val="C0C0C0"/>
                  </a:outerShdw>
                </a:effectLst>
                <a:ea typeface="宋体" pitchFamily="2" charset="-122"/>
              </a:endParaRPr>
            </a:p>
          </p:txBody>
        </p:sp>
        <p:sp>
          <p:nvSpPr>
            <p:cNvPr id="55308" name="AutoShape 25">
              <a:extLst>
                <a:ext uri="{FF2B5EF4-FFF2-40B4-BE49-F238E27FC236}">
                  <a16:creationId xmlns:a16="http://schemas.microsoft.com/office/drawing/2014/main" id="{6825CB4E-B764-4BB5-8638-359148C150BD}"/>
                </a:ext>
              </a:extLst>
            </p:cNvPr>
            <p:cNvSpPr>
              <a:spLocks/>
            </p:cNvSpPr>
            <p:nvPr/>
          </p:nvSpPr>
          <p:spPr bwMode="auto">
            <a:xfrm>
              <a:off x="1292" y="3612"/>
              <a:ext cx="1497" cy="384"/>
            </a:xfrm>
            <a:prstGeom prst="borderCallout2">
              <a:avLst>
                <a:gd name="adj1" fmla="val 18750"/>
                <a:gd name="adj2" fmla="val 103208"/>
                <a:gd name="adj3" fmla="val 18750"/>
                <a:gd name="adj4" fmla="val 108218"/>
                <a:gd name="adj5" fmla="val -38282"/>
                <a:gd name="adj6" fmla="val 113894"/>
              </a:avLst>
            </a:prstGeom>
            <a:solidFill>
              <a:srgbClr val="0000FF"/>
            </a:solidFill>
            <a:ln w="38100">
              <a:solidFill>
                <a:srgbClr val="0000FF"/>
              </a:solidFill>
              <a:miter lim="800000"/>
              <a:headEnd/>
              <a:tailEnd/>
            </a:ln>
          </p:spPr>
          <p:txBody>
            <a:bodyPr anchor="ct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rgbClr val="FFFFFF"/>
                  </a:solidFill>
                  <a:latin typeface="Times New Roman" panose="02020603050405020304" pitchFamily="18" charset="0"/>
                  <a:ea typeface="宋体" panose="02010600030101010101" pitchFamily="2" charset="-122"/>
                </a:rPr>
                <a:t>盈利留存比率</a:t>
              </a:r>
              <a:r>
                <a:rPr lang="en-US" altLang="zh-CN" sz="2200" b="1">
                  <a:solidFill>
                    <a:srgbClr val="FFFFFF"/>
                  </a:solidFill>
                  <a:latin typeface="Times New Roman" panose="02020603050405020304" pitchFamily="18" charset="0"/>
                  <a:ea typeface="宋体" panose="02010600030101010101" pitchFamily="2" charset="-122"/>
                </a:rPr>
                <a:t>b</a:t>
              </a:r>
              <a:endParaRPr lang="zh-CN" altLang="en-US" sz="2200" b="1">
                <a:solidFill>
                  <a:srgbClr val="FFFFFF"/>
                </a:solidFill>
                <a:latin typeface="Times New Roman" panose="02020603050405020304" pitchFamily="18" charset="0"/>
                <a:ea typeface="宋体" panose="02010600030101010101" pitchFamily="2" charset="-122"/>
              </a:endParaRPr>
            </a:p>
          </p:txBody>
        </p:sp>
      </p:grpSp>
      <p:grpSp>
        <p:nvGrpSpPr>
          <p:cNvPr id="4" name="Group 31">
            <a:extLst>
              <a:ext uri="{FF2B5EF4-FFF2-40B4-BE49-F238E27FC236}">
                <a16:creationId xmlns:a16="http://schemas.microsoft.com/office/drawing/2014/main" id="{78BC3738-E239-43E6-B2BD-273838B5D100}"/>
              </a:ext>
            </a:extLst>
          </p:cNvPr>
          <p:cNvGrpSpPr>
            <a:grpSpLocks/>
          </p:cNvGrpSpPr>
          <p:nvPr/>
        </p:nvGrpSpPr>
        <p:grpSpPr bwMode="auto">
          <a:xfrm>
            <a:off x="5075238" y="4437063"/>
            <a:ext cx="2952750" cy="1906587"/>
            <a:chOff x="3197" y="2795"/>
            <a:chExt cx="1860" cy="1201"/>
          </a:xfrm>
        </p:grpSpPr>
        <p:sp>
          <p:nvSpPr>
            <p:cNvPr id="373783" name="Rectangle 23">
              <a:extLst>
                <a:ext uri="{FF2B5EF4-FFF2-40B4-BE49-F238E27FC236}">
                  <a16:creationId xmlns:a16="http://schemas.microsoft.com/office/drawing/2014/main" id="{3FAFF776-5C21-40D3-BA1D-1D12360F1339}"/>
                </a:ext>
              </a:extLst>
            </p:cNvPr>
            <p:cNvSpPr>
              <a:spLocks noChangeArrowheads="1"/>
            </p:cNvSpPr>
            <p:nvPr/>
          </p:nvSpPr>
          <p:spPr bwMode="auto">
            <a:xfrm>
              <a:off x="3197" y="2795"/>
              <a:ext cx="408" cy="680"/>
            </a:xfrm>
            <a:prstGeom prst="rect">
              <a:avLst/>
            </a:prstGeom>
            <a:noFill/>
            <a:ln w="38100">
              <a:solidFill>
                <a:schemeClr val="hlink"/>
              </a:solidFill>
              <a:miter lim="800000"/>
              <a:headEnd/>
              <a:tailEnd/>
            </a:ln>
            <a:effectLst/>
          </p:spPr>
          <p:txBody>
            <a:bodyPr wrap="none" anchor="ctr"/>
            <a:lstStyle/>
            <a:p>
              <a:pPr algn="ctr">
                <a:defRPr/>
              </a:pPr>
              <a:endParaRPr lang="zh-CN" altLang="en-US" b="1">
                <a:solidFill>
                  <a:srgbClr val="000000"/>
                </a:solidFill>
                <a:effectLst>
                  <a:outerShdw blurRad="38100" dist="38100" dir="2700000" algn="tl">
                    <a:srgbClr val="C0C0C0"/>
                  </a:outerShdw>
                </a:effectLst>
                <a:ea typeface="宋体" pitchFamily="2" charset="-122"/>
              </a:endParaRPr>
            </a:p>
          </p:txBody>
        </p:sp>
        <p:sp>
          <p:nvSpPr>
            <p:cNvPr id="55306" name="AutoShape 26">
              <a:extLst>
                <a:ext uri="{FF2B5EF4-FFF2-40B4-BE49-F238E27FC236}">
                  <a16:creationId xmlns:a16="http://schemas.microsoft.com/office/drawing/2014/main" id="{FD50043A-0E8C-4D44-81C9-D2387F4170DE}"/>
                </a:ext>
              </a:extLst>
            </p:cNvPr>
            <p:cNvSpPr>
              <a:spLocks/>
            </p:cNvSpPr>
            <p:nvPr/>
          </p:nvSpPr>
          <p:spPr bwMode="auto">
            <a:xfrm>
              <a:off x="3379" y="3612"/>
              <a:ext cx="1678" cy="384"/>
            </a:xfrm>
            <a:prstGeom prst="borderCallout2">
              <a:avLst>
                <a:gd name="adj1" fmla="val 18750"/>
                <a:gd name="adj2" fmla="val -2861"/>
                <a:gd name="adj3" fmla="val 18750"/>
                <a:gd name="adj4" fmla="val -7926"/>
                <a:gd name="adj5" fmla="val -38801"/>
                <a:gd name="adj6" fmla="val -11023"/>
              </a:avLst>
            </a:prstGeom>
            <a:solidFill>
              <a:schemeClr val="hlink"/>
            </a:solidFill>
            <a:ln w="38100">
              <a:solidFill>
                <a:srgbClr val="00FFFF"/>
              </a:solidFill>
              <a:miter lim="800000"/>
              <a:headEnd/>
              <a:tailEnd/>
            </a:ln>
          </p:spPr>
          <p:txBody>
            <a:bodyPr anchor="ct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200" b="1">
                  <a:solidFill>
                    <a:srgbClr val="000000"/>
                  </a:solidFill>
                  <a:latin typeface="Times New Roman" panose="02020603050405020304" pitchFamily="18" charset="0"/>
                  <a:ea typeface="宋体" panose="02010600030101010101" pitchFamily="2" charset="-122"/>
                </a:rPr>
                <a:t>新投资收益率</a:t>
              </a:r>
              <a:r>
                <a:rPr lang="en-US" altLang="zh-CN" sz="2200" b="1">
                  <a:solidFill>
                    <a:srgbClr val="000000"/>
                  </a:solidFill>
                  <a:latin typeface="Times New Roman" panose="02020603050405020304" pitchFamily="18" charset="0"/>
                  <a:ea typeface="宋体" panose="02010600030101010101" pitchFamily="2" charset="-122"/>
                </a:rPr>
                <a:t>ROE</a:t>
              </a:r>
              <a:endParaRPr lang="zh-CN" altLang="en-US" sz="2200" b="1">
                <a:solidFill>
                  <a:srgbClr val="000000"/>
                </a:solidFill>
                <a:latin typeface="Times New Roman" panose="02020603050405020304" pitchFamily="18" charset="0"/>
                <a:ea typeface="宋体" panose="02010600030101010101" pitchFamily="2" charset="-122"/>
              </a:endParaRPr>
            </a:p>
          </p:txBody>
        </p:sp>
      </p:grpSp>
      <p:graphicFrame>
        <p:nvGraphicFramePr>
          <p:cNvPr id="373788" name="Object 40">
            <a:extLst>
              <a:ext uri="{FF2B5EF4-FFF2-40B4-BE49-F238E27FC236}">
                <a16:creationId xmlns:a16="http://schemas.microsoft.com/office/drawing/2014/main" id="{94DF5A46-2AAB-4DE2-80C8-96D2DDC9704B}"/>
              </a:ext>
            </a:extLst>
          </p:cNvPr>
          <p:cNvGraphicFramePr>
            <a:graphicFrameLocks noChangeAspect="1"/>
          </p:cNvGraphicFramePr>
          <p:nvPr/>
        </p:nvGraphicFramePr>
        <p:xfrm>
          <a:off x="4654550" y="5805488"/>
          <a:ext cx="493713" cy="555625"/>
        </p:xfrm>
        <a:graphic>
          <a:graphicData uri="http://schemas.openxmlformats.org/presentationml/2006/ole">
            <mc:AlternateContent xmlns:mc="http://schemas.openxmlformats.org/markup-compatibility/2006">
              <mc:Choice xmlns:v="urn:schemas-microsoft-com:vml" Requires="v">
                <p:oleObj name="公式" r:id="rId7" imgW="127080" imgH="140040" progId="Equation.3">
                  <p:embed/>
                </p:oleObj>
              </mc:Choice>
              <mc:Fallback>
                <p:oleObj name="公式" r:id="rId7" imgW="127080" imgH="140040"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4550" y="5805488"/>
                        <a:ext cx="49371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3762">
                                            <p:txEl>
                                              <p:pRg st="0" end="0"/>
                                            </p:txEl>
                                          </p:spTgt>
                                        </p:tgtEl>
                                        <p:attrNameLst>
                                          <p:attrName>style.visibility</p:attrName>
                                        </p:attrNameLst>
                                      </p:cBhvr>
                                      <p:to>
                                        <p:strVal val="visible"/>
                                      </p:to>
                                    </p:set>
                                    <p:animEffect transition="in" filter="dissolve">
                                      <p:cBhvr>
                                        <p:cTn id="7" dur="500"/>
                                        <p:tgtEl>
                                          <p:spTgt spid="3737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3762">
                                            <p:txEl>
                                              <p:pRg st="1" end="1"/>
                                            </p:txEl>
                                          </p:spTgt>
                                        </p:tgtEl>
                                        <p:attrNameLst>
                                          <p:attrName>style.visibility</p:attrName>
                                        </p:attrNameLst>
                                      </p:cBhvr>
                                      <p:to>
                                        <p:strVal val="visible"/>
                                      </p:to>
                                    </p:set>
                                    <p:animEffect transition="in" filter="dissolve">
                                      <p:cBhvr>
                                        <p:cTn id="12" dur="500"/>
                                        <p:tgtEl>
                                          <p:spTgt spid="37376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3762">
                                            <p:txEl>
                                              <p:pRg st="2" end="2"/>
                                            </p:txEl>
                                          </p:spTgt>
                                        </p:tgtEl>
                                        <p:attrNameLst>
                                          <p:attrName>style.visibility</p:attrName>
                                        </p:attrNameLst>
                                      </p:cBhvr>
                                      <p:to>
                                        <p:strVal val="visible"/>
                                      </p:to>
                                    </p:set>
                                    <p:animEffect transition="in" filter="dissolve">
                                      <p:cBhvr>
                                        <p:cTn id="17" dur="500"/>
                                        <p:tgtEl>
                                          <p:spTgt spid="37376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3776"/>
                                        </p:tgtEl>
                                        <p:attrNameLst>
                                          <p:attrName>style.visibility</p:attrName>
                                        </p:attrNameLst>
                                      </p:cBhvr>
                                      <p:to>
                                        <p:strVal val="visible"/>
                                      </p:to>
                                    </p:set>
                                    <p:animEffect transition="in" filter="wipe(left)">
                                      <p:cBhvr>
                                        <p:cTn id="22" dur="500"/>
                                        <p:tgtEl>
                                          <p:spTgt spid="3737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amond(in)">
                                      <p:cBhvr>
                                        <p:cTn id="32" dur="10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amond(in)">
                                      <p:cBhvr>
                                        <p:cTn id="37" dur="10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16" fill="hold" nodeType="clickEffect">
                                  <p:stCondLst>
                                    <p:cond delay="0"/>
                                  </p:stCondLst>
                                  <p:childTnLst>
                                    <p:set>
                                      <p:cBhvr>
                                        <p:cTn id="41" dur="1" fill="hold">
                                          <p:stCondLst>
                                            <p:cond delay="0"/>
                                          </p:stCondLst>
                                        </p:cTn>
                                        <p:tgtEl>
                                          <p:spTgt spid="373788"/>
                                        </p:tgtEl>
                                        <p:attrNameLst>
                                          <p:attrName>style.visibility</p:attrName>
                                        </p:attrNameLst>
                                      </p:cBhvr>
                                      <p:to>
                                        <p:strVal val="visible"/>
                                      </p:to>
                                    </p:set>
                                    <p:anim calcmode="lin" valueType="num">
                                      <p:cBhvr>
                                        <p:cTn id="42" dur="500" fill="hold"/>
                                        <p:tgtEl>
                                          <p:spTgt spid="373788"/>
                                        </p:tgtEl>
                                        <p:attrNameLst>
                                          <p:attrName>ppt_w</p:attrName>
                                        </p:attrNameLst>
                                      </p:cBhvr>
                                      <p:tavLst>
                                        <p:tav tm="0">
                                          <p:val>
                                            <p:fltVal val="0"/>
                                          </p:val>
                                        </p:tav>
                                        <p:tav tm="100000">
                                          <p:val>
                                            <p:strVal val="#ppt_w"/>
                                          </p:val>
                                        </p:tav>
                                      </p:tavLst>
                                    </p:anim>
                                    <p:anim calcmode="lin" valueType="num">
                                      <p:cBhvr>
                                        <p:cTn id="43" dur="500" fill="hold"/>
                                        <p:tgtEl>
                                          <p:spTgt spid="3737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45C0B1FC-480F-4219-9392-4E828E68F0E8}"/>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r">
              <a:spcBef>
                <a:spcPct val="0"/>
              </a:spcBef>
              <a:buClrTx/>
              <a:buSzTx/>
              <a:buFontTx/>
              <a:buNone/>
            </a:pPr>
            <a:fld id="{6CB41B86-2E28-4623-B20D-4CD1996CF978}" type="slidenum">
              <a:rPr lang="zh-CN" altLang="en-US" sz="1400">
                <a:latin typeface="Arial" panose="020B0604020202020204" pitchFamily="34" charset="0"/>
                <a:ea typeface="宋体" panose="02010600030101010101" pitchFamily="2" charset="-122"/>
              </a:rPr>
              <a:pPr algn="r">
                <a:spcBef>
                  <a:spcPct val="0"/>
                </a:spcBef>
                <a:buClrTx/>
                <a:buSzTx/>
                <a:buFontTx/>
                <a:buNone/>
              </a:pPr>
              <a:t>39</a:t>
            </a:fld>
            <a:endParaRPr lang="en-US" altLang="zh-CN" sz="1400">
              <a:latin typeface="Arial" panose="020B0604020202020204" pitchFamily="34" charset="0"/>
              <a:ea typeface="宋体" panose="02010600030101010101" pitchFamily="2" charset="-122"/>
            </a:endParaRPr>
          </a:p>
        </p:txBody>
      </p:sp>
      <p:sp>
        <p:nvSpPr>
          <p:cNvPr id="3" name="Rectangle 2">
            <a:extLst>
              <a:ext uri="{FF2B5EF4-FFF2-40B4-BE49-F238E27FC236}">
                <a16:creationId xmlns:a16="http://schemas.microsoft.com/office/drawing/2014/main" id="{2206EEDA-2F0F-4DD4-B027-B453D003E4E8}"/>
              </a:ext>
            </a:extLst>
          </p:cNvPr>
          <p:cNvSpPr>
            <a:spLocks noGrp="1" noChangeArrowheads="1"/>
          </p:cNvSpPr>
          <p:nvPr>
            <p:ph type="title" idx="4294967295"/>
          </p:nvPr>
        </p:nvSpPr>
        <p:spPr bwMode="auto">
          <a:xfrm>
            <a:off x="468313" y="404813"/>
            <a:ext cx="8229600" cy="674687"/>
          </a:xfrm>
          <a:prstGeom prst="rect">
            <a:avLst/>
          </a:prstGeom>
          <a:solidFill>
            <a:srgbClr val="FFFFFF"/>
          </a:solidFill>
          <a:ln>
            <a:miter lim="800000"/>
            <a:headEnd/>
            <a:tailEnd/>
          </a:ln>
        </p:spPr>
        <p:txBody>
          <a:bodyPr anchor="ctr"/>
          <a:lstStyle/>
          <a:p>
            <a:pPr eaLnBrk="1" hangingPunct="1">
              <a:defRPr/>
            </a:pPr>
            <a:r>
              <a:rPr lang="zh-CN" altLang="en-US" sz="3600" dirty="0">
                <a:effectLst>
                  <a:outerShdw blurRad="38100" dist="38100" dir="2700000" algn="tl">
                    <a:srgbClr val="C0C0C0"/>
                  </a:outerShdw>
                </a:effectLst>
                <a:latin typeface="Constantia" pitchFamily="18" charset="0"/>
                <a:ea typeface="宋体" pitchFamily="2" charset="-122"/>
              </a:rPr>
              <a:t>增长股票公司盈利和红利的增长情况</a:t>
            </a:r>
            <a:endParaRPr lang="en-US" altLang="zh-CN" sz="3600" dirty="0">
              <a:effectLst>
                <a:outerShdw blurRad="38100" dist="38100" dir="2700000" algn="tl">
                  <a:srgbClr val="C0C0C0"/>
                </a:outerShdw>
              </a:effectLst>
              <a:latin typeface="Constantia" pitchFamily="18" charset="0"/>
              <a:ea typeface="宋体" pitchFamily="2" charset="-122"/>
            </a:endParaRPr>
          </a:p>
        </p:txBody>
      </p:sp>
      <p:graphicFrame>
        <p:nvGraphicFramePr>
          <p:cNvPr id="106583" name="Group 87">
            <a:extLst>
              <a:ext uri="{FF2B5EF4-FFF2-40B4-BE49-F238E27FC236}">
                <a16:creationId xmlns:a16="http://schemas.microsoft.com/office/drawing/2014/main" id="{76D8E0AE-EE2D-4A86-ABF1-43642B34C43B}"/>
              </a:ext>
            </a:extLst>
          </p:cNvPr>
          <p:cNvGraphicFramePr>
            <a:graphicFrameLocks noGrp="1"/>
          </p:cNvGraphicFramePr>
          <p:nvPr/>
        </p:nvGraphicFramePr>
        <p:xfrm>
          <a:off x="312738" y="1363663"/>
          <a:ext cx="4176713" cy="2036761"/>
        </p:xfrm>
        <a:graphic>
          <a:graphicData uri="http://schemas.openxmlformats.org/drawingml/2006/table">
            <a:tbl>
              <a:tblPr/>
              <a:tblGrid>
                <a:gridCol w="1393696">
                  <a:extLst>
                    <a:ext uri="{9D8B030D-6E8A-4147-A177-3AD203B41FA5}">
                      <a16:colId xmlns:a16="http://schemas.microsoft.com/office/drawing/2014/main" val="20000"/>
                    </a:ext>
                  </a:extLst>
                </a:gridCol>
                <a:gridCol w="1390780">
                  <a:extLst>
                    <a:ext uri="{9D8B030D-6E8A-4147-A177-3AD203B41FA5}">
                      <a16:colId xmlns:a16="http://schemas.microsoft.com/office/drawing/2014/main" val="20001"/>
                    </a:ext>
                  </a:extLst>
                </a:gridCol>
                <a:gridCol w="1392237">
                  <a:extLst>
                    <a:ext uri="{9D8B030D-6E8A-4147-A177-3AD203B41FA5}">
                      <a16:colId xmlns:a16="http://schemas.microsoft.com/office/drawing/2014/main" val="20002"/>
                    </a:ext>
                  </a:extLst>
                </a:gridCol>
              </a:tblGrid>
              <a:tr h="401875">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E</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1</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=15</a:t>
                      </a:r>
                      <a:endParaRPr kumimoji="0" lang="en-US" altLang="zh-CN" sz="3200" b="1" i="0" u="none" strike="noStrike" cap="none" normalizeH="0" baseline="0" dirty="0">
                        <a:ln>
                          <a:noFill/>
                        </a:ln>
                        <a:solidFill>
                          <a:schemeClr val="tx1"/>
                        </a:solidFill>
                        <a:effectLst/>
                        <a:latin typeface="ZapfDingbats"/>
                        <a:ea typeface="宋体" pitchFamily="2" charset="-122"/>
                        <a:cs typeface="Times New Roman" pitchFamily="18" charset="0"/>
                      </a:endParaRP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a:t>
                      </a:r>
                      <a:r>
                        <a:rPr kumimoji="0" lang="en-US" altLang="zh-CN" sz="1400" b="1" i="0" u="none" strike="noStrike" cap="none" normalizeH="0" baseline="-25000">
                          <a:ln>
                            <a:noFill/>
                          </a:ln>
                          <a:solidFill>
                            <a:schemeClr val="tx1"/>
                          </a:solidFill>
                          <a:effectLst/>
                          <a:latin typeface="Times New Roman" pitchFamily="18" charset="0"/>
                          <a:ea typeface="宋体" pitchFamily="2" charset="-122"/>
                          <a:cs typeface="Times New Roman" pitchFamily="18" charset="0"/>
                        </a:rPr>
                        <a:t>1</a:t>
                      </a:r>
                      <a:r>
                        <a:rPr kumimoji="0"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=15×0.4=6</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1</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=15×0.6=9</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80408">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E</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2</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=15+9×20%=16.8</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D</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2</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=16.8×0.4=6.72</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2</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=16.8×0.6=10.08</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52603">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E</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=16.8+10.08×20%=18.816</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D</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=18.816×0.4=7.5264</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a:t>
                      </a:r>
                      <a:r>
                        <a:rPr kumimoji="0" lang="en-US" altLang="zh-CN" sz="1400" b="1"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=18.816×0.6=11.2896</a:t>
                      </a: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01875">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a:ln>
                            <a:noFill/>
                          </a:ln>
                          <a:solidFill>
                            <a:schemeClr val="tx1"/>
                          </a:solidFill>
                          <a:effectLst/>
                          <a:latin typeface="ZapfDingbats"/>
                          <a:ea typeface="宋体" pitchFamily="2" charset="-122"/>
                          <a:cs typeface="Times New Roman" pitchFamily="18" charset="0"/>
                        </a:rPr>
                        <a:t>…</a:t>
                      </a:r>
                      <a:endParaRPr kumimoji="0" lang="en-US" altLang="zh-CN" sz="3200" b="1" i="0" u="none" strike="noStrike" cap="none" normalizeH="0" baseline="0">
                        <a:ln>
                          <a:noFill/>
                        </a:ln>
                        <a:solidFill>
                          <a:schemeClr val="tx1"/>
                        </a:solidFill>
                        <a:effectLst/>
                        <a:latin typeface="ZapfDingbats"/>
                        <a:ea typeface="宋体" pitchFamily="2" charset="-122"/>
                        <a:cs typeface="Times New Roman" pitchFamily="18" charset="0"/>
                      </a:endParaRP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a:ln>
                            <a:noFill/>
                          </a:ln>
                          <a:solidFill>
                            <a:schemeClr val="tx1"/>
                          </a:solidFill>
                          <a:effectLst/>
                          <a:latin typeface="ZapfDingbats"/>
                          <a:ea typeface="宋体" pitchFamily="2" charset="-122"/>
                          <a:cs typeface="Times New Roman" pitchFamily="18" charset="0"/>
                        </a:rPr>
                        <a:t>…</a:t>
                      </a:r>
                      <a:endParaRPr kumimoji="0" lang="en-US" altLang="zh-CN" sz="3200" b="1" i="0" u="none" strike="noStrike" cap="none" normalizeH="0" baseline="0">
                        <a:ln>
                          <a:noFill/>
                        </a:ln>
                        <a:solidFill>
                          <a:schemeClr val="tx1"/>
                        </a:solidFill>
                        <a:effectLst/>
                        <a:latin typeface="ZapfDingbats"/>
                        <a:ea typeface="宋体" pitchFamily="2" charset="-122"/>
                        <a:cs typeface="Times New Roman" pitchFamily="18" charset="0"/>
                      </a:endParaRP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ZapfDingbats"/>
                          <a:ea typeface="宋体" pitchFamily="2" charset="-122"/>
                          <a:cs typeface="Times New Roman" pitchFamily="18" charset="0"/>
                        </a:rPr>
                        <a:t>…</a:t>
                      </a:r>
                      <a:endParaRPr kumimoji="0" lang="en-US" altLang="zh-CN" sz="3200" b="1" i="0" u="none" strike="noStrike" cap="none" normalizeH="0" baseline="0" dirty="0">
                        <a:ln>
                          <a:noFill/>
                        </a:ln>
                        <a:solidFill>
                          <a:schemeClr val="tx1"/>
                        </a:solidFill>
                        <a:effectLst/>
                        <a:latin typeface="ZapfDingbats"/>
                        <a:ea typeface="宋体" pitchFamily="2" charset="-122"/>
                        <a:cs typeface="Times New Roman" pitchFamily="18" charset="0"/>
                      </a:endParaRPr>
                    </a:p>
                  </a:txBody>
                  <a:tcPr marL="91445" marR="91445" marT="45694" marB="4569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57083" name="Text Box 88">
            <a:extLst>
              <a:ext uri="{FF2B5EF4-FFF2-40B4-BE49-F238E27FC236}">
                <a16:creationId xmlns:a16="http://schemas.microsoft.com/office/drawing/2014/main" id="{D67C5AD4-E787-4B8B-8C93-F23B344D8638}"/>
              </a:ext>
            </a:extLst>
          </p:cNvPr>
          <p:cNvSpPr txBox="1">
            <a:spLocks noChangeArrowheads="1"/>
          </p:cNvSpPr>
          <p:nvPr/>
        </p:nvSpPr>
        <p:spPr bwMode="auto">
          <a:xfrm>
            <a:off x="465138" y="3975100"/>
            <a:ext cx="5761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50000"/>
              </a:spcBef>
              <a:buClrTx/>
              <a:buSzTx/>
              <a:buFontTx/>
              <a:buNone/>
            </a:pPr>
            <a:r>
              <a:rPr lang="zh-CN" altLang="en-US" sz="2400">
                <a:latin typeface="Times New Roman" panose="02020603050405020304" pitchFamily="18" charset="0"/>
                <a:ea typeface="宋体" panose="02010600030101010101" pitchFamily="2" charset="-122"/>
              </a:rPr>
              <a:t>一般化</a:t>
            </a:r>
            <a:endParaRPr lang="en-US" altLang="zh-CN" sz="2400">
              <a:latin typeface="Times New Roman" panose="02020603050405020304" pitchFamily="18" charset="0"/>
              <a:ea typeface="宋体" panose="02010600030101010101" pitchFamily="2" charset="-122"/>
            </a:endParaRPr>
          </a:p>
        </p:txBody>
      </p:sp>
      <p:graphicFrame>
        <p:nvGraphicFramePr>
          <p:cNvPr id="557108" name="Group 52">
            <a:extLst>
              <a:ext uri="{FF2B5EF4-FFF2-40B4-BE49-F238E27FC236}">
                <a16:creationId xmlns:a16="http://schemas.microsoft.com/office/drawing/2014/main" id="{D08A6EC0-3565-400C-BA0C-158050C27EAC}"/>
              </a:ext>
            </a:extLst>
          </p:cNvPr>
          <p:cNvGraphicFramePr>
            <a:graphicFrameLocks noGrp="1"/>
          </p:cNvGraphicFramePr>
          <p:nvPr/>
        </p:nvGraphicFramePr>
        <p:xfrm>
          <a:off x="493713" y="4460875"/>
          <a:ext cx="8083550" cy="1628774"/>
        </p:xfrm>
        <a:graphic>
          <a:graphicData uri="http://schemas.openxmlformats.org/drawingml/2006/table">
            <a:tbl>
              <a:tblPr/>
              <a:tblGrid>
                <a:gridCol w="2359609">
                  <a:extLst>
                    <a:ext uri="{9D8B030D-6E8A-4147-A177-3AD203B41FA5}">
                      <a16:colId xmlns:a16="http://schemas.microsoft.com/office/drawing/2014/main" val="20000"/>
                    </a:ext>
                  </a:extLst>
                </a:gridCol>
                <a:gridCol w="3039415">
                  <a:extLst>
                    <a:ext uri="{9D8B030D-6E8A-4147-A177-3AD203B41FA5}">
                      <a16:colId xmlns:a16="http://schemas.microsoft.com/office/drawing/2014/main" val="20001"/>
                    </a:ext>
                  </a:extLst>
                </a:gridCol>
                <a:gridCol w="2684526">
                  <a:extLst>
                    <a:ext uri="{9D8B030D-6E8A-4147-A177-3AD203B41FA5}">
                      <a16:colId xmlns:a16="http://schemas.microsoft.com/office/drawing/2014/main" val="20002"/>
                    </a:ext>
                  </a:extLst>
                </a:gridCol>
              </a:tblGrid>
              <a:tr h="411162">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endParaRPr kumimoji="0" lang="en-US" altLang="zh-CN" sz="4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endParaRP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D</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zh-CN" altLang="en-US" sz="1800" b="0" i="0" u="none" strike="noStrike" cap="none" normalizeH="0" baseline="0" dirty="0">
                          <a:ln>
                            <a:noFill/>
                          </a:ln>
                          <a:solidFill>
                            <a:schemeClr val="tx1"/>
                          </a:solidFill>
                          <a:effectLst/>
                          <a:latin typeface="Cambria Math" panose="02040503050406030204" pitchFamily="18" charset="0"/>
                          <a:ea typeface="宋体" pitchFamily="2" charset="-122"/>
                          <a:cs typeface="Times New Roman" pitchFamily="18" charset="0"/>
                        </a:rPr>
                        <a:t>（</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zh-CN" altLang="en-US" sz="1800" b="0" i="0" u="none" strike="noStrike" cap="none" normalizeH="0" baseline="0" dirty="0">
                          <a:ln>
                            <a:noFill/>
                          </a:ln>
                          <a:solidFill>
                            <a:schemeClr val="tx1"/>
                          </a:solidFill>
                          <a:effectLst/>
                          <a:latin typeface="Cambria Math" panose="02040503050406030204" pitchFamily="18" charset="0"/>
                          <a:ea typeface="宋体" pitchFamily="2" charset="-122"/>
                          <a:cs typeface="Times New Roman" pitchFamily="18" charset="0"/>
                        </a:rPr>
                        <a:t>）</a:t>
                      </a:r>
                      <a:endParaRPr kumimoji="0" lang="zh-CN" altLang="en-US" sz="4000" b="0" i="0" u="none" strike="noStrike" cap="none" normalizeH="0" baseline="0" dirty="0">
                        <a:ln>
                          <a:noFill/>
                        </a:ln>
                        <a:solidFill>
                          <a:schemeClr val="tx1"/>
                        </a:solidFill>
                        <a:effectLst/>
                        <a:latin typeface="Cambria Math" panose="02040503050406030204" pitchFamily="18" charset="0"/>
                        <a:ea typeface="宋体" pitchFamily="2" charset="-122"/>
                        <a:cs typeface="Times New Roman" pitchFamily="18" charset="0"/>
                      </a:endParaRP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I</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b</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11162">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D</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 </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I</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ROE)b</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11162">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3</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D</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3</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25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I</a:t>
                      </a:r>
                      <a:r>
                        <a:rPr kumimoji="0" lang="en-US"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3</a:t>
                      </a:r>
                      <a:r>
                        <a:rPr kumimoji="0" lang="en-US"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=E</a:t>
                      </a:r>
                      <a:r>
                        <a:rPr kumimoji="0" lang="pt-BR" altLang="zh-CN" sz="1800" b="0" i="0" u="none" strike="noStrike" cap="none" normalizeH="0" baseline="-25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(1+b</a:t>
                      </a:r>
                      <a:r>
                        <a:rPr kumimoji="0" lang="pt-BR" altLang="zh-CN" sz="16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ROE)</a:t>
                      </a:r>
                      <a:r>
                        <a:rPr kumimoji="0" lang="pt-BR" altLang="zh-CN" sz="1800" b="0" i="0" u="none" strike="noStrike" cap="none" normalizeH="0" baseline="3000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2</a:t>
                      </a:r>
                      <a:r>
                        <a:rPr kumimoji="0" lang="pt-BR" altLang="zh-CN"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b</a:t>
                      </a: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8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endParaRPr kumimoji="0" lang="en-US" altLang="zh-CN"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cs typeface="Times New Roman" pitchFamily="18" charset="0"/>
                      </a:endParaRP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8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endParaRPr kumimoji="0" lang="en-US" altLang="zh-CN"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cs typeface="Times New Roman" pitchFamily="18" charset="0"/>
                      </a:endParaRP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75000"/>
                        <a:buFont typeface="Wingdings" pitchFamily="2" charset="2"/>
                        <a:buNone/>
                        <a:tabLst/>
                      </a:pPr>
                      <a:r>
                        <a:rPr kumimoji="0" lang="en-US" altLang="zh-CN" sz="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rPr>
                        <a:t>…</a:t>
                      </a:r>
                      <a:endPar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itchFamily="18" charset="0"/>
                      </a:endParaRPr>
                    </a:p>
                  </a:txBody>
                  <a:tcPr marL="91415" marR="91415" marT="45738" marB="4573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73776" name="Object 38">
            <a:extLst>
              <a:ext uri="{FF2B5EF4-FFF2-40B4-BE49-F238E27FC236}">
                <a16:creationId xmlns:a16="http://schemas.microsoft.com/office/drawing/2014/main" id="{320DA8D5-543D-4B37-8ABC-B936CBDB13EF}"/>
              </a:ext>
            </a:extLst>
          </p:cNvPr>
          <p:cNvGraphicFramePr>
            <a:graphicFrameLocks noChangeAspect="1"/>
          </p:cNvGraphicFramePr>
          <p:nvPr/>
        </p:nvGraphicFramePr>
        <p:xfrm>
          <a:off x="611188" y="6099175"/>
          <a:ext cx="1300162" cy="395288"/>
        </p:xfrm>
        <a:graphic>
          <a:graphicData uri="http://schemas.openxmlformats.org/presentationml/2006/ole">
            <mc:AlternateContent xmlns:mc="http://schemas.openxmlformats.org/markup-compatibility/2006">
              <mc:Choice xmlns:v="urn:schemas-microsoft-com:vml" Requires="v">
                <p:oleObj name="Equation" r:id="rId2" imgW="723586" imgH="203112" progId="Equation.DSMT4">
                  <p:embed/>
                </p:oleObj>
              </mc:Choice>
              <mc:Fallback>
                <p:oleObj name="Equation" r:id="rId2" imgW="723586" imgH="203112" progId="Equation.DSMT4">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6099175"/>
                        <a:ext cx="130016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7394" name="图片 3">
            <a:extLst>
              <a:ext uri="{FF2B5EF4-FFF2-40B4-BE49-F238E27FC236}">
                <a16:creationId xmlns:a16="http://schemas.microsoft.com/office/drawing/2014/main" id="{6C91BE36-BB1D-4D90-9545-4D5870A9F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20800"/>
            <a:ext cx="42799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5" name="文本框 4">
            <a:extLst>
              <a:ext uri="{FF2B5EF4-FFF2-40B4-BE49-F238E27FC236}">
                <a16:creationId xmlns:a16="http://schemas.microsoft.com/office/drawing/2014/main" id="{83BCAA0E-497E-4DBD-A214-26BF4515B807}"/>
              </a:ext>
            </a:extLst>
          </p:cNvPr>
          <p:cNvSpPr txBox="1">
            <a:spLocks noChangeArrowheads="1"/>
          </p:cNvSpPr>
          <p:nvPr/>
        </p:nvSpPr>
        <p:spPr bwMode="auto">
          <a:xfrm>
            <a:off x="493713" y="3389313"/>
            <a:ext cx="21605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spcBef>
                <a:spcPct val="0"/>
              </a:spcBef>
              <a:buClrTx/>
              <a:buSzTx/>
              <a:buFontTx/>
              <a:buNone/>
            </a:pPr>
            <a:r>
              <a:rPr lang="en-US" altLang="zh-CN" sz="1600">
                <a:latin typeface="Cambria Math" panose="02040503050406030204" pitchFamily="18" charset="0"/>
                <a:ea typeface="宋体" panose="02010600030101010101" pitchFamily="2" charset="-122"/>
              </a:rPr>
              <a:t>g=0.6*20%=12%</a:t>
            </a:r>
            <a:endParaRPr lang="zh-CN" altLang="en-US" sz="1600">
              <a:latin typeface="Cambria Math" panose="020405030504060302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7083"/>
                                        </p:tgtEl>
                                        <p:attrNameLst>
                                          <p:attrName>style.visibility</p:attrName>
                                        </p:attrNameLst>
                                      </p:cBhvr>
                                      <p:to>
                                        <p:strVal val="visible"/>
                                      </p:to>
                                    </p:set>
                                    <p:anim calcmode="lin" valueType="num">
                                      <p:cBhvr additive="base">
                                        <p:cTn id="7" dur="500" fill="hold"/>
                                        <p:tgtEl>
                                          <p:spTgt spid="557083"/>
                                        </p:tgtEl>
                                        <p:attrNameLst>
                                          <p:attrName>ppt_x</p:attrName>
                                        </p:attrNameLst>
                                      </p:cBhvr>
                                      <p:tavLst>
                                        <p:tav tm="0">
                                          <p:val>
                                            <p:strVal val="#ppt_x"/>
                                          </p:val>
                                        </p:tav>
                                        <p:tav tm="100000">
                                          <p:val>
                                            <p:strVal val="#ppt_x"/>
                                          </p:val>
                                        </p:tav>
                                      </p:tavLst>
                                    </p:anim>
                                    <p:anim calcmode="lin" valueType="num">
                                      <p:cBhvr additive="base">
                                        <p:cTn id="8" dur="500" fill="hold"/>
                                        <p:tgtEl>
                                          <p:spTgt spid="55708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557108"/>
                                        </p:tgtEl>
                                        <p:attrNameLst>
                                          <p:attrName>style.visibility</p:attrName>
                                        </p:attrNameLst>
                                      </p:cBhvr>
                                      <p:to>
                                        <p:strVal val="visible"/>
                                      </p:to>
                                    </p:set>
                                    <p:anim calcmode="lin" valueType="num">
                                      <p:cBhvr additive="base">
                                        <p:cTn id="12" dur="500" fill="hold"/>
                                        <p:tgtEl>
                                          <p:spTgt spid="557108"/>
                                        </p:tgtEl>
                                        <p:attrNameLst>
                                          <p:attrName>ppt_x</p:attrName>
                                        </p:attrNameLst>
                                      </p:cBhvr>
                                      <p:tavLst>
                                        <p:tav tm="0">
                                          <p:val>
                                            <p:strVal val="#ppt_x"/>
                                          </p:val>
                                        </p:tav>
                                        <p:tav tm="100000">
                                          <p:val>
                                            <p:strVal val="#ppt_x"/>
                                          </p:val>
                                        </p:tav>
                                      </p:tavLst>
                                    </p:anim>
                                    <p:anim calcmode="lin" valueType="num">
                                      <p:cBhvr additive="base">
                                        <p:cTn id="13" dur="500" fill="hold"/>
                                        <p:tgtEl>
                                          <p:spTgt spid="55710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73776"/>
                                        </p:tgtEl>
                                        <p:attrNameLst>
                                          <p:attrName>style.visibility</p:attrName>
                                        </p:attrNameLst>
                                      </p:cBhvr>
                                      <p:to>
                                        <p:strVal val="visible"/>
                                      </p:to>
                                    </p:set>
                                    <p:animEffect transition="in" filter="wipe(left)">
                                      <p:cBhvr>
                                        <p:cTn id="18" dur="500"/>
                                        <p:tgtEl>
                                          <p:spTgt spid="37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8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6BDB5B-F260-7DCD-524D-B0BB83824CFC}"/>
              </a:ext>
            </a:extLst>
          </p:cNvPr>
          <p:cNvPicPr>
            <a:picLocks noChangeAspect="1"/>
          </p:cNvPicPr>
          <p:nvPr/>
        </p:nvPicPr>
        <p:blipFill>
          <a:blip r:embed="rId2"/>
          <a:stretch>
            <a:fillRect/>
          </a:stretch>
        </p:blipFill>
        <p:spPr>
          <a:xfrm>
            <a:off x="251520" y="282804"/>
            <a:ext cx="8892480" cy="6475550"/>
          </a:xfrm>
          <a:prstGeom prst="rect">
            <a:avLst/>
          </a:prstGeom>
        </p:spPr>
      </p:pic>
    </p:spTree>
    <p:extLst>
      <p:ext uri="{BB962C8B-B14F-4D97-AF65-F5344CB8AC3E}">
        <p14:creationId xmlns:p14="http://schemas.microsoft.com/office/powerpoint/2010/main" val="337174851"/>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a:extLst>
              <a:ext uri="{FF2B5EF4-FFF2-40B4-BE49-F238E27FC236}">
                <a16:creationId xmlns:a16="http://schemas.microsoft.com/office/drawing/2014/main" id="{39BE8826-2F77-4AFD-8594-1847CAB08B55}"/>
              </a:ext>
            </a:extLst>
          </p:cNvPr>
          <p:cNvSpPr>
            <a:spLocks noChangeArrowheads="1"/>
          </p:cNvSpPr>
          <p:nvPr/>
        </p:nvSpPr>
        <p:spPr bwMode="auto">
          <a:xfrm>
            <a:off x="539750" y="1341438"/>
            <a:ext cx="8001000" cy="3167062"/>
          </a:xfrm>
          <a:prstGeom prst="rect">
            <a:avLst/>
          </a:prstGeom>
          <a:noFill/>
          <a:ln>
            <a:noFill/>
          </a:ln>
          <a:effectLst/>
        </p:spPr>
        <p:txBody>
          <a:bodyPr lIns="92018" tIns="46009" rIns="92018" bIns="46009"/>
          <a:lstStyle/>
          <a:p>
            <a:pPr marL="341313" indent="-341313" algn="just">
              <a:lnSpc>
                <a:spcPct val="125000"/>
              </a:lnSpc>
              <a:spcBef>
                <a:spcPct val="5000"/>
              </a:spcBef>
              <a:buClr>
                <a:srgbClr val="FAFD00"/>
              </a:buClr>
              <a:buSzPct val="75000"/>
              <a:buFont typeface="Wingdings" pitchFamily="2" charset="2"/>
              <a:buChar char="v"/>
              <a:defRPr/>
            </a:pPr>
            <a:r>
              <a:rPr lang="zh-CN" altLang="en-US" b="1" dirty="0">
                <a:solidFill>
                  <a:srgbClr val="000000"/>
                </a:solidFill>
                <a:latin typeface="Times New Roman" pitchFamily="18" charset="0"/>
                <a:ea typeface="宋体" pitchFamily="2" charset="-122"/>
              </a:rPr>
              <a:t>增长股票公司的股票价格</a:t>
            </a:r>
            <a:r>
              <a:rPr lang="zh-CN" altLang="en-US" b="1" dirty="0">
                <a:solidFill>
                  <a:srgbClr val="000000"/>
                </a:solidFill>
                <a:effectLst>
                  <a:outerShdw blurRad="38100" dist="38100" dir="2700000" algn="tl">
                    <a:srgbClr val="C0C0C0"/>
                  </a:outerShdw>
                </a:effectLst>
                <a:latin typeface="Times New Roman" pitchFamily="18" charset="0"/>
                <a:ea typeface="宋体" pitchFamily="2" charset="-122"/>
              </a:rPr>
              <a:t>：</a:t>
            </a:r>
            <a:r>
              <a:rPr lang="en-US" altLang="zh-CN" b="1" dirty="0">
                <a:solidFill>
                  <a:srgbClr val="000000"/>
                </a:solidFill>
                <a:effectLst>
                  <a:outerShdw blurRad="38100" dist="38100" dir="2700000" algn="tl">
                    <a:srgbClr val="C0C0C0"/>
                  </a:outerShdw>
                </a:effectLst>
                <a:latin typeface="Times New Roman" pitchFamily="18" charset="0"/>
                <a:ea typeface="宋体" pitchFamily="2" charset="-122"/>
              </a:rPr>
              <a:t> </a:t>
            </a:r>
          </a:p>
          <a:p>
            <a:pPr marL="341313" indent="-341313" algn="just">
              <a:lnSpc>
                <a:spcPct val="125000"/>
              </a:lnSpc>
              <a:spcBef>
                <a:spcPct val="5000"/>
              </a:spcBef>
              <a:buClr>
                <a:srgbClr val="FAFD00"/>
              </a:buClr>
              <a:buSzPct val="75000"/>
              <a:buFont typeface="Wingdings" pitchFamily="2" charset="2"/>
              <a:buChar char="v"/>
              <a:defRPr/>
            </a:pPr>
            <a:endParaRPr lang="en-US" altLang="zh-CN" b="1" dirty="0">
              <a:solidFill>
                <a:srgbClr val="000000"/>
              </a:solidFill>
              <a:effectLst>
                <a:outerShdw blurRad="38100" dist="38100" dir="2700000" algn="tl">
                  <a:srgbClr val="C0C0C0"/>
                </a:outerShdw>
              </a:effectLst>
              <a:latin typeface="Times New Roman" pitchFamily="18" charset="0"/>
              <a:ea typeface="宋体" pitchFamily="2" charset="-122"/>
            </a:endParaRPr>
          </a:p>
          <a:p>
            <a:pPr marL="341313" indent="-341313" algn="just">
              <a:lnSpc>
                <a:spcPct val="125000"/>
              </a:lnSpc>
              <a:spcBef>
                <a:spcPct val="5000"/>
              </a:spcBef>
              <a:buClr>
                <a:srgbClr val="FAFD00"/>
              </a:buClr>
              <a:buSzPct val="75000"/>
              <a:buFont typeface="Wingdings" pitchFamily="2" charset="2"/>
              <a:buChar char="v"/>
              <a:defRPr/>
            </a:pPr>
            <a:endParaRPr lang="en-US" altLang="zh-CN" b="1" dirty="0">
              <a:solidFill>
                <a:srgbClr val="000000"/>
              </a:solidFill>
              <a:effectLst>
                <a:outerShdw blurRad="38100" dist="38100" dir="2700000" algn="tl">
                  <a:srgbClr val="C0C0C0"/>
                </a:outerShdw>
              </a:effectLst>
              <a:latin typeface="Times New Roman" pitchFamily="18" charset="0"/>
              <a:ea typeface="宋体" pitchFamily="2" charset="-122"/>
            </a:endParaRPr>
          </a:p>
          <a:p>
            <a:pPr marL="341313" indent="-341313" algn="just">
              <a:lnSpc>
                <a:spcPct val="125000"/>
              </a:lnSpc>
              <a:spcBef>
                <a:spcPct val="5000"/>
              </a:spcBef>
              <a:buClr>
                <a:srgbClr val="FAFD00"/>
              </a:buClr>
              <a:buSzPct val="75000"/>
              <a:buFont typeface="Wingdings" pitchFamily="2" charset="2"/>
              <a:buChar char="v"/>
              <a:defRPr/>
            </a:pPr>
            <a:endParaRPr lang="en-US" altLang="zh-CN" b="1" dirty="0">
              <a:solidFill>
                <a:srgbClr val="000000"/>
              </a:solidFill>
              <a:latin typeface="Times New Roman" pitchFamily="18" charset="0"/>
              <a:ea typeface="宋体" pitchFamily="2" charset="-122"/>
            </a:endParaRPr>
          </a:p>
          <a:p>
            <a:pPr algn="just">
              <a:lnSpc>
                <a:spcPct val="125000"/>
              </a:lnSpc>
              <a:spcBef>
                <a:spcPct val="5000"/>
              </a:spcBef>
              <a:buClr>
                <a:srgbClr val="FAFD00"/>
              </a:buClr>
              <a:buSzPct val="75000"/>
              <a:defRPr/>
            </a:pPr>
            <a:endParaRPr lang="en-US" altLang="zh-CN" b="1" dirty="0">
              <a:solidFill>
                <a:srgbClr val="000000"/>
              </a:solidFill>
              <a:latin typeface="Times New Roman" pitchFamily="18" charset="0"/>
              <a:ea typeface="宋体" pitchFamily="2" charset="-122"/>
            </a:endParaRPr>
          </a:p>
          <a:p>
            <a:pPr marL="341313" indent="-341313" algn="just">
              <a:lnSpc>
                <a:spcPct val="125000"/>
              </a:lnSpc>
              <a:spcBef>
                <a:spcPct val="5000"/>
              </a:spcBef>
              <a:buClr>
                <a:srgbClr val="FAFD00"/>
              </a:buClr>
              <a:buSzPct val="75000"/>
              <a:buFont typeface="Wingdings" pitchFamily="2" charset="2"/>
              <a:buChar char="v"/>
              <a:defRPr/>
            </a:pPr>
            <a:endParaRPr lang="en-US" altLang="zh-CN" b="1" dirty="0">
              <a:solidFill>
                <a:srgbClr val="000000"/>
              </a:solidFill>
              <a:latin typeface="Times New Roman" pitchFamily="18" charset="0"/>
              <a:ea typeface="宋体" pitchFamily="2" charset="-122"/>
            </a:endParaRPr>
          </a:p>
          <a:p>
            <a:pPr marL="341313" indent="-341313" algn="just">
              <a:lnSpc>
                <a:spcPct val="125000"/>
              </a:lnSpc>
              <a:spcBef>
                <a:spcPct val="5000"/>
              </a:spcBef>
              <a:buClr>
                <a:srgbClr val="FAFD00"/>
              </a:buClr>
              <a:buSzPct val="75000"/>
              <a:buFont typeface="Wingdings" pitchFamily="2" charset="2"/>
              <a:buChar char="v"/>
              <a:defRPr/>
            </a:pPr>
            <a:r>
              <a:rPr lang="zh-CN" altLang="en-US" b="1" dirty="0">
                <a:solidFill>
                  <a:srgbClr val="000000"/>
                </a:solidFill>
                <a:latin typeface="Times New Roman" pitchFamily="18" charset="0"/>
                <a:ea typeface="宋体" pitchFamily="2" charset="-122"/>
              </a:rPr>
              <a:t>增长股票公司未来投资的净现值是其股票价格与无增长公司股票价格之间的</a:t>
            </a:r>
            <a:r>
              <a:rPr lang="zh-CN" altLang="en-US" b="1" dirty="0">
                <a:solidFill>
                  <a:srgbClr val="FF00FF"/>
                </a:solidFill>
                <a:latin typeface="Times New Roman" pitchFamily="18" charset="0"/>
                <a:ea typeface="宋体" pitchFamily="2" charset="-122"/>
              </a:rPr>
              <a:t>差额</a:t>
            </a:r>
            <a:r>
              <a:rPr lang="zh-CN" altLang="en-US" b="1" dirty="0">
                <a:solidFill>
                  <a:srgbClr val="000000"/>
                </a:solidFill>
                <a:latin typeface="Times New Roman" pitchFamily="18" charset="0"/>
                <a:ea typeface="宋体" pitchFamily="2" charset="-122"/>
              </a:rPr>
              <a:t>：</a:t>
            </a:r>
            <a:endParaRPr lang="en-US" altLang="zh-CN" b="1" dirty="0">
              <a:solidFill>
                <a:srgbClr val="000000"/>
              </a:solidFill>
              <a:latin typeface="Times New Roman" pitchFamily="18" charset="0"/>
              <a:ea typeface="宋体" pitchFamily="2" charset="-122"/>
            </a:endParaRPr>
          </a:p>
        </p:txBody>
      </p:sp>
      <p:sp>
        <p:nvSpPr>
          <p:cNvPr id="375811" name="Text Box 3">
            <a:extLst>
              <a:ext uri="{FF2B5EF4-FFF2-40B4-BE49-F238E27FC236}">
                <a16:creationId xmlns:a16="http://schemas.microsoft.com/office/drawing/2014/main" id="{504AC3CA-A062-4349-9E12-44BA4A824DB4}"/>
              </a:ext>
            </a:extLst>
          </p:cNvPr>
          <p:cNvSpPr txBox="1">
            <a:spLocks noChangeArrowheads="1"/>
          </p:cNvSpPr>
          <p:nvPr/>
        </p:nvSpPr>
        <p:spPr bwMode="auto">
          <a:xfrm>
            <a:off x="1971675" y="5227638"/>
            <a:ext cx="555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2400" b="1">
                <a:solidFill>
                  <a:srgbClr val="0000FF"/>
                </a:solidFill>
                <a:latin typeface="Times New Roman" panose="02020603050405020304" pitchFamily="18" charset="0"/>
                <a:ea typeface="宋体" panose="02010600030101010101" pitchFamily="2" charset="-122"/>
              </a:rPr>
              <a:t>未来投资的净现值 </a:t>
            </a:r>
            <a:r>
              <a:rPr lang="en-US" altLang="zh-CN" sz="2400">
                <a:solidFill>
                  <a:srgbClr val="0000FF"/>
                </a:solidFill>
                <a:latin typeface="Times New Roman" panose="02020603050405020304" pitchFamily="18" charset="0"/>
                <a:ea typeface="宋体" panose="02010600030101010101" pitchFamily="2" charset="-122"/>
              </a:rPr>
              <a:t>= $200 </a:t>
            </a:r>
            <a:r>
              <a:rPr lang="en-US" altLang="zh-CN" sz="24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0000FF"/>
                </a:solidFill>
                <a:latin typeface="Times New Roman" panose="02020603050405020304" pitchFamily="18" charset="0"/>
                <a:ea typeface="宋体" panose="02010600030101010101" pitchFamily="2" charset="-122"/>
              </a:rPr>
              <a:t> $100 = $100</a:t>
            </a:r>
            <a:r>
              <a:rPr lang="en-US" altLang="zh-CN" sz="2400">
                <a:solidFill>
                  <a:srgbClr val="000000"/>
                </a:solidFill>
                <a:latin typeface="ZapfDingbats"/>
                <a:ea typeface="宋体" panose="02010600030101010101" pitchFamily="2" charset="-122"/>
              </a:rPr>
              <a:t> </a:t>
            </a:r>
            <a:endParaRPr lang="zh-CN" altLang="en-US" sz="2400">
              <a:solidFill>
                <a:srgbClr val="000000"/>
              </a:solidFill>
              <a:latin typeface="ZapfDingbats"/>
              <a:ea typeface="宋体" panose="02010600030101010101" pitchFamily="2" charset="-122"/>
            </a:endParaRPr>
          </a:p>
        </p:txBody>
      </p:sp>
      <p:sp>
        <p:nvSpPr>
          <p:cNvPr id="58372" name="Rectangle 6">
            <a:extLst>
              <a:ext uri="{FF2B5EF4-FFF2-40B4-BE49-F238E27FC236}">
                <a16:creationId xmlns:a16="http://schemas.microsoft.com/office/drawing/2014/main" id="{EFF5959F-FE28-44FC-8F14-A96FFF1DBB91}"/>
              </a:ext>
            </a:extLst>
          </p:cNvPr>
          <p:cNvSpPr>
            <a:spLocks noChangeArrowheads="1"/>
          </p:cNvSpPr>
          <p:nvPr/>
        </p:nvSpPr>
        <p:spPr bwMode="auto">
          <a:xfrm>
            <a:off x="468313" y="549275"/>
            <a:ext cx="82073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nchor="ct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000" b="1">
                <a:solidFill>
                  <a:srgbClr val="FF00FF"/>
                </a:solidFill>
                <a:latin typeface="Times New Roman" panose="02020603050405020304" pitchFamily="18" charset="0"/>
                <a:ea typeface="宋体" panose="02010600030101010101" pitchFamily="2" charset="-122"/>
              </a:rPr>
              <a:t>Continued</a:t>
            </a:r>
          </a:p>
        </p:txBody>
      </p:sp>
      <p:sp>
        <p:nvSpPr>
          <p:cNvPr id="375820" name="AutoShape 12">
            <a:extLst>
              <a:ext uri="{FF2B5EF4-FFF2-40B4-BE49-F238E27FC236}">
                <a16:creationId xmlns:a16="http://schemas.microsoft.com/office/drawing/2014/main" id="{87BA595B-E146-4215-A528-74FFAF5992CC}"/>
              </a:ext>
            </a:extLst>
          </p:cNvPr>
          <p:cNvSpPr>
            <a:spLocks noChangeArrowheads="1"/>
          </p:cNvSpPr>
          <p:nvPr/>
        </p:nvSpPr>
        <p:spPr bwMode="auto">
          <a:xfrm>
            <a:off x="5937250" y="3357563"/>
            <a:ext cx="2667000" cy="431800"/>
          </a:xfrm>
          <a:prstGeom prst="wedgeRectCallout">
            <a:avLst>
              <a:gd name="adj1" fmla="val -58810"/>
              <a:gd name="adj2" fmla="val -111764"/>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83" tIns="45692" rIns="91383" bIns="45692"/>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200" b="1" i="1">
                <a:solidFill>
                  <a:srgbClr val="FAFD00"/>
                </a:solidFill>
                <a:latin typeface="Times New Roman" panose="02020603050405020304" pitchFamily="18" charset="0"/>
                <a:ea typeface="宋体" panose="02010600030101010101" pitchFamily="2" charset="-122"/>
              </a:rPr>
              <a:t>g</a:t>
            </a:r>
            <a:r>
              <a:rPr lang="en-US" altLang="zh-CN" sz="2200" b="1">
                <a:solidFill>
                  <a:srgbClr val="FAFD00"/>
                </a:solidFill>
                <a:latin typeface="Times New Roman" panose="02020603050405020304" pitchFamily="18" charset="0"/>
                <a:ea typeface="宋体" panose="02010600030101010101" pitchFamily="2" charset="-122"/>
              </a:rPr>
              <a:t> = 0.6 ×0.2 = 0.12</a:t>
            </a:r>
          </a:p>
        </p:txBody>
      </p:sp>
      <p:graphicFrame>
        <p:nvGraphicFramePr>
          <p:cNvPr id="375821" name="Object 14">
            <a:extLst>
              <a:ext uri="{FF2B5EF4-FFF2-40B4-BE49-F238E27FC236}">
                <a16:creationId xmlns:a16="http://schemas.microsoft.com/office/drawing/2014/main" id="{BF9AE1BD-D462-4595-AAB7-AB03E6AA90A4}"/>
              </a:ext>
            </a:extLst>
          </p:cNvPr>
          <p:cNvGraphicFramePr>
            <a:graphicFrameLocks noChangeAspect="1"/>
          </p:cNvGraphicFramePr>
          <p:nvPr/>
        </p:nvGraphicFramePr>
        <p:xfrm>
          <a:off x="1666875" y="2179638"/>
          <a:ext cx="4573588" cy="1701800"/>
        </p:xfrm>
        <a:graphic>
          <a:graphicData uri="http://schemas.openxmlformats.org/presentationml/2006/ole">
            <mc:AlternateContent xmlns:mc="http://schemas.openxmlformats.org/markup-compatibility/2006">
              <mc:Choice xmlns:v="urn:schemas-microsoft-com:vml" Requires="v">
                <p:oleObj name="Equation" r:id="rId2" imgW="2540000" imgH="838200" progId="Equation.DSMT4">
                  <p:embed/>
                </p:oleObj>
              </mc:Choice>
              <mc:Fallback>
                <p:oleObj name="Equation" r:id="rId2" imgW="2540000" imgH="838200" progId="Equation.DSMT4">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179638"/>
                        <a:ext cx="457358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5810">
                                            <p:txEl>
                                              <p:pRg st="0" end="0"/>
                                            </p:txEl>
                                          </p:spTgt>
                                        </p:tgtEl>
                                        <p:attrNameLst>
                                          <p:attrName>style.visibility</p:attrName>
                                        </p:attrNameLst>
                                      </p:cBhvr>
                                      <p:to>
                                        <p:strVal val="visible"/>
                                      </p:to>
                                    </p:set>
                                    <p:animEffect transition="in" filter="dissolve">
                                      <p:cBhvr>
                                        <p:cTn id="7" dur="500"/>
                                        <p:tgtEl>
                                          <p:spTgt spid="3758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375821"/>
                                        </p:tgtEl>
                                        <p:attrNameLst>
                                          <p:attrName>style.visibility</p:attrName>
                                        </p:attrNameLst>
                                      </p:cBhvr>
                                      <p:to>
                                        <p:strVal val="visible"/>
                                      </p:to>
                                    </p:set>
                                    <p:anim calcmode="lin" valueType="num">
                                      <p:cBhvr>
                                        <p:cTn id="12" dur="500" fill="hold"/>
                                        <p:tgtEl>
                                          <p:spTgt spid="375821"/>
                                        </p:tgtEl>
                                        <p:attrNameLst>
                                          <p:attrName>ppt_w</p:attrName>
                                        </p:attrNameLst>
                                      </p:cBhvr>
                                      <p:tavLst>
                                        <p:tav tm="0">
                                          <p:val>
                                            <p:fltVal val="0"/>
                                          </p:val>
                                        </p:tav>
                                        <p:tav tm="100000">
                                          <p:val>
                                            <p:strVal val="#ppt_w"/>
                                          </p:val>
                                        </p:tav>
                                      </p:tavLst>
                                    </p:anim>
                                    <p:anim calcmode="lin" valueType="num">
                                      <p:cBhvr>
                                        <p:cTn id="13" dur="500" fill="hold"/>
                                        <p:tgtEl>
                                          <p:spTgt spid="37582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375820"/>
                                        </p:tgtEl>
                                        <p:attrNameLst>
                                          <p:attrName>style.visibility</p:attrName>
                                        </p:attrNameLst>
                                      </p:cBhvr>
                                      <p:to>
                                        <p:strVal val="visible"/>
                                      </p:to>
                                    </p:set>
                                    <p:animEffect transition="in" filter="checkerboard(across)">
                                      <p:cBhvr>
                                        <p:cTn id="18" dur="500"/>
                                        <p:tgtEl>
                                          <p:spTgt spid="3758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5810">
                                            <p:txEl>
                                              <p:pRg st="6" end="6"/>
                                            </p:txEl>
                                          </p:spTgt>
                                        </p:tgtEl>
                                        <p:attrNameLst>
                                          <p:attrName>style.visibility</p:attrName>
                                        </p:attrNameLst>
                                      </p:cBhvr>
                                      <p:to>
                                        <p:strVal val="visible"/>
                                      </p:to>
                                    </p:set>
                                    <p:animEffect transition="in" filter="dissolve">
                                      <p:cBhvr>
                                        <p:cTn id="23" dur="500"/>
                                        <p:tgtEl>
                                          <p:spTgt spid="375810">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75811"/>
                                        </p:tgtEl>
                                        <p:attrNameLst>
                                          <p:attrName>style.visibility</p:attrName>
                                        </p:attrNameLst>
                                      </p:cBhvr>
                                      <p:to>
                                        <p:strVal val="visible"/>
                                      </p:to>
                                    </p:set>
                                    <p:animEffect transition="in" filter="box(in)">
                                      <p:cBhvr>
                                        <p:cTn id="28" dur="500"/>
                                        <p:tgtEl>
                                          <p:spTgt spid="375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build="p" bldLvl="2" autoUpdateAnimBg="0"/>
      <p:bldP spid="375811" grpId="0" autoUpdateAnimBg="0"/>
      <p:bldP spid="375820"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a:extLst>
              <a:ext uri="{FF2B5EF4-FFF2-40B4-BE49-F238E27FC236}">
                <a16:creationId xmlns:a16="http://schemas.microsoft.com/office/drawing/2014/main" id="{B1164246-9895-4B2A-8499-CD3F6914843B}"/>
              </a:ext>
            </a:extLst>
          </p:cNvPr>
          <p:cNvSpPr>
            <a:spLocks noChangeArrowheads="1"/>
          </p:cNvSpPr>
          <p:nvPr/>
        </p:nvSpPr>
        <p:spPr bwMode="auto">
          <a:xfrm>
            <a:off x="611188" y="306388"/>
            <a:ext cx="757078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nchor="ct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zh-CN" altLang="en-US" sz="3600" b="1">
                <a:solidFill>
                  <a:srgbClr val="0000FF"/>
                </a:solidFill>
                <a:latin typeface="Constantia" panose="02030602050306030303" pitchFamily="18" charset="0"/>
                <a:ea typeface="宋体" panose="02010600030101010101" pitchFamily="2" charset="-122"/>
              </a:rPr>
              <a:t>课堂练习</a:t>
            </a:r>
            <a:endParaRPr lang="en-US" altLang="zh-CN" sz="3600" b="1">
              <a:solidFill>
                <a:srgbClr val="0000FF"/>
              </a:solidFill>
              <a:latin typeface="Constantia" panose="02030602050306030303" pitchFamily="18" charset="0"/>
              <a:ea typeface="宋体" panose="02010600030101010101" pitchFamily="2" charset="-122"/>
            </a:endParaRPr>
          </a:p>
        </p:txBody>
      </p:sp>
      <p:sp>
        <p:nvSpPr>
          <p:cNvPr id="431111" name="Rectangle 7">
            <a:extLst>
              <a:ext uri="{FF2B5EF4-FFF2-40B4-BE49-F238E27FC236}">
                <a16:creationId xmlns:a16="http://schemas.microsoft.com/office/drawing/2014/main" id="{A668414C-161B-4E8A-9478-C98387774ECB}"/>
              </a:ext>
            </a:extLst>
          </p:cNvPr>
          <p:cNvSpPr>
            <a:spLocks noChangeArrowheads="1"/>
          </p:cNvSpPr>
          <p:nvPr/>
        </p:nvSpPr>
        <p:spPr bwMode="auto">
          <a:xfrm>
            <a:off x="358775" y="1196975"/>
            <a:ext cx="82804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5000"/>
              </a:spcBef>
              <a:buClr>
                <a:srgbClr val="FAFD00"/>
              </a:buClr>
              <a:buSzPct val="75000"/>
            </a:pPr>
            <a:r>
              <a:rPr lang="zh-CN" altLang="en-US" sz="2400" b="1">
                <a:latin typeface="Times New Roman" panose="02020603050405020304" pitchFamily="18" charset="0"/>
                <a:ea typeface="宋体" panose="02010600030101010101" pitchFamily="2" charset="-122"/>
              </a:rPr>
              <a:t>一位分析师使用固定增长折现红利模型对某公司股票进行价值评估。</a:t>
            </a:r>
            <a:r>
              <a:rPr lang="en-US" altLang="zh-CN" sz="2400" b="1">
                <a:latin typeface="Times New Roman" panose="02020603050405020304" pitchFamily="18" charset="0"/>
                <a:ea typeface="宋体" panose="02010600030101010101" pitchFamily="2" charset="-122"/>
              </a:rPr>
              <a:t> </a:t>
            </a:r>
          </a:p>
          <a:p>
            <a:pPr algn="just">
              <a:lnSpc>
                <a:spcPct val="125000"/>
              </a:lnSpc>
              <a:spcBef>
                <a:spcPct val="5000"/>
              </a:spcBef>
              <a:buClr>
                <a:srgbClr val="FAFD00"/>
              </a:buClr>
              <a:buSzPct val="75000"/>
            </a:pPr>
            <a:r>
              <a:rPr lang="zh-CN" altLang="en-US" sz="2400" b="1">
                <a:latin typeface="Times New Roman" panose="02020603050405020304" pitchFamily="18" charset="0"/>
                <a:ea typeface="宋体" panose="02010600030101010101" pitchFamily="2" charset="-122"/>
              </a:rPr>
              <a:t>假定该公司年底预期收益为每股</a:t>
            </a:r>
            <a:r>
              <a:rPr lang="en-US" altLang="zh-CN" sz="2400" b="1">
                <a:latin typeface="Times New Roman" panose="02020603050405020304" pitchFamily="18" charset="0"/>
                <a:ea typeface="宋体" panose="02010600030101010101" pitchFamily="2" charset="-122"/>
              </a:rPr>
              <a:t>10</a:t>
            </a:r>
            <a:r>
              <a:rPr lang="zh-CN" altLang="en-US" sz="2400" b="1">
                <a:latin typeface="Times New Roman" panose="02020603050405020304" pitchFamily="18" charset="0"/>
                <a:ea typeface="宋体" panose="02010600030101010101" pitchFamily="2" charset="-122"/>
              </a:rPr>
              <a:t>元，盈利留存比率为</a:t>
            </a:r>
            <a:r>
              <a:rPr lang="en-US" altLang="zh-CN" sz="2400" b="1">
                <a:latin typeface="Times New Roman" panose="02020603050405020304" pitchFamily="18" charset="0"/>
                <a:ea typeface="宋体" panose="02010600030101010101" pitchFamily="2" charset="-122"/>
              </a:rPr>
              <a:t>75</a:t>
            </a:r>
            <a:r>
              <a:rPr lang="zh-CN" altLang="en-US" sz="2400" b="1">
                <a:latin typeface="Times New Roman" panose="02020603050405020304" pitchFamily="18" charset="0"/>
                <a:ea typeface="宋体" panose="02010600030101010101" pitchFamily="2" charset="-122"/>
              </a:rPr>
              <a:t>％，未来投资收益率为每年</a:t>
            </a:r>
            <a:r>
              <a:rPr lang="en-US" altLang="zh-CN" sz="2400" b="1">
                <a:latin typeface="Times New Roman" panose="02020603050405020304" pitchFamily="18" charset="0"/>
                <a:ea typeface="宋体" panose="02010600030101010101" pitchFamily="2" charset="-122"/>
              </a:rPr>
              <a:t>18</a:t>
            </a:r>
            <a:r>
              <a:rPr lang="zh-CN" altLang="en-US" sz="2400" b="1">
                <a:latin typeface="Times New Roman" panose="02020603050405020304" pitchFamily="18" charset="0"/>
                <a:ea typeface="宋体" panose="02010600030101010101" pitchFamily="2" charset="-122"/>
              </a:rPr>
              <a:t>％，市场资本化率为</a:t>
            </a:r>
            <a:r>
              <a:rPr lang="en-US" altLang="zh-CN" sz="2400" b="1">
                <a:latin typeface="Times New Roman" panose="02020603050405020304" pitchFamily="18" charset="0"/>
                <a:ea typeface="宋体" panose="02010600030101010101" pitchFamily="2" charset="-122"/>
              </a:rPr>
              <a:t>15</a:t>
            </a:r>
            <a:r>
              <a:rPr lang="zh-CN" altLang="en-US" sz="2400" b="1">
                <a:latin typeface="Times New Roman" panose="02020603050405020304" pitchFamily="18" charset="0"/>
                <a:ea typeface="宋体" panose="02010600030101010101" pitchFamily="2" charset="-122"/>
              </a:rPr>
              <a:t>％。问题：（</a:t>
            </a:r>
            <a:r>
              <a:rPr lang="en-US" altLang="zh-CN" sz="2400" b="1">
                <a:latin typeface="Times New Roman" panose="02020603050405020304" pitchFamily="18" charset="0"/>
                <a:ea typeface="宋体" panose="02010600030101010101" pitchFamily="2" charset="-122"/>
              </a:rPr>
              <a:t>1</a:t>
            </a:r>
            <a:r>
              <a:rPr lang="zh-CN" altLang="en-US" sz="2400" b="1">
                <a:latin typeface="Times New Roman" panose="02020603050405020304" pitchFamily="18" charset="0"/>
                <a:ea typeface="宋体" panose="02010600030101010101" pitchFamily="2" charset="-122"/>
              </a:rPr>
              <a:t>）该公司股票的价值是多少？（</a:t>
            </a:r>
            <a:r>
              <a:rPr lang="en-US" altLang="zh-CN" sz="2400" b="1">
                <a:latin typeface="Times New Roman" panose="02020603050405020304" pitchFamily="18" charset="0"/>
                <a:ea typeface="宋体" panose="02010600030101010101" pitchFamily="2" charset="-122"/>
              </a:rPr>
              <a:t>2</a:t>
            </a:r>
            <a:r>
              <a:rPr lang="zh-CN" altLang="en-US" sz="2400" b="1">
                <a:latin typeface="Times New Roman" panose="02020603050405020304" pitchFamily="18" charset="0"/>
                <a:ea typeface="宋体" panose="02010600030101010101" pitchFamily="2" charset="-122"/>
              </a:rPr>
              <a:t>）该公司未来投资机会的净现值是多少？</a:t>
            </a:r>
            <a:endParaRPr lang="en-US" altLang="zh-CN" sz="2400" b="1">
              <a:latin typeface="Times New Roman" panose="02020603050405020304" pitchFamily="18" charset="0"/>
              <a:ea typeface="宋体" panose="02010600030101010101" pitchFamily="2" charset="-122"/>
            </a:endParaRPr>
          </a:p>
        </p:txBody>
      </p:sp>
      <p:graphicFrame>
        <p:nvGraphicFramePr>
          <p:cNvPr id="9" name="Object 14">
            <a:extLst>
              <a:ext uri="{FF2B5EF4-FFF2-40B4-BE49-F238E27FC236}">
                <a16:creationId xmlns:a16="http://schemas.microsoft.com/office/drawing/2014/main" id="{58FDE5F1-E379-4308-A929-BCE44655AA46}"/>
              </a:ext>
            </a:extLst>
          </p:cNvPr>
          <p:cNvGraphicFramePr>
            <a:graphicFrameLocks noChangeAspect="1"/>
          </p:cNvGraphicFramePr>
          <p:nvPr/>
        </p:nvGraphicFramePr>
        <p:xfrm>
          <a:off x="790575" y="4221163"/>
          <a:ext cx="7848600" cy="2000250"/>
        </p:xfrm>
        <a:graphic>
          <a:graphicData uri="http://schemas.openxmlformats.org/presentationml/2006/ole">
            <mc:AlternateContent xmlns:mc="http://schemas.openxmlformats.org/markup-compatibility/2006">
              <mc:Choice xmlns:v="urn:schemas-microsoft-com:vml" Requires="v">
                <p:oleObj name="Equation" r:id="rId2" imgW="4445000" imgH="1054100" progId="Equation.DSMT4">
                  <p:embed/>
                </p:oleObj>
              </mc:Choice>
              <mc:Fallback>
                <p:oleObj name="Equation" r:id="rId2" imgW="4445000" imgH="1054100" progId="Equation.DSMT4">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221163"/>
                        <a:ext cx="7848600" cy="2000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1111">
                                            <p:txEl>
                                              <p:pRg st="0" end="0"/>
                                            </p:txEl>
                                          </p:spTgt>
                                        </p:tgtEl>
                                        <p:attrNameLst>
                                          <p:attrName>style.visibility</p:attrName>
                                        </p:attrNameLst>
                                      </p:cBhvr>
                                      <p:to>
                                        <p:strVal val="visible"/>
                                      </p:to>
                                    </p:set>
                                    <p:animEffect transition="in" filter="dissolve">
                                      <p:cBhvr>
                                        <p:cTn id="7" dur="500"/>
                                        <p:tgtEl>
                                          <p:spTgt spid="4311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1111">
                                            <p:txEl>
                                              <p:pRg st="1" end="1"/>
                                            </p:txEl>
                                          </p:spTgt>
                                        </p:tgtEl>
                                        <p:attrNameLst>
                                          <p:attrName>style.visibility</p:attrName>
                                        </p:attrNameLst>
                                      </p:cBhvr>
                                      <p:to>
                                        <p:strVal val="visible"/>
                                      </p:to>
                                    </p:set>
                                    <p:animEffect transition="in" filter="dissolve">
                                      <p:cBhvr>
                                        <p:cTn id="12" dur="500"/>
                                        <p:tgtEl>
                                          <p:spTgt spid="4311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11"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a:extLst>
              <a:ext uri="{FF2B5EF4-FFF2-40B4-BE49-F238E27FC236}">
                <a16:creationId xmlns:a16="http://schemas.microsoft.com/office/drawing/2014/main" id="{31A4233D-CB95-4ACB-B9ED-392E2D80A0E2}"/>
              </a:ext>
            </a:extLst>
          </p:cNvPr>
          <p:cNvSpPr>
            <a:spLocks noChangeArrowheads="1"/>
          </p:cNvSpPr>
          <p:nvPr/>
        </p:nvSpPr>
        <p:spPr bwMode="auto">
          <a:xfrm>
            <a:off x="468313" y="549275"/>
            <a:ext cx="82073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nchor="ct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000" b="1">
                <a:solidFill>
                  <a:srgbClr val="FF00FF"/>
                </a:solidFill>
                <a:latin typeface="Times New Roman" panose="02020603050405020304" pitchFamily="18" charset="0"/>
                <a:ea typeface="宋体" panose="02010600030101010101" pitchFamily="2" charset="-122"/>
              </a:rPr>
              <a:t>Continued</a:t>
            </a:r>
          </a:p>
        </p:txBody>
      </p:sp>
      <p:sp>
        <p:nvSpPr>
          <p:cNvPr id="432133" name="Rectangle 5">
            <a:extLst>
              <a:ext uri="{FF2B5EF4-FFF2-40B4-BE49-F238E27FC236}">
                <a16:creationId xmlns:a16="http://schemas.microsoft.com/office/drawing/2014/main" id="{6950178D-6FA9-4B7E-9030-46A470A43B92}"/>
              </a:ext>
            </a:extLst>
          </p:cNvPr>
          <p:cNvSpPr>
            <a:spLocks noChangeArrowheads="1"/>
          </p:cNvSpPr>
          <p:nvPr/>
        </p:nvSpPr>
        <p:spPr bwMode="auto">
          <a:xfrm>
            <a:off x="554038" y="2359025"/>
            <a:ext cx="80010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5000"/>
              </a:spcBef>
              <a:buClr>
                <a:srgbClr val="FAFD00"/>
              </a:buClr>
              <a:buSzPct val="75000"/>
            </a:pPr>
            <a:r>
              <a:rPr lang="zh-CN" altLang="en-US" sz="2400" b="1">
                <a:solidFill>
                  <a:srgbClr val="CC3300"/>
                </a:solidFill>
                <a:latin typeface="宋体" panose="02010600030101010101" pitchFamily="2" charset="-122"/>
                <a:ea typeface="宋体" panose="02010600030101010101" pitchFamily="2" charset="-122"/>
              </a:rPr>
              <a:t>如果公司</a:t>
            </a:r>
            <a:r>
              <a:rPr lang="zh-CN" altLang="en-US" sz="2400" b="1">
                <a:latin typeface="宋体" panose="02010600030101010101" pitchFamily="2" charset="-122"/>
                <a:ea typeface="宋体" panose="02010600030101010101" pitchFamily="2" charset="-122"/>
              </a:rPr>
              <a:t>未来投资的收益率为每年</a:t>
            </a:r>
            <a:r>
              <a:rPr lang="en-US" altLang="zh-CN" sz="2400" b="1">
                <a:solidFill>
                  <a:srgbClr val="FF0000"/>
                </a:solidFill>
                <a:latin typeface="宋体" panose="02010600030101010101" pitchFamily="2" charset="-122"/>
                <a:ea typeface="宋体" panose="02010600030101010101" pitchFamily="2" charset="-122"/>
              </a:rPr>
              <a:t>15</a:t>
            </a:r>
            <a:r>
              <a:rPr lang="zh-CN" altLang="en-US" sz="2400" b="1">
                <a:solidFill>
                  <a:srgbClr val="FF0000"/>
                </a:solidFill>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a:t>
            </a:r>
            <a:r>
              <a:rPr lang="zh-CN" altLang="en-US" sz="2400" b="1">
                <a:solidFill>
                  <a:srgbClr val="0000CC"/>
                </a:solidFill>
                <a:latin typeface="宋体" panose="02010600030101010101" pitchFamily="2" charset="-122"/>
                <a:ea typeface="宋体" panose="02010600030101010101" pitchFamily="2" charset="-122"/>
              </a:rPr>
              <a:t>等于市场资本化比率</a:t>
            </a:r>
            <a:r>
              <a:rPr lang="zh-CN" altLang="en-US" sz="2400" b="1">
                <a:latin typeface="宋体" panose="02010600030101010101" pitchFamily="2" charset="-122"/>
                <a:ea typeface="宋体" panose="02010600030101010101" pitchFamily="2" charset="-122"/>
              </a:rPr>
              <a:t>），并且每年将其盈利的</a:t>
            </a:r>
            <a:r>
              <a:rPr lang="en-US" altLang="zh-CN" sz="2400" b="1">
                <a:solidFill>
                  <a:srgbClr val="FF0000"/>
                </a:solidFill>
                <a:latin typeface="宋体" panose="02010600030101010101" pitchFamily="2" charset="-122"/>
                <a:ea typeface="宋体" panose="02010600030101010101" pitchFamily="2" charset="-122"/>
              </a:rPr>
              <a:t>60</a:t>
            </a:r>
            <a:r>
              <a:rPr lang="zh-CN" altLang="en-US" sz="2400" b="1">
                <a:solidFill>
                  <a:srgbClr val="FF0000"/>
                </a:solidFill>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进行再投资，其股价为：</a:t>
            </a:r>
            <a:endParaRPr lang="en-US" altLang="zh-CN" sz="2400" b="1">
              <a:latin typeface="宋体" panose="02010600030101010101" pitchFamily="2" charset="-122"/>
              <a:ea typeface="宋体" panose="02010600030101010101" pitchFamily="2" charset="-122"/>
            </a:endParaRPr>
          </a:p>
        </p:txBody>
      </p:sp>
      <p:sp>
        <p:nvSpPr>
          <p:cNvPr id="432134" name="Text Box 6">
            <a:extLst>
              <a:ext uri="{FF2B5EF4-FFF2-40B4-BE49-F238E27FC236}">
                <a16:creationId xmlns:a16="http://schemas.microsoft.com/office/drawing/2014/main" id="{2A26CD2D-7928-427D-B174-8EA849EFB681}"/>
              </a:ext>
            </a:extLst>
          </p:cNvPr>
          <p:cNvSpPr txBox="1">
            <a:spLocks noChangeArrowheads="1"/>
          </p:cNvSpPr>
          <p:nvPr/>
        </p:nvSpPr>
        <p:spPr bwMode="auto">
          <a:xfrm>
            <a:off x="2963863" y="3892550"/>
            <a:ext cx="276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3" tIns="45692" rIns="91383" bIns="45692">
            <a:spAutoFit/>
          </a:bodyPr>
          <a:lstStyle>
            <a:lvl1pPr>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ctr">
              <a:spcBef>
                <a:spcPct val="0"/>
              </a:spcBef>
              <a:buClrTx/>
              <a:buSzTx/>
              <a:buFontTx/>
              <a:buNone/>
            </a:pPr>
            <a:r>
              <a:rPr lang="en-US" altLang="zh-CN" sz="2400" i="1">
                <a:solidFill>
                  <a:srgbClr val="0000FF"/>
                </a:solidFill>
                <a:latin typeface="Times New Roman" panose="02020603050405020304" pitchFamily="18" charset="0"/>
                <a:ea typeface="宋体" panose="02010600030101010101" pitchFamily="2" charset="-122"/>
              </a:rPr>
              <a:t>g</a:t>
            </a:r>
            <a:r>
              <a:rPr lang="en-US" altLang="zh-CN" sz="2400">
                <a:solidFill>
                  <a:srgbClr val="0000FF"/>
                </a:solidFill>
                <a:latin typeface="Times New Roman" panose="02020603050405020304" pitchFamily="18" charset="0"/>
                <a:ea typeface="宋体" panose="02010600030101010101" pitchFamily="2" charset="-122"/>
              </a:rPr>
              <a:t> = 0.6 × 0.15=0.09</a:t>
            </a:r>
            <a:endParaRPr lang="zh-CN" altLang="en-US" sz="2400">
              <a:solidFill>
                <a:srgbClr val="0000FF"/>
              </a:solidFill>
              <a:latin typeface="Times New Roman" panose="02020603050405020304" pitchFamily="18" charset="0"/>
              <a:ea typeface="宋体" panose="02010600030101010101" pitchFamily="2" charset="-122"/>
            </a:endParaRPr>
          </a:p>
        </p:txBody>
      </p:sp>
      <p:graphicFrame>
        <p:nvGraphicFramePr>
          <p:cNvPr id="432135" name="Object 14">
            <a:extLst>
              <a:ext uri="{FF2B5EF4-FFF2-40B4-BE49-F238E27FC236}">
                <a16:creationId xmlns:a16="http://schemas.microsoft.com/office/drawing/2014/main" id="{07C511AA-E2A0-47A4-B2C7-0AA14840269E}"/>
              </a:ext>
            </a:extLst>
          </p:cNvPr>
          <p:cNvGraphicFramePr>
            <a:graphicFrameLocks noChangeAspect="1"/>
          </p:cNvGraphicFramePr>
          <p:nvPr/>
        </p:nvGraphicFramePr>
        <p:xfrm>
          <a:off x="2408238" y="4508500"/>
          <a:ext cx="3873500" cy="788988"/>
        </p:xfrm>
        <a:graphic>
          <a:graphicData uri="http://schemas.openxmlformats.org/presentationml/2006/ole">
            <mc:AlternateContent xmlns:mc="http://schemas.openxmlformats.org/markup-compatibility/2006">
              <mc:Choice xmlns:v="urn:schemas-microsoft-com:vml" Requires="v">
                <p:oleObj name="Equation" r:id="rId2" imgW="2527200" imgH="508680" progId="Equation.DSMT4">
                  <p:embed/>
                </p:oleObj>
              </mc:Choice>
              <mc:Fallback>
                <p:oleObj name="Equation" r:id="rId2" imgW="2527200" imgH="508680" progId="Equation.DSMT4">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4508500"/>
                        <a:ext cx="38735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2137" name="Text Box 9">
            <a:extLst>
              <a:ext uri="{FF2B5EF4-FFF2-40B4-BE49-F238E27FC236}">
                <a16:creationId xmlns:a16="http://schemas.microsoft.com/office/drawing/2014/main" id="{DDC52D4D-4D83-45A5-8C67-53C58FC018DF}"/>
              </a:ext>
            </a:extLst>
          </p:cNvPr>
          <p:cNvSpPr txBox="1">
            <a:spLocks noChangeArrowheads="1"/>
          </p:cNvSpPr>
          <p:nvPr/>
        </p:nvSpPr>
        <p:spPr bwMode="auto">
          <a:xfrm>
            <a:off x="2551113" y="5445125"/>
            <a:ext cx="3587750" cy="461963"/>
          </a:xfrm>
          <a:prstGeom prst="rect">
            <a:avLst/>
          </a:prstGeom>
          <a:gradFill rotWithShape="1">
            <a:gsLst>
              <a:gs pos="0">
                <a:schemeClr val="hlink"/>
              </a:gs>
              <a:gs pos="50000">
                <a:schemeClr val="accent1"/>
              </a:gs>
              <a:gs pos="100000">
                <a:schemeClr val="hlink"/>
              </a:gs>
            </a:gsLst>
            <a:lin ang="5400000" scaled="1"/>
          </a:gradFill>
          <a:ln>
            <a:noFill/>
          </a:ln>
          <a:effectLst>
            <a:prstShdw prst="shdw13" dist="85194" dir="6993903">
              <a:srgbClr val="009999">
                <a:alpha val="50000"/>
              </a:srgbClr>
            </a:prstShdw>
          </a:effectLst>
        </p:spPr>
        <p:txBody>
          <a:bodyPr wrap="none" lIns="91383" tIns="45692" rIns="91383" bIns="45692">
            <a:spAutoFit/>
          </a:bodyP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a:defRPr/>
            </a:pPr>
            <a:r>
              <a:rPr lang="zh-CN" altLang="en-US" b="1">
                <a:solidFill>
                  <a:srgbClr val="0000FF"/>
                </a:solidFill>
                <a:latin typeface="Times New Roman" panose="02020603050405020304" pitchFamily="18" charset="0"/>
                <a:ea typeface="宋体" panose="02010600030101010101" pitchFamily="2" charset="-122"/>
              </a:rPr>
              <a:t>增长本身没有任何价值！</a:t>
            </a:r>
            <a:endParaRPr lang="en-US" altLang="zh-CN" b="1">
              <a:solidFill>
                <a:srgbClr val="0000FF"/>
              </a:solidFill>
              <a:latin typeface="Times New Roman" panose="02020603050405020304" pitchFamily="18" charset="0"/>
              <a:ea typeface="宋体" panose="02010600030101010101" pitchFamily="2" charset="-122"/>
            </a:endParaRPr>
          </a:p>
        </p:txBody>
      </p:sp>
      <p:sp>
        <p:nvSpPr>
          <p:cNvPr id="432139" name="Rectangle 11">
            <a:extLst>
              <a:ext uri="{FF2B5EF4-FFF2-40B4-BE49-F238E27FC236}">
                <a16:creationId xmlns:a16="http://schemas.microsoft.com/office/drawing/2014/main" id="{D953259A-20B4-4454-A421-E79F9F024E29}"/>
              </a:ext>
            </a:extLst>
          </p:cNvPr>
          <p:cNvSpPr>
            <a:spLocks noChangeArrowheads="1"/>
          </p:cNvSpPr>
          <p:nvPr/>
        </p:nvSpPr>
        <p:spPr bwMode="auto">
          <a:xfrm>
            <a:off x="684213" y="1060450"/>
            <a:ext cx="7875587" cy="1246188"/>
          </a:xfrm>
          <a:prstGeom prst="rect">
            <a:avLst/>
          </a:prstGeom>
          <a:solidFill>
            <a:srgbClr val="0000FF"/>
          </a:solidFill>
          <a:ln w="12700">
            <a:solidFill>
              <a:srgbClr val="0000FF"/>
            </a:solidFill>
            <a:miter lim="800000"/>
            <a:headEnd/>
            <a:tailEnd/>
          </a:ln>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spcBef>
                <a:spcPct val="5000"/>
              </a:spcBef>
              <a:buClr>
                <a:srgbClr val="FAFD00"/>
              </a:buClr>
              <a:buSzPct val="75000"/>
              <a:buFontTx/>
              <a:buNone/>
            </a:pPr>
            <a:r>
              <a:rPr lang="zh-CN" altLang="en-US" sz="2400" b="1">
                <a:solidFill>
                  <a:srgbClr val="FFFFFF"/>
                </a:solidFill>
                <a:latin typeface="宋体" panose="02010600030101010101" pitchFamily="2" charset="-122"/>
                <a:ea typeface="宋体" panose="02010600030101010101" pitchFamily="2" charset="-122"/>
              </a:rPr>
              <a:t>   注意：增长股票公司比无增长公司拥有更高的股票价格的原因并不是增长本身，而是其再投资收益率超过市场资本化率。</a:t>
            </a:r>
            <a:endParaRPr lang="en-US" altLang="zh-CN" sz="2400" b="1" i="1">
              <a:solidFill>
                <a:srgbClr val="FAFD00"/>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2133">
                                            <p:txEl>
                                              <p:pRg st="0" end="0"/>
                                            </p:txEl>
                                          </p:spTgt>
                                        </p:tgtEl>
                                        <p:attrNameLst>
                                          <p:attrName>style.visibility</p:attrName>
                                        </p:attrNameLst>
                                      </p:cBhvr>
                                      <p:to>
                                        <p:strVal val="visible"/>
                                      </p:to>
                                    </p:set>
                                    <p:animEffect transition="in" filter="dissolve">
                                      <p:cBhvr>
                                        <p:cTn id="7" dur="500"/>
                                        <p:tgtEl>
                                          <p:spTgt spid="432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3213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432135"/>
                                        </p:tgtEl>
                                        <p:attrNameLst>
                                          <p:attrName>style.visibility</p:attrName>
                                        </p:attrNameLst>
                                      </p:cBhvr>
                                      <p:to>
                                        <p:strVal val="visible"/>
                                      </p:to>
                                    </p:set>
                                    <p:animEffect transition="in" filter="box(out)">
                                      <p:cBhvr>
                                        <p:cTn id="16" dur="500"/>
                                        <p:tgtEl>
                                          <p:spTgt spid="4321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432137"/>
                                        </p:tgtEl>
                                        <p:attrNameLst>
                                          <p:attrName>style.visibility</p:attrName>
                                        </p:attrNameLst>
                                      </p:cBhvr>
                                      <p:to>
                                        <p:strVal val="visible"/>
                                      </p:to>
                                    </p:set>
                                    <p:anim calcmode="lin" valueType="num">
                                      <p:cBhvr>
                                        <p:cTn id="21" dur="500" fill="hold"/>
                                        <p:tgtEl>
                                          <p:spTgt spid="432137"/>
                                        </p:tgtEl>
                                        <p:attrNameLst>
                                          <p:attrName>ppt_w</p:attrName>
                                        </p:attrNameLst>
                                      </p:cBhvr>
                                      <p:tavLst>
                                        <p:tav tm="0">
                                          <p:val>
                                            <p:fltVal val="0"/>
                                          </p:val>
                                        </p:tav>
                                        <p:tav tm="100000">
                                          <p:val>
                                            <p:strVal val="#ppt_w"/>
                                          </p:val>
                                        </p:tav>
                                      </p:tavLst>
                                    </p:anim>
                                    <p:anim calcmode="lin" valueType="num">
                                      <p:cBhvr>
                                        <p:cTn id="22" dur="500" fill="hold"/>
                                        <p:tgtEl>
                                          <p:spTgt spid="432137"/>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432139"/>
                                        </p:tgtEl>
                                        <p:attrNameLst>
                                          <p:attrName>style.visibility</p:attrName>
                                        </p:attrNameLst>
                                      </p:cBhvr>
                                      <p:to>
                                        <p:strVal val="visible"/>
                                      </p:to>
                                    </p:set>
                                    <p:anim calcmode="lin" valueType="num">
                                      <p:cBhvr>
                                        <p:cTn id="27" dur="1000" fill="hold"/>
                                        <p:tgtEl>
                                          <p:spTgt spid="432139"/>
                                        </p:tgtEl>
                                        <p:attrNameLst>
                                          <p:attrName>ppt_w</p:attrName>
                                        </p:attrNameLst>
                                      </p:cBhvr>
                                      <p:tavLst>
                                        <p:tav tm="0">
                                          <p:val>
                                            <p:strVal val="#ppt_w+.3"/>
                                          </p:val>
                                        </p:tav>
                                        <p:tav tm="100000">
                                          <p:val>
                                            <p:strVal val="#ppt_w"/>
                                          </p:val>
                                        </p:tav>
                                      </p:tavLst>
                                    </p:anim>
                                    <p:anim calcmode="lin" valueType="num">
                                      <p:cBhvr>
                                        <p:cTn id="28" dur="1000" fill="hold"/>
                                        <p:tgtEl>
                                          <p:spTgt spid="432139"/>
                                        </p:tgtEl>
                                        <p:attrNameLst>
                                          <p:attrName>ppt_h</p:attrName>
                                        </p:attrNameLst>
                                      </p:cBhvr>
                                      <p:tavLst>
                                        <p:tav tm="0">
                                          <p:val>
                                            <p:strVal val="#ppt_h"/>
                                          </p:val>
                                        </p:tav>
                                        <p:tav tm="100000">
                                          <p:val>
                                            <p:strVal val="#ppt_h"/>
                                          </p:val>
                                        </p:tav>
                                      </p:tavLst>
                                    </p:anim>
                                    <p:animEffect transition="in" filter="fade">
                                      <p:cBhvr>
                                        <p:cTn id="29" dur="1000"/>
                                        <p:tgtEl>
                                          <p:spTgt spid="432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3" grpId="0" build="p" bldLvl="2" autoUpdateAnimBg="0"/>
      <p:bldP spid="432134" grpId="0" autoUpdateAnimBg="0"/>
      <p:bldP spid="432137" grpId="0" animBg="1"/>
      <p:bldP spid="4321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08396416-A959-4F99-91EE-8F9398F9DAAD}"/>
              </a:ext>
            </a:extLst>
          </p:cNvPr>
          <p:cNvSpPr>
            <a:spLocks noChangeArrowheads="1"/>
          </p:cNvSpPr>
          <p:nvPr/>
        </p:nvSpPr>
        <p:spPr bwMode="auto">
          <a:xfrm>
            <a:off x="385763" y="620713"/>
            <a:ext cx="8372475" cy="1143000"/>
          </a:xfrm>
          <a:prstGeom prst="rect">
            <a:avLst/>
          </a:prstGeom>
          <a:noFill/>
          <a:ln>
            <a:noFill/>
          </a:ln>
          <a:effectLst/>
        </p:spPr>
        <p:txBody>
          <a:bodyPr lIns="92018" tIns="46009" rIns="92018" bIns="46009" anchor="ctr"/>
          <a:lstStyle>
            <a:lvl1pPr>
              <a:defRPr sz="2400">
                <a:solidFill>
                  <a:schemeClr val="tx1"/>
                </a:solidFill>
                <a:latin typeface="ZapfDingbats"/>
              </a:defRPr>
            </a:lvl1pPr>
            <a:lvl2pPr marL="742950" indent="-285750">
              <a:defRPr sz="2400">
                <a:solidFill>
                  <a:schemeClr val="tx1"/>
                </a:solidFill>
                <a:latin typeface="ZapfDingbats"/>
              </a:defRPr>
            </a:lvl2pPr>
            <a:lvl3pPr marL="1143000" indent="-228600">
              <a:defRPr sz="2400">
                <a:solidFill>
                  <a:schemeClr val="tx1"/>
                </a:solidFill>
                <a:latin typeface="ZapfDingbats"/>
              </a:defRPr>
            </a:lvl3pPr>
            <a:lvl4pPr marL="1600200" indent="-228600">
              <a:defRPr sz="2400">
                <a:solidFill>
                  <a:schemeClr val="tx1"/>
                </a:solidFill>
                <a:latin typeface="ZapfDingbats"/>
              </a:defRPr>
            </a:lvl4pPr>
            <a:lvl5pPr marL="2057400" indent="-228600">
              <a:defRPr sz="2400">
                <a:solidFill>
                  <a:schemeClr val="tx1"/>
                </a:solidFill>
                <a:latin typeface="ZapfDingbats"/>
              </a:defRPr>
            </a:lvl5pPr>
            <a:lvl6pPr marL="2514600" indent="-228600" eaLnBrk="0" fontAlgn="base" hangingPunct="0">
              <a:spcBef>
                <a:spcPct val="0"/>
              </a:spcBef>
              <a:spcAft>
                <a:spcPct val="0"/>
              </a:spcAft>
              <a:defRPr sz="2400">
                <a:solidFill>
                  <a:schemeClr val="tx1"/>
                </a:solidFill>
                <a:latin typeface="ZapfDingbats"/>
              </a:defRPr>
            </a:lvl6pPr>
            <a:lvl7pPr marL="2971800" indent="-228600" eaLnBrk="0" fontAlgn="base" hangingPunct="0">
              <a:spcBef>
                <a:spcPct val="0"/>
              </a:spcBef>
              <a:spcAft>
                <a:spcPct val="0"/>
              </a:spcAft>
              <a:defRPr sz="2400">
                <a:solidFill>
                  <a:schemeClr val="tx1"/>
                </a:solidFill>
                <a:latin typeface="ZapfDingbats"/>
              </a:defRPr>
            </a:lvl7pPr>
            <a:lvl8pPr marL="3429000" indent="-228600" eaLnBrk="0" fontAlgn="base" hangingPunct="0">
              <a:spcBef>
                <a:spcPct val="0"/>
              </a:spcBef>
              <a:spcAft>
                <a:spcPct val="0"/>
              </a:spcAft>
              <a:defRPr sz="2400">
                <a:solidFill>
                  <a:schemeClr val="tx1"/>
                </a:solidFill>
                <a:latin typeface="ZapfDingbats"/>
              </a:defRPr>
            </a:lvl8pPr>
            <a:lvl9pPr marL="3886200" indent="-228600" eaLnBrk="0" fontAlgn="base" hangingPunct="0">
              <a:spcBef>
                <a:spcPct val="0"/>
              </a:spcBef>
              <a:spcAft>
                <a:spcPct val="0"/>
              </a:spcAft>
              <a:defRPr sz="2400">
                <a:solidFill>
                  <a:schemeClr val="tx1"/>
                </a:solidFill>
                <a:latin typeface="ZapfDingbats"/>
              </a:defRPr>
            </a:lvl9pPr>
          </a:lstStyle>
          <a:p>
            <a:pPr algn="ctr">
              <a:defRPr/>
            </a:pPr>
            <a:r>
              <a:rPr lang="zh-CN" altLang="en-US" sz="44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rPr>
              <a:t>对市盈率估值方法的重新考察</a:t>
            </a:r>
            <a:endParaRPr lang="en-US" altLang="zh-CN" sz="44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endParaRPr>
          </a:p>
        </p:txBody>
      </p:sp>
      <p:sp>
        <p:nvSpPr>
          <p:cNvPr id="380931" name="Rectangle 3">
            <a:extLst>
              <a:ext uri="{FF2B5EF4-FFF2-40B4-BE49-F238E27FC236}">
                <a16:creationId xmlns:a16="http://schemas.microsoft.com/office/drawing/2014/main" id="{367061EA-EDB8-4D0E-9756-906133EADD6A}"/>
              </a:ext>
            </a:extLst>
          </p:cNvPr>
          <p:cNvSpPr>
            <a:spLocks noChangeArrowheads="1"/>
          </p:cNvSpPr>
          <p:nvPr/>
        </p:nvSpPr>
        <p:spPr bwMode="auto">
          <a:xfrm>
            <a:off x="477838" y="1736725"/>
            <a:ext cx="82804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1363" indent="-284163">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30000"/>
              </a:spcBef>
              <a:buClr>
                <a:srgbClr val="FAFD00"/>
              </a:buClr>
              <a:buSzPct val="75000"/>
            </a:pPr>
            <a:r>
              <a:rPr lang="en-US" altLang="zh-CN" sz="2800" b="1">
                <a:latin typeface="华文宋体" panose="02010600040101010101" pitchFamily="2" charset="-122"/>
                <a:ea typeface="华文宋体" panose="02010600040101010101" pitchFamily="2" charset="-122"/>
              </a:rPr>
              <a:t>Digital Biomed</a:t>
            </a:r>
            <a:r>
              <a:rPr lang="zh-CN" altLang="en-US" sz="2800" b="1">
                <a:latin typeface="华文宋体" panose="02010600040101010101" pitchFamily="2" charset="-122"/>
                <a:ea typeface="华文宋体" panose="02010600040101010101" pitchFamily="2" charset="-122"/>
              </a:rPr>
              <a:t>公司的预期每股盈利为</a:t>
            </a:r>
            <a:r>
              <a:rPr lang="en-US" altLang="zh-CN" sz="2800" b="1">
                <a:latin typeface="华文宋体" panose="02010600040101010101" pitchFamily="2" charset="-122"/>
                <a:ea typeface="华文宋体" panose="02010600040101010101" pitchFamily="2" charset="-122"/>
              </a:rPr>
              <a:t>2</a:t>
            </a:r>
            <a:r>
              <a:rPr lang="zh-CN" altLang="en-US" sz="2800" b="1">
                <a:latin typeface="华文宋体" panose="02010600040101010101" pitchFamily="2" charset="-122"/>
                <a:ea typeface="华文宋体" panose="02010600040101010101" pitchFamily="2" charset="-122"/>
              </a:rPr>
              <a:t>美元。如果运用行业的平均市盈率为</a:t>
            </a:r>
            <a:r>
              <a:rPr lang="en-US" altLang="zh-CN" sz="2800" b="1">
                <a:latin typeface="华文宋体" panose="02010600040101010101" pitchFamily="2" charset="-122"/>
                <a:ea typeface="华文宋体" panose="02010600040101010101" pitchFamily="2" charset="-122"/>
              </a:rPr>
              <a:t>15</a:t>
            </a:r>
            <a:r>
              <a:rPr lang="zh-CN" altLang="en-US" sz="2800" b="1">
                <a:latin typeface="华文宋体" panose="02010600040101010101" pitchFamily="2" charset="-122"/>
                <a:ea typeface="华文宋体" panose="02010600040101010101" pitchFamily="2" charset="-122"/>
              </a:rPr>
              <a:t>，如果用行业平均市盈率，则其股票价格为</a:t>
            </a:r>
            <a:r>
              <a:rPr lang="en-US" altLang="zh-CN" sz="2800" b="1">
                <a:latin typeface="华文宋体" panose="02010600040101010101" pitchFamily="2" charset="-122"/>
                <a:ea typeface="华文宋体" panose="02010600040101010101" pitchFamily="2" charset="-122"/>
              </a:rPr>
              <a:t>30</a:t>
            </a:r>
            <a:r>
              <a:rPr lang="zh-CN" altLang="en-US" sz="2800" b="1">
                <a:latin typeface="华文宋体" panose="02010600040101010101" pitchFamily="2" charset="-122"/>
                <a:ea typeface="华文宋体" panose="02010600040101010101" pitchFamily="2" charset="-122"/>
              </a:rPr>
              <a:t>美元。</a:t>
            </a:r>
            <a:endParaRPr lang="en-US" altLang="zh-CN" sz="2800" b="1">
              <a:latin typeface="华文宋体" panose="02010600040101010101" pitchFamily="2" charset="-122"/>
              <a:ea typeface="华文宋体" panose="02010600040101010101" pitchFamily="2" charset="-122"/>
            </a:endParaRPr>
          </a:p>
          <a:p>
            <a:pPr algn="just">
              <a:lnSpc>
                <a:spcPct val="125000"/>
              </a:lnSpc>
              <a:spcBef>
                <a:spcPct val="30000"/>
              </a:spcBef>
              <a:buClr>
                <a:srgbClr val="FAFD00"/>
              </a:buClr>
              <a:buSzPct val="75000"/>
            </a:pPr>
            <a:r>
              <a:rPr lang="zh-CN" altLang="en-US" sz="2800" b="1">
                <a:latin typeface="华文宋体" panose="02010600040101010101" pitchFamily="2" charset="-122"/>
                <a:ea typeface="华文宋体" panose="02010600040101010101" pitchFamily="2" charset="-122"/>
              </a:rPr>
              <a:t>然而，</a:t>
            </a:r>
            <a:r>
              <a:rPr lang="en-US" altLang="zh-CN" sz="2800" b="1">
                <a:latin typeface="华文宋体" panose="02010600040101010101" pitchFamily="2" charset="-122"/>
                <a:ea typeface="华文宋体" panose="02010600040101010101" pitchFamily="2" charset="-122"/>
              </a:rPr>
              <a:t>Digital Biomed</a:t>
            </a:r>
            <a:r>
              <a:rPr lang="zh-CN" altLang="en-US" sz="2800" b="1">
                <a:latin typeface="华文宋体" panose="02010600040101010101" pitchFamily="2" charset="-122"/>
                <a:ea typeface="华文宋体" panose="02010600040101010101" pitchFamily="2" charset="-122"/>
              </a:rPr>
              <a:t>公司股票在证券市场上的实际价格可能为每股</a:t>
            </a:r>
            <a:r>
              <a:rPr lang="en-US" altLang="zh-CN" sz="2800" b="1">
                <a:latin typeface="华文宋体" panose="02010600040101010101" pitchFamily="2" charset="-122"/>
                <a:ea typeface="华文宋体" panose="02010600040101010101" pitchFamily="2" charset="-122"/>
              </a:rPr>
              <a:t>100</a:t>
            </a:r>
            <a:r>
              <a:rPr lang="zh-CN" altLang="en-US" sz="2800" b="1">
                <a:latin typeface="华文宋体" panose="02010600040101010101" pitchFamily="2" charset="-122"/>
                <a:ea typeface="华文宋体" panose="02010600040101010101" pitchFamily="2" charset="-122"/>
              </a:rPr>
              <a:t>美元。</a:t>
            </a:r>
            <a:endParaRPr lang="en-US" altLang="zh-CN" sz="2800" b="1">
              <a:latin typeface="华文宋体" panose="02010600040101010101" pitchFamily="2" charset="-122"/>
              <a:ea typeface="华文宋体" panose="02010600040101010101" pitchFamily="2" charset="-122"/>
            </a:endParaRPr>
          </a:p>
          <a:p>
            <a:pPr algn="just">
              <a:lnSpc>
                <a:spcPct val="125000"/>
              </a:lnSpc>
              <a:spcBef>
                <a:spcPct val="30000"/>
              </a:spcBef>
              <a:buClr>
                <a:srgbClr val="FAFD00"/>
              </a:buClr>
              <a:buSzPct val="75000"/>
            </a:pPr>
            <a:r>
              <a:rPr lang="zh-CN" altLang="en-US" sz="2800" b="1">
                <a:solidFill>
                  <a:srgbClr val="FF0000"/>
                </a:solidFill>
                <a:latin typeface="华文宋体" panose="02010600040101010101" pitchFamily="2" charset="-122"/>
                <a:ea typeface="华文宋体" panose="02010600040101010101" pitchFamily="2" charset="-122"/>
              </a:rPr>
              <a:t>意味着</a:t>
            </a:r>
            <a:r>
              <a:rPr lang="en-US" altLang="zh-CN" sz="2800" b="1">
                <a:solidFill>
                  <a:srgbClr val="FF0000"/>
                </a:solidFill>
                <a:latin typeface="华文宋体" panose="02010600040101010101" pitchFamily="2" charset="-122"/>
                <a:ea typeface="华文宋体" panose="02010600040101010101" pitchFamily="2" charset="-122"/>
              </a:rPr>
              <a:t>Digital Biomed</a:t>
            </a:r>
            <a:r>
              <a:rPr lang="zh-CN" altLang="en-US" sz="2800" b="1">
                <a:solidFill>
                  <a:srgbClr val="FF0000"/>
                </a:solidFill>
                <a:latin typeface="华文宋体" panose="02010600040101010101" pitchFamily="2" charset="-122"/>
                <a:ea typeface="华文宋体" panose="02010600040101010101" pitchFamily="2" charset="-122"/>
              </a:rPr>
              <a:t>公司市盈率不止</a:t>
            </a:r>
            <a:r>
              <a:rPr lang="en-US" altLang="zh-CN" sz="2800" b="1">
                <a:solidFill>
                  <a:srgbClr val="FF0000"/>
                </a:solidFill>
                <a:latin typeface="华文宋体" panose="02010600040101010101" pitchFamily="2" charset="-122"/>
                <a:ea typeface="华文宋体" panose="02010600040101010101" pitchFamily="2" charset="-122"/>
              </a:rPr>
              <a:t>15</a:t>
            </a:r>
            <a:r>
              <a:rPr lang="zh-CN" altLang="en-US" sz="2800" b="1">
                <a:solidFill>
                  <a:srgbClr val="FF0000"/>
                </a:solidFill>
                <a:latin typeface="华文宋体" panose="02010600040101010101" pitchFamily="2" charset="-122"/>
                <a:ea typeface="华文宋体" panose="02010600040101010101" pitchFamily="2" charset="-122"/>
              </a:rPr>
              <a:t>，为什么不同公司市盈率不一样？</a:t>
            </a:r>
            <a:r>
              <a:rPr lang="en-US" altLang="zh-CN" sz="2800">
                <a:solidFill>
                  <a:srgbClr val="FF0000"/>
                </a:solidFill>
                <a:latin typeface="华文宋体" panose="02010600040101010101" pitchFamily="2" charset="-122"/>
                <a:ea typeface="华文宋体" panose="02010600040101010101" pitchFamily="2" charset="-12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dissolve">
                                      <p:cBhvr>
                                        <p:cTn id="7" dur="500"/>
                                        <p:tgtEl>
                                          <p:spTgt spid="380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0931">
                                            <p:txEl>
                                              <p:pRg st="1" end="1"/>
                                            </p:txEl>
                                          </p:spTgt>
                                        </p:tgtEl>
                                        <p:attrNameLst>
                                          <p:attrName>style.visibility</p:attrName>
                                        </p:attrNameLst>
                                      </p:cBhvr>
                                      <p:to>
                                        <p:strVal val="visible"/>
                                      </p:to>
                                    </p:set>
                                    <p:animEffect transition="in" filter="dissolve">
                                      <p:cBhvr>
                                        <p:cTn id="12" dur="500"/>
                                        <p:tgtEl>
                                          <p:spTgt spid="380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0931">
                                            <p:txEl>
                                              <p:pRg st="2" end="2"/>
                                            </p:txEl>
                                          </p:spTgt>
                                        </p:tgtEl>
                                        <p:attrNameLst>
                                          <p:attrName>style.visibility</p:attrName>
                                        </p:attrNameLst>
                                      </p:cBhvr>
                                      <p:to>
                                        <p:strVal val="visible"/>
                                      </p:to>
                                    </p:set>
                                    <p:animEffect transition="in" filter="dissolve">
                                      <p:cBhvr>
                                        <p:cTn id="17" dur="500"/>
                                        <p:tgtEl>
                                          <p:spTgt spid="3809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7E0FBC32-DBC1-4B6A-B508-176086DBEE97}"/>
              </a:ext>
            </a:extLst>
          </p:cNvPr>
          <p:cNvSpPr>
            <a:spLocks noGrp="1"/>
          </p:cNvSpPr>
          <p:nvPr>
            <p:ph type="title" idx="4294967295"/>
          </p:nvPr>
        </p:nvSpPr>
        <p:spPr bwMode="auto">
          <a:xfrm>
            <a:off x="479425" y="414338"/>
            <a:ext cx="8229600" cy="1143000"/>
          </a:xfrm>
          <a:prstGeom prst="rect">
            <a:avLst/>
          </a:prstGeom>
        </p:spPr>
        <p:txBody>
          <a:bodyPr/>
          <a:lstStyle/>
          <a:p>
            <a:pPr>
              <a:defRPr/>
            </a:pPr>
            <a:r>
              <a:rPr lang="zh-CN" altLang="en-US" sz="40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rPr>
              <a:t>对市盈率估值方法的重新考察</a:t>
            </a:r>
            <a:endParaRPr lang="en-US" altLang="zh-CN" sz="4000" dirty="0">
              <a:solidFill>
                <a:srgbClr val="008A84"/>
              </a:solidFill>
              <a:effectLst>
                <a:outerShdw blurRad="38100" dist="38100" dir="2700000" algn="tl">
                  <a:srgbClr val="C0C0C0"/>
                </a:outerShdw>
              </a:effectLst>
              <a:latin typeface="Constantia" panose="02030602050306030303" pitchFamily="18" charset="0"/>
              <a:ea typeface="宋体" panose="02010600030101010101" pitchFamily="2" charset="-122"/>
            </a:endParaRPr>
          </a:p>
        </p:txBody>
      </p:sp>
      <p:sp>
        <p:nvSpPr>
          <p:cNvPr id="62467" name="TextBox 2">
            <a:extLst>
              <a:ext uri="{FF2B5EF4-FFF2-40B4-BE49-F238E27FC236}">
                <a16:creationId xmlns:a16="http://schemas.microsoft.com/office/drawing/2014/main" id="{517BE42E-3FD8-4668-9058-2F9BB31C1F0D}"/>
              </a:ext>
            </a:extLst>
          </p:cNvPr>
          <p:cNvSpPr txBox="1">
            <a:spLocks noChangeArrowheads="1"/>
          </p:cNvSpPr>
          <p:nvPr/>
        </p:nvSpPr>
        <p:spPr bwMode="auto">
          <a:xfrm>
            <a:off x="501650" y="2276872"/>
            <a:ext cx="8021638" cy="351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2950" indent="-285750">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0"/>
              </a:spcBef>
              <a:buClrTx/>
              <a:buSzTx/>
              <a:buFont typeface="Arial" panose="020B0604020202020204" pitchFamily="34" charset="0"/>
              <a:buChar char="•"/>
            </a:pPr>
            <a:r>
              <a:rPr lang="zh-CN" altLang="en-US" sz="2000" dirty="0">
                <a:latin typeface="Cambria" panose="02040503050406030204" pitchFamily="18" charset="0"/>
                <a:ea typeface="宋体" panose="02010600030101010101" pitchFamily="2" charset="-122"/>
              </a:rPr>
              <a:t>市盈率较高的股票被称为成长型股票。市盈率较低的股票称为收益型股票。</a:t>
            </a:r>
            <a:endParaRPr lang="en-US" altLang="zh-CN" sz="2000" dirty="0">
              <a:latin typeface="Cambria" panose="02040503050406030204" pitchFamily="18" charset="0"/>
              <a:ea typeface="宋体" panose="02010600030101010101" pitchFamily="2" charset="-122"/>
            </a:endParaRPr>
          </a:p>
          <a:p>
            <a:pPr algn="just">
              <a:lnSpc>
                <a:spcPct val="125000"/>
              </a:lnSpc>
              <a:spcBef>
                <a:spcPct val="0"/>
              </a:spcBef>
              <a:buClrTx/>
              <a:buSzTx/>
              <a:buFont typeface="Arial" panose="020B0604020202020204" pitchFamily="34" charset="0"/>
              <a:buChar char="•"/>
            </a:pPr>
            <a:r>
              <a:rPr lang="zh-CN" altLang="en-US" sz="2000" dirty="0">
                <a:latin typeface="Cambria" panose="02040503050406030204" pitchFamily="18" charset="0"/>
                <a:ea typeface="宋体" panose="02010600030101010101" pitchFamily="2" charset="-122"/>
              </a:rPr>
              <a:t>市盈率较高的原因</a:t>
            </a:r>
            <a:r>
              <a:rPr lang="zh-CN" altLang="en-US" sz="2000" dirty="0">
                <a:latin typeface="Cambria" panose="02040503050406030204" pitchFamily="18" charset="0"/>
                <a:ea typeface="宋体" panose="02010600030101010101" pitchFamily="2" charset="-122"/>
                <a:sym typeface="Wingdings" panose="05000000000000000000" pitchFamily="2" charset="2"/>
              </a:rPr>
              <a:t>：（</a:t>
            </a:r>
            <a:r>
              <a:rPr lang="en-US" altLang="zh-CN" sz="2000" dirty="0">
                <a:latin typeface="Cambria" panose="02040503050406030204" pitchFamily="18" charset="0"/>
                <a:ea typeface="宋体" panose="02010600030101010101" pitchFamily="2" charset="-122"/>
                <a:sym typeface="Wingdings" panose="05000000000000000000" pitchFamily="2" charset="2"/>
              </a:rPr>
              <a:t>1</a:t>
            </a:r>
            <a:r>
              <a:rPr lang="zh-CN" altLang="en-US" sz="2000" dirty="0">
                <a:latin typeface="Cambria" panose="02040503050406030204" pitchFamily="18" charset="0"/>
                <a:ea typeface="宋体" panose="02010600030101010101" pitchFamily="2" charset="-122"/>
              </a:rPr>
              <a:t>）拥有相对较低的市场资本化比率；（</a:t>
            </a:r>
            <a:r>
              <a:rPr lang="en-US" altLang="zh-CN" sz="2000" dirty="0">
                <a:latin typeface="Cambria" panose="02040503050406030204" pitchFamily="18" charset="0"/>
                <a:ea typeface="宋体" panose="02010600030101010101" pitchFamily="2" charset="-122"/>
              </a:rPr>
              <a:t>2</a:t>
            </a:r>
            <a:r>
              <a:rPr lang="zh-CN" altLang="en-US" sz="2000" dirty="0">
                <a:latin typeface="Cambria" panose="02040503050406030204" pitchFamily="18" charset="0"/>
                <a:ea typeface="宋体" panose="02010600030101010101" pitchFamily="2" charset="-122"/>
              </a:rPr>
              <a:t>）相对较高的投资机会净现值。即具有投资收益超过市场资本化率的投资机会。成长型股票往往具有收益超过市场资本化率的投资机会。</a:t>
            </a:r>
            <a:endParaRPr lang="en-US" altLang="zh-CN" sz="2000" dirty="0">
              <a:latin typeface="Cambria" panose="02040503050406030204" pitchFamily="18" charset="0"/>
              <a:ea typeface="宋体" panose="02010600030101010101" pitchFamily="2" charset="-122"/>
            </a:endParaRPr>
          </a:p>
          <a:p>
            <a:pPr algn="just">
              <a:lnSpc>
                <a:spcPct val="125000"/>
              </a:lnSpc>
              <a:spcBef>
                <a:spcPct val="0"/>
              </a:spcBef>
              <a:buClrTx/>
              <a:buSzTx/>
              <a:buFont typeface="Arial" panose="020B0604020202020204" pitchFamily="34" charset="0"/>
              <a:buChar char="•"/>
            </a:pPr>
            <a:r>
              <a:rPr lang="zh-CN" altLang="en-US" sz="2000" b="1" dirty="0">
                <a:latin typeface="Cambria" panose="02040503050406030204" pitchFamily="18" charset="0"/>
                <a:ea typeface="宋体" panose="02010600030101010101" pitchFamily="2" charset="-122"/>
              </a:rPr>
              <a:t>注意</a:t>
            </a:r>
            <a:r>
              <a:rPr lang="zh-CN" altLang="en-US" sz="2000" b="1" dirty="0">
                <a:latin typeface="Cambria" panose="02040503050406030204" pitchFamily="18" charset="0"/>
                <a:ea typeface="宋体" panose="02010600030101010101" pitchFamily="2" charset="-122"/>
                <a:sym typeface="Wingdings" panose="05000000000000000000" pitchFamily="2" charset="2"/>
              </a:rPr>
              <a:t>：（</a:t>
            </a:r>
            <a:r>
              <a:rPr lang="en-US" altLang="zh-CN" sz="2000" b="1" dirty="0">
                <a:latin typeface="Cambria" panose="02040503050406030204" pitchFamily="18" charset="0"/>
                <a:ea typeface="宋体" panose="02010600030101010101" pitchFamily="2" charset="-122"/>
                <a:sym typeface="Wingdings" panose="05000000000000000000" pitchFamily="2" charset="2"/>
              </a:rPr>
              <a:t>1</a:t>
            </a:r>
            <a:r>
              <a:rPr lang="zh-CN" altLang="en-US" sz="2000" b="1" dirty="0">
                <a:latin typeface="Cambria" panose="02040503050406030204" pitchFamily="18" charset="0"/>
                <a:ea typeface="宋体" panose="02010600030101010101" pitchFamily="2" charset="-122"/>
              </a:rPr>
              <a:t>）股票市盈率高的原因不是盈利保持增长，而是投资机会的回报率大于资本成本；（</a:t>
            </a:r>
            <a:r>
              <a:rPr lang="en-US" altLang="zh-CN" sz="2000" b="1" dirty="0">
                <a:latin typeface="Cambria" panose="02040503050406030204" pitchFamily="18" charset="0"/>
                <a:ea typeface="宋体" panose="02010600030101010101" pitchFamily="2" charset="-122"/>
              </a:rPr>
              <a:t>2</a:t>
            </a:r>
            <a:r>
              <a:rPr lang="zh-CN" altLang="en-US" sz="2000" b="1" dirty="0">
                <a:latin typeface="Cambria" panose="02040503050406030204" pitchFamily="18" charset="0"/>
                <a:ea typeface="宋体" panose="02010600030101010101" pitchFamily="2" charset="-122"/>
              </a:rPr>
              <a:t>）也不能认为高市盈率股票价格贵，低市盈率股票价格便宜；（</a:t>
            </a:r>
            <a:r>
              <a:rPr lang="en-US" altLang="zh-CN" sz="2000" b="1" dirty="0">
                <a:latin typeface="Cambria" panose="02040503050406030204" pitchFamily="18" charset="0"/>
                <a:ea typeface="宋体" panose="02010600030101010101" pitchFamily="2" charset="-122"/>
              </a:rPr>
              <a:t>2</a:t>
            </a:r>
            <a:r>
              <a:rPr lang="zh-CN" altLang="en-US" sz="2000" b="1" dirty="0">
                <a:latin typeface="Cambria" panose="02040503050406030204" pitchFamily="18" charset="0"/>
                <a:ea typeface="宋体" panose="02010600030101010101" pitchFamily="2" charset="-122"/>
              </a:rPr>
              <a:t>）</a:t>
            </a:r>
            <a:r>
              <a:rPr lang="en-US" altLang="zh-CN" sz="2000" b="1" dirty="0">
                <a:latin typeface="Cambria" panose="02040503050406030204" pitchFamily="18" charset="0"/>
                <a:ea typeface="宋体" panose="02010600030101010101" pitchFamily="2" charset="-122"/>
              </a:rPr>
              <a:t>P/E</a:t>
            </a:r>
            <a:r>
              <a:rPr lang="zh-CN" altLang="en-US" sz="2000" b="1" dirty="0">
                <a:latin typeface="Cambria" panose="02040503050406030204" pitchFamily="18" charset="0"/>
                <a:ea typeface="宋体" panose="02010600030101010101" pitchFamily="2" charset="-122"/>
              </a:rPr>
              <a:t>比率随着时间而改变。</a:t>
            </a:r>
          </a:p>
        </p:txBody>
      </p:sp>
      <p:graphicFrame>
        <p:nvGraphicFramePr>
          <p:cNvPr id="4" name="Object 14">
            <a:extLst>
              <a:ext uri="{FF2B5EF4-FFF2-40B4-BE49-F238E27FC236}">
                <a16:creationId xmlns:a16="http://schemas.microsoft.com/office/drawing/2014/main" id="{206274C6-85B2-49CA-80BD-10E6BB39D08A}"/>
              </a:ext>
            </a:extLst>
          </p:cNvPr>
          <p:cNvGraphicFramePr>
            <a:graphicFrameLocks noChangeAspect="1"/>
          </p:cNvGraphicFramePr>
          <p:nvPr/>
        </p:nvGraphicFramePr>
        <p:xfrm>
          <a:off x="501650" y="1268413"/>
          <a:ext cx="8185150" cy="877887"/>
        </p:xfrm>
        <a:graphic>
          <a:graphicData uri="http://schemas.openxmlformats.org/presentationml/2006/ole">
            <mc:AlternateContent xmlns:mc="http://schemas.openxmlformats.org/markup-compatibility/2006">
              <mc:Choice xmlns:v="urn:schemas-microsoft-com:vml" Requires="v">
                <p:oleObj name="Equation" r:id="rId2" imgW="4546600" imgH="431800" progId="Equation.DSMT4">
                  <p:embed/>
                </p:oleObj>
              </mc:Choice>
              <mc:Fallback>
                <p:oleObj name="Equation" r:id="rId2" imgW="4546600" imgH="431800" progId="Equation.DSMT4">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268413"/>
                        <a:ext cx="818515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7B15FE7-44CD-8982-1A97-01749D085B8A}"/>
              </a:ext>
            </a:extLst>
          </p:cNvPr>
          <p:cNvPicPr>
            <a:picLocks noChangeAspect="1"/>
          </p:cNvPicPr>
          <p:nvPr/>
        </p:nvPicPr>
        <p:blipFill>
          <a:blip r:embed="rId2"/>
          <a:stretch>
            <a:fillRect/>
          </a:stretch>
        </p:blipFill>
        <p:spPr>
          <a:xfrm>
            <a:off x="197768" y="188640"/>
            <a:ext cx="8838728" cy="6272614"/>
          </a:xfrm>
          <a:prstGeom prst="rect">
            <a:avLst/>
          </a:prstGeom>
        </p:spPr>
      </p:pic>
    </p:spTree>
    <p:extLst>
      <p:ext uri="{BB962C8B-B14F-4D97-AF65-F5344CB8AC3E}">
        <p14:creationId xmlns:p14="http://schemas.microsoft.com/office/powerpoint/2010/main" val="3835365663"/>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a:extLst>
              <a:ext uri="{FF2B5EF4-FFF2-40B4-BE49-F238E27FC236}">
                <a16:creationId xmlns:a16="http://schemas.microsoft.com/office/drawing/2014/main" id="{99C3F11C-1783-4AFF-B83F-B8A83BE4A88D}"/>
              </a:ext>
            </a:extLst>
          </p:cNvPr>
          <p:cNvSpPr>
            <a:spLocks noChangeArrowheads="1"/>
          </p:cNvSpPr>
          <p:nvPr/>
        </p:nvSpPr>
        <p:spPr bwMode="auto">
          <a:xfrm>
            <a:off x="539750" y="1196975"/>
            <a:ext cx="79248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lstStyle>
            <a:lvl1pPr marL="341313" indent="-341313">
              <a:spcBef>
                <a:spcPct val="20000"/>
              </a:spcBef>
              <a:buClr>
                <a:srgbClr val="0000FF"/>
              </a:buClr>
              <a:buSzPct val="80000"/>
              <a:buFont typeface="Wingdings" panose="05000000000000000000" pitchFamily="2" charset="2"/>
              <a:buChar char="v"/>
              <a:defRPr sz="3200">
                <a:solidFill>
                  <a:schemeClr val="tx1"/>
                </a:solidFill>
                <a:latin typeface="Times" panose="02020603050405020304" pitchFamily="18" charset="0"/>
              </a:defRPr>
            </a:lvl1pPr>
            <a:lvl2pPr marL="741363" indent="-284163">
              <a:spcBef>
                <a:spcPct val="20000"/>
              </a:spcBef>
              <a:buClr>
                <a:schemeClr val="tx1"/>
              </a:buClr>
              <a:buSzPct val="100000"/>
              <a:buChar char="–"/>
              <a:defRPr sz="2800">
                <a:solidFill>
                  <a:schemeClr val="tx1"/>
                </a:solidFill>
                <a:latin typeface="Times" panose="02020603050405020304" pitchFamily="18" charset="0"/>
              </a:defRPr>
            </a:lvl2pPr>
            <a:lvl3pPr marL="1143000" indent="-228600">
              <a:spcBef>
                <a:spcPct val="20000"/>
              </a:spcBef>
              <a:buClr>
                <a:schemeClr val="accent2"/>
              </a:buClr>
              <a:buSzPct val="65000"/>
              <a:buChar char="F"/>
              <a:defRPr sz="2400">
                <a:solidFill>
                  <a:schemeClr val="tx1"/>
                </a:solidFill>
                <a:latin typeface="Times" panose="02020603050405020304" pitchFamily="18" charset="0"/>
              </a:defRPr>
            </a:lvl3pPr>
            <a:lvl4pPr marL="1600200" indent="-228600">
              <a:spcBef>
                <a:spcPct val="20000"/>
              </a:spcBef>
              <a:buClr>
                <a:schemeClr val="tx1"/>
              </a:buClr>
              <a:buSzPct val="100000"/>
              <a:buChar char="–"/>
              <a:defRPr sz="2000">
                <a:solidFill>
                  <a:schemeClr val="tx1"/>
                </a:solidFill>
                <a:latin typeface="Times" panose="02020603050405020304" pitchFamily="18" charset="0"/>
              </a:defRPr>
            </a:lvl4pPr>
            <a:lvl5pPr marL="2057400" indent="-228600">
              <a:spcBef>
                <a:spcPct val="20000"/>
              </a:spcBef>
              <a:buClr>
                <a:schemeClr val="accent2"/>
              </a:buClr>
              <a:buSzPct val="1000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chemeClr val="accent2"/>
              </a:buClr>
              <a:buSzPct val="100000"/>
              <a:buChar char="•"/>
              <a:defRPr sz="2000">
                <a:solidFill>
                  <a:schemeClr val="tx1"/>
                </a:solidFill>
                <a:latin typeface="Times" panose="02020603050405020304" pitchFamily="18" charset="0"/>
              </a:defRPr>
            </a:lvl9pPr>
          </a:lstStyle>
          <a:p>
            <a:pPr algn="just">
              <a:lnSpc>
                <a:spcPct val="125000"/>
              </a:lnSpc>
              <a:spcBef>
                <a:spcPct val="10000"/>
              </a:spcBef>
              <a:spcAft>
                <a:spcPct val="10000"/>
              </a:spcAft>
              <a:buClr>
                <a:srgbClr val="FAFD00"/>
              </a:buClr>
              <a:buSzPct val="75000"/>
            </a:pPr>
            <a:r>
              <a:rPr lang="en-US" altLang="zh-CN" sz="2000">
                <a:latin typeface="华文中宋" panose="02010600040101010101" pitchFamily="2" charset="-122"/>
                <a:ea typeface="华文中宋" panose="02010600040101010101" pitchFamily="2" charset="-122"/>
              </a:rPr>
              <a:t>DDM</a:t>
            </a:r>
            <a:r>
              <a:rPr lang="zh-CN" altLang="en-US" sz="2000">
                <a:latin typeface="华文中宋" panose="02010600040101010101" pitchFamily="2" charset="-122"/>
                <a:ea typeface="华文中宋" panose="02010600040101010101" pitchFamily="2" charset="-122"/>
              </a:rPr>
              <a:t>模型认为股票的价值等于其所有股利贴现之和。</a:t>
            </a:r>
            <a:endParaRPr lang="en-US" altLang="zh-CN" sz="2000">
              <a:latin typeface="华文中宋" panose="02010600040101010101" pitchFamily="2" charset="-122"/>
              <a:ea typeface="华文中宋" panose="02010600040101010101" pitchFamily="2" charset="-122"/>
            </a:endParaRPr>
          </a:p>
          <a:p>
            <a:pPr algn="just">
              <a:lnSpc>
                <a:spcPct val="125000"/>
              </a:lnSpc>
              <a:spcBef>
                <a:spcPct val="10000"/>
              </a:spcBef>
              <a:spcAft>
                <a:spcPct val="10000"/>
              </a:spcAft>
              <a:buClr>
                <a:srgbClr val="FAFD00"/>
              </a:buClr>
              <a:buSzPct val="75000"/>
            </a:pPr>
            <a:r>
              <a:rPr lang="zh-CN" altLang="en-US" sz="2000">
                <a:latin typeface="华文中宋" panose="02010600040101010101" pitchFamily="2" charset="-122"/>
                <a:ea typeface="华文中宋" panose="02010600040101010101" pitchFamily="2" charset="-122"/>
              </a:rPr>
              <a:t>股票价值可分解为目前盈利作为永续年金的现值和未来投资机会的净现值之和。</a:t>
            </a:r>
            <a:endParaRPr lang="en-US" altLang="zh-CN" sz="2000">
              <a:latin typeface="华文中宋" panose="02010600040101010101" pitchFamily="2" charset="-122"/>
              <a:ea typeface="华文中宋" panose="02010600040101010101" pitchFamily="2" charset="-122"/>
            </a:endParaRPr>
          </a:p>
          <a:p>
            <a:pPr algn="just">
              <a:lnSpc>
                <a:spcPct val="125000"/>
              </a:lnSpc>
              <a:spcBef>
                <a:spcPct val="10000"/>
              </a:spcBef>
              <a:spcAft>
                <a:spcPct val="10000"/>
              </a:spcAft>
              <a:buClr>
                <a:srgbClr val="FAFD00"/>
              </a:buClr>
              <a:buSzPct val="75000"/>
            </a:pPr>
            <a:r>
              <a:rPr lang="zh-CN" altLang="zh-CN" sz="2000">
                <a:latin typeface="华文中宋" panose="02010600040101010101" pitchFamily="2" charset="-122"/>
                <a:ea typeface="华文中宋" panose="02010600040101010101" pitchFamily="2" charset="-122"/>
              </a:rPr>
              <a:t>增长股票公司比无增长公司拥有更高的股票价格的原因并不是增长本身，而是其再投资收益产生了超过市场资本化比率的收益率这一事实</a:t>
            </a:r>
            <a:r>
              <a:rPr lang="zh-CN" altLang="en-US" sz="2000">
                <a:latin typeface="华文中宋" panose="02010600040101010101" pitchFamily="2" charset="-122"/>
                <a:ea typeface="华文中宋" panose="02010600040101010101" pitchFamily="2" charset="-122"/>
              </a:rPr>
              <a:t>。</a:t>
            </a:r>
            <a:endParaRPr lang="en-US" altLang="zh-CN" sz="2000">
              <a:latin typeface="华文中宋" panose="02010600040101010101" pitchFamily="2" charset="-122"/>
              <a:ea typeface="华文中宋" panose="02010600040101010101" pitchFamily="2" charset="-122"/>
            </a:endParaRPr>
          </a:p>
          <a:p>
            <a:pPr algn="just">
              <a:lnSpc>
                <a:spcPct val="125000"/>
              </a:lnSpc>
              <a:spcBef>
                <a:spcPct val="10000"/>
              </a:spcBef>
              <a:spcAft>
                <a:spcPct val="10000"/>
              </a:spcAft>
              <a:buClr>
                <a:srgbClr val="FAFD00"/>
              </a:buClr>
              <a:buSzPct val="75000"/>
            </a:pPr>
            <a:r>
              <a:rPr lang="zh-CN" altLang="en-US" sz="2000">
                <a:latin typeface="华文中宋" panose="02010600040101010101" pitchFamily="2" charset="-122"/>
                <a:ea typeface="华文中宋" panose="02010600040101010101" pitchFamily="2" charset="-122"/>
              </a:rPr>
              <a:t>股票市盈率高的原因不是盈利保持增长，而是投资机会的回报率大于资本成本。</a:t>
            </a:r>
            <a:endParaRPr lang="en-US" altLang="zh-CN" sz="2000">
              <a:latin typeface="华文中宋" panose="02010600040101010101" pitchFamily="2" charset="-122"/>
              <a:ea typeface="华文中宋" panose="02010600040101010101" pitchFamily="2" charset="-122"/>
            </a:endParaRPr>
          </a:p>
          <a:p>
            <a:pPr algn="just">
              <a:lnSpc>
                <a:spcPct val="125000"/>
              </a:lnSpc>
              <a:spcBef>
                <a:spcPct val="10000"/>
              </a:spcBef>
              <a:spcAft>
                <a:spcPct val="10000"/>
              </a:spcAft>
            </a:pPr>
            <a:r>
              <a:rPr lang="zh-CN" altLang="en-US" sz="2000">
                <a:latin typeface="华文中宋" panose="02010600040101010101" pitchFamily="2" charset="-122"/>
                <a:ea typeface="华文中宋" panose="02010600040101010101" pitchFamily="2" charset="-122"/>
              </a:rPr>
              <a:t>股利无关伦认为，在一个无摩擦的金融环境里（无税收、无发行新股或回购成本），一家企业的股利政策可能对其现有股东财富没有任何影响。</a:t>
            </a:r>
            <a:endParaRPr lang="en-US" altLang="zh-CN" sz="2000">
              <a:latin typeface="华文中宋" panose="02010600040101010101" pitchFamily="2" charset="-122"/>
              <a:ea typeface="华文中宋" panose="02010600040101010101" pitchFamily="2" charset="-122"/>
            </a:endParaRPr>
          </a:p>
        </p:txBody>
      </p:sp>
      <p:sp>
        <p:nvSpPr>
          <p:cNvPr id="96259" name="Rectangle 5">
            <a:extLst>
              <a:ext uri="{FF2B5EF4-FFF2-40B4-BE49-F238E27FC236}">
                <a16:creationId xmlns:a16="http://schemas.microsoft.com/office/drawing/2014/main" id="{BC3C4E3C-53C9-4520-9A25-F2B42C26D190}"/>
              </a:ext>
            </a:extLst>
          </p:cNvPr>
          <p:cNvSpPr>
            <a:spLocks noGrp="1" noChangeArrowheads="1"/>
          </p:cNvSpPr>
          <p:nvPr>
            <p:ph type="title" idx="4294967295"/>
          </p:nvPr>
        </p:nvSpPr>
        <p:spPr bwMode="auto">
          <a:xfrm>
            <a:off x="395288" y="404813"/>
            <a:ext cx="7772400" cy="62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8" tIns="46009" rIns="92018" bIns="46009" anchor="ctr"/>
          <a:lstStyle/>
          <a:p>
            <a:r>
              <a:rPr lang="zh-CN" altLang="en-US" sz="3200" b="1">
                <a:solidFill>
                  <a:schemeClr val="tx1"/>
                </a:solidFill>
                <a:ea typeface="宋体" panose="02010600030101010101" pitchFamily="2" charset="-122"/>
              </a:rPr>
              <a:t>本章小结</a:t>
            </a:r>
            <a:endParaRPr lang="en-US" altLang="zh-CN" sz="3200" b="1">
              <a:solidFill>
                <a:schemeClr val="tx1"/>
              </a:solidFill>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3699">
                                            <p:txEl>
                                              <p:pRg st="0" end="0"/>
                                            </p:txEl>
                                          </p:spTgt>
                                        </p:tgtEl>
                                        <p:attrNameLst>
                                          <p:attrName>style.visibility</p:attrName>
                                        </p:attrNameLst>
                                      </p:cBhvr>
                                      <p:to>
                                        <p:strVal val="visible"/>
                                      </p:to>
                                    </p:set>
                                    <p:animEffect transition="in" filter="blinds(horizontal)">
                                      <p:cBhvr>
                                        <p:cTn id="7" dur="500"/>
                                        <p:tgtEl>
                                          <p:spTgt spid="413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3699">
                                            <p:txEl>
                                              <p:pRg st="1" end="1"/>
                                            </p:txEl>
                                          </p:spTgt>
                                        </p:tgtEl>
                                        <p:attrNameLst>
                                          <p:attrName>style.visibility</p:attrName>
                                        </p:attrNameLst>
                                      </p:cBhvr>
                                      <p:to>
                                        <p:strVal val="visible"/>
                                      </p:to>
                                    </p:set>
                                    <p:animEffect transition="in" filter="blinds(horizontal)">
                                      <p:cBhvr>
                                        <p:cTn id="12" dur="500"/>
                                        <p:tgtEl>
                                          <p:spTgt spid="4136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3699">
                                            <p:txEl>
                                              <p:pRg st="2" end="2"/>
                                            </p:txEl>
                                          </p:spTgt>
                                        </p:tgtEl>
                                        <p:attrNameLst>
                                          <p:attrName>style.visibility</p:attrName>
                                        </p:attrNameLst>
                                      </p:cBhvr>
                                      <p:to>
                                        <p:strVal val="visible"/>
                                      </p:to>
                                    </p:set>
                                    <p:animEffect transition="in" filter="blinds(horizontal)">
                                      <p:cBhvr>
                                        <p:cTn id="17" dur="500"/>
                                        <p:tgtEl>
                                          <p:spTgt spid="4136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3699">
                                            <p:txEl>
                                              <p:pRg st="3" end="3"/>
                                            </p:txEl>
                                          </p:spTgt>
                                        </p:tgtEl>
                                        <p:attrNameLst>
                                          <p:attrName>style.visibility</p:attrName>
                                        </p:attrNameLst>
                                      </p:cBhvr>
                                      <p:to>
                                        <p:strVal val="visible"/>
                                      </p:to>
                                    </p:set>
                                    <p:animEffect transition="in" filter="blinds(horizontal)">
                                      <p:cBhvr>
                                        <p:cTn id="22" dur="500"/>
                                        <p:tgtEl>
                                          <p:spTgt spid="4136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13699">
                                            <p:txEl>
                                              <p:pRg st="4" end="4"/>
                                            </p:txEl>
                                          </p:spTgt>
                                        </p:tgtEl>
                                        <p:attrNameLst>
                                          <p:attrName>style.visibility</p:attrName>
                                        </p:attrNameLst>
                                      </p:cBhvr>
                                      <p:to>
                                        <p:strVal val="visible"/>
                                      </p:to>
                                    </p:set>
                                    <p:animEffect transition="in" filter="blinds(horizontal)">
                                      <p:cBhvr>
                                        <p:cTn id="27" dur="500"/>
                                        <p:tgtEl>
                                          <p:spTgt spid="413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build="p" bldLvl="2"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83928853-5F7A-4348-964B-2538E2E3D77B}"/>
              </a:ext>
            </a:extLst>
          </p:cNvPr>
          <p:cNvSpPr>
            <a:spLocks noGrp="1" noChangeArrowheads="1"/>
          </p:cNvSpPr>
          <p:nvPr>
            <p:ph type="title"/>
          </p:nvPr>
        </p:nvSpPr>
        <p:spPr bwMode="auto">
          <a:xfrm>
            <a:off x="457200" y="620713"/>
            <a:ext cx="8229600"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讨论</a:t>
            </a:r>
          </a:p>
        </p:txBody>
      </p:sp>
      <p:sp>
        <p:nvSpPr>
          <p:cNvPr id="100355" name="内容占位符 2">
            <a:extLst>
              <a:ext uri="{FF2B5EF4-FFF2-40B4-BE49-F238E27FC236}">
                <a16:creationId xmlns:a16="http://schemas.microsoft.com/office/drawing/2014/main" id="{0C9DD1D6-10AC-4231-A380-0F65EC1A6510}"/>
              </a:ext>
            </a:extLst>
          </p:cNvPr>
          <p:cNvSpPr>
            <a:spLocks noGrp="1" noChangeArrowheads="1"/>
          </p:cNvSpPr>
          <p:nvPr>
            <p:ph idx="1"/>
          </p:nvPr>
        </p:nvSpPr>
        <p:spPr>
          <a:xfrm>
            <a:off x="685800" y="1773238"/>
            <a:ext cx="8229600" cy="4114800"/>
          </a:xfrm>
        </p:spPr>
        <p:txBody>
          <a:bodyPr/>
          <a:lstStyle/>
          <a:p>
            <a:r>
              <a:rPr lang="zh-CN" altLang="en-US" dirty="0">
                <a:ea typeface="宋体" panose="02010600030101010101" pitchFamily="2" charset="-122"/>
              </a:rPr>
              <a:t>高瓴资本投资哲学及所选股票跟踪？</a:t>
            </a:r>
            <a:endParaRPr lang="en-US" altLang="zh-CN" dirty="0">
              <a:ea typeface="宋体" panose="02010600030101010101" pitchFamily="2" charset="-122"/>
            </a:endParaRPr>
          </a:p>
          <a:p>
            <a:r>
              <a:rPr lang="zh-CN" altLang="en-US" dirty="0">
                <a:ea typeface="宋体" panose="02010600030101010101" pitchFamily="2" charset="-122"/>
              </a:rPr>
              <a:t>未来我国股市投资策略？（结合中央经济工作会议和十四五规划）</a:t>
            </a:r>
            <a:endParaRPr lang="en-US" altLang="zh-CN" dirty="0">
              <a:ea typeface="宋体" panose="02010600030101010101" pitchFamily="2" charset="-122"/>
            </a:endParaRPr>
          </a:p>
          <a:p>
            <a:r>
              <a:rPr lang="zh-CN" altLang="en-US" dirty="0">
                <a:ea typeface="宋体" panose="02010600030101010101" pitchFamily="2" charset="-122"/>
              </a:rPr>
              <a:t>后疫情世代货币泛滥</a:t>
            </a:r>
            <a:r>
              <a:rPr lang="en-US" altLang="zh-CN" dirty="0">
                <a:ea typeface="宋体" panose="02010600030101010101" pitchFamily="2" charset="-122"/>
              </a:rPr>
              <a:t>/</a:t>
            </a:r>
            <a:r>
              <a:rPr lang="zh-CN" altLang="en-US" dirty="0">
                <a:ea typeface="宋体" panose="02010600030101010101" pitchFamily="2" charset="-122"/>
              </a:rPr>
              <a:t>全球通胀背景下的投资策略是什么？</a:t>
            </a:r>
          </a:p>
        </p:txBody>
      </p:sp>
    </p:spTree>
    <p:extLst>
      <p:ext uri="{BB962C8B-B14F-4D97-AF65-F5344CB8AC3E}">
        <p14:creationId xmlns:p14="http://schemas.microsoft.com/office/powerpoint/2010/main" val="1179185869"/>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A26FF-5B5C-D1B6-EE88-FEBF215F9B71}"/>
              </a:ext>
            </a:extLst>
          </p:cNvPr>
          <p:cNvSpPr>
            <a:spLocks noGrp="1"/>
          </p:cNvSpPr>
          <p:nvPr>
            <p:ph type="title"/>
          </p:nvPr>
        </p:nvSpPr>
        <p:spPr/>
        <p:txBody>
          <a:bodyPr/>
          <a:lstStyle/>
          <a:p>
            <a:r>
              <a:rPr lang="zh-CN" altLang="en-US" dirty="0"/>
              <a:t>挑战性作业</a:t>
            </a:r>
          </a:p>
        </p:txBody>
      </p:sp>
      <p:sp>
        <p:nvSpPr>
          <p:cNvPr id="3" name="内容占位符 2">
            <a:extLst>
              <a:ext uri="{FF2B5EF4-FFF2-40B4-BE49-F238E27FC236}">
                <a16:creationId xmlns:a16="http://schemas.microsoft.com/office/drawing/2014/main" id="{D5E92CF0-542A-4174-530C-B255ADAC3C0E}"/>
              </a:ext>
            </a:extLst>
          </p:cNvPr>
          <p:cNvSpPr>
            <a:spLocks noGrp="1"/>
          </p:cNvSpPr>
          <p:nvPr>
            <p:ph idx="1"/>
          </p:nvPr>
        </p:nvSpPr>
        <p:spPr>
          <a:xfrm>
            <a:off x="539552" y="1268760"/>
            <a:ext cx="7772400" cy="4114800"/>
          </a:xfrm>
        </p:spPr>
        <p:txBody>
          <a:bodyPr/>
          <a:lstStyle/>
          <a:p>
            <a:r>
              <a:rPr lang="zh-CN" altLang="en-US" sz="2800" dirty="0"/>
              <a:t>为什么伯克希尔</a:t>
            </a:r>
            <a:r>
              <a:rPr lang="en-US" altLang="zh-CN" sz="2800" dirty="0"/>
              <a:t>·</a:t>
            </a:r>
            <a:r>
              <a:rPr lang="zh-CN" altLang="en-US" sz="2800" dirty="0"/>
              <a:t>哈撒韦股价这么高？成为全球最贵的股票？结合股票定价理论说明。</a:t>
            </a:r>
            <a:endParaRPr lang="en-US" altLang="zh-CN" sz="2800" dirty="0"/>
          </a:p>
          <a:p>
            <a:r>
              <a:rPr lang="zh-CN" altLang="en-US" sz="2800" dirty="0"/>
              <a:t>为什么贵州茅台股价这么高？成为我国最贵的股票？结合股票定价理论说明。</a:t>
            </a:r>
            <a:endParaRPr lang="en-US" altLang="zh-CN" sz="2800" dirty="0"/>
          </a:p>
          <a:p>
            <a:r>
              <a:rPr lang="zh-CN" altLang="en-US" sz="2800" dirty="0"/>
              <a:t>为什么苹果公司市值这么大？成为全球市值最大的公司？结合股票定价理论说明。</a:t>
            </a:r>
          </a:p>
          <a:p>
            <a:r>
              <a:rPr lang="zh-CN" altLang="en-US" sz="2800" dirty="0"/>
              <a:t>为什么字节跳动公司估值这么高？成为全球估值最大的独角兽？结合股票定价理论说明。</a:t>
            </a:r>
            <a:endParaRPr lang="en-US" altLang="zh-CN" sz="2800" dirty="0"/>
          </a:p>
          <a:p>
            <a:r>
              <a:rPr lang="zh-CN" altLang="en-US" sz="2800" dirty="0"/>
              <a:t>量化投资？</a:t>
            </a:r>
          </a:p>
          <a:p>
            <a:endParaRPr lang="zh-CN" altLang="en-US" sz="2800" dirty="0"/>
          </a:p>
          <a:p>
            <a:endParaRPr lang="zh-CN" altLang="en-US" sz="2800" dirty="0"/>
          </a:p>
        </p:txBody>
      </p:sp>
    </p:spTree>
    <p:extLst>
      <p:ext uri="{BB962C8B-B14F-4D97-AF65-F5344CB8AC3E}">
        <p14:creationId xmlns:p14="http://schemas.microsoft.com/office/powerpoint/2010/main" val="263607669"/>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8895E-35FD-4CF7-8C69-5FCB41F8F280}"/>
              </a:ext>
            </a:extLst>
          </p:cNvPr>
          <p:cNvSpPr>
            <a:spLocks noGrp="1"/>
          </p:cNvSpPr>
          <p:nvPr>
            <p:ph type="title"/>
          </p:nvPr>
        </p:nvSpPr>
        <p:spPr>
          <a:xfrm>
            <a:off x="457200" y="548680"/>
            <a:ext cx="8229600" cy="1152128"/>
          </a:xfrm>
        </p:spPr>
        <p:txBody>
          <a:bodyPr/>
          <a:lstStyle/>
          <a:p>
            <a:r>
              <a:rPr lang="zh-CN" altLang="en-US" dirty="0"/>
              <a:t>挑战性作业</a:t>
            </a:r>
          </a:p>
        </p:txBody>
      </p:sp>
      <p:sp>
        <p:nvSpPr>
          <p:cNvPr id="3" name="内容占位符 2">
            <a:extLst>
              <a:ext uri="{FF2B5EF4-FFF2-40B4-BE49-F238E27FC236}">
                <a16:creationId xmlns:a16="http://schemas.microsoft.com/office/drawing/2014/main" id="{48861BF8-C305-A11B-64DE-A56DCB1B3F66}"/>
              </a:ext>
            </a:extLst>
          </p:cNvPr>
          <p:cNvSpPr>
            <a:spLocks noGrp="1"/>
          </p:cNvSpPr>
          <p:nvPr>
            <p:ph idx="1"/>
          </p:nvPr>
        </p:nvSpPr>
        <p:spPr/>
        <p:txBody>
          <a:bodyPr/>
          <a:lstStyle/>
          <a:p>
            <a:r>
              <a:rPr lang="zh-CN" altLang="en-US" dirty="0"/>
              <a:t>基于历史成交量、股价进行量化投资？</a:t>
            </a:r>
          </a:p>
        </p:txBody>
      </p:sp>
    </p:spTree>
    <p:extLst>
      <p:ext uri="{BB962C8B-B14F-4D97-AF65-F5344CB8AC3E}">
        <p14:creationId xmlns:p14="http://schemas.microsoft.com/office/powerpoint/2010/main" val="1817241606"/>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C0BEA-06E9-BE46-30C2-E897E5AA2AE9}"/>
              </a:ext>
            </a:extLst>
          </p:cNvPr>
          <p:cNvSpPr>
            <a:spLocks noGrp="1"/>
          </p:cNvSpPr>
          <p:nvPr>
            <p:ph type="title"/>
          </p:nvPr>
        </p:nvSpPr>
        <p:spPr>
          <a:xfrm>
            <a:off x="457200" y="260648"/>
            <a:ext cx="8229600" cy="936104"/>
          </a:xfrm>
        </p:spPr>
        <p:txBody>
          <a:bodyPr/>
          <a:lstStyle/>
          <a:p>
            <a:r>
              <a:rPr lang="zh-CN" altLang="en-US" dirty="0"/>
              <a:t>全球市值公司排行榜</a:t>
            </a:r>
          </a:p>
        </p:txBody>
      </p:sp>
      <p:sp>
        <p:nvSpPr>
          <p:cNvPr id="3" name="内容占位符 2">
            <a:extLst>
              <a:ext uri="{FF2B5EF4-FFF2-40B4-BE49-F238E27FC236}">
                <a16:creationId xmlns:a16="http://schemas.microsoft.com/office/drawing/2014/main" id="{4AE23909-C879-4FCC-7469-F2A60EFE502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081EBFC-31EC-0C55-6096-C2AFC3DB4586}"/>
              </a:ext>
            </a:extLst>
          </p:cNvPr>
          <p:cNvPicPr>
            <a:picLocks noChangeAspect="1"/>
          </p:cNvPicPr>
          <p:nvPr/>
        </p:nvPicPr>
        <p:blipFill>
          <a:blip r:embed="rId2"/>
          <a:stretch>
            <a:fillRect/>
          </a:stretch>
        </p:blipFill>
        <p:spPr>
          <a:xfrm>
            <a:off x="627151" y="1052736"/>
            <a:ext cx="8028384" cy="5298410"/>
          </a:xfrm>
          <a:prstGeom prst="rect">
            <a:avLst/>
          </a:prstGeom>
        </p:spPr>
      </p:pic>
    </p:spTree>
    <p:extLst>
      <p:ext uri="{BB962C8B-B14F-4D97-AF65-F5344CB8AC3E}">
        <p14:creationId xmlns:p14="http://schemas.microsoft.com/office/powerpoint/2010/main" val="3615955688"/>
      </p:ext>
    </p:ext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E426DB52-F23F-418F-96DF-52610472656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ea typeface="宋体" panose="02010600030101010101" pitchFamily="2" charset="-122"/>
              </a:rPr>
              <a:t>附录：阿里的</a:t>
            </a:r>
            <a:r>
              <a:rPr lang="en-US" altLang="zh-CN" dirty="0">
                <a:ea typeface="宋体" panose="02010600030101010101" pitchFamily="2" charset="-122"/>
              </a:rPr>
              <a:t>A/B</a:t>
            </a:r>
            <a:r>
              <a:rPr lang="zh-CN" altLang="en-US" dirty="0">
                <a:ea typeface="宋体" panose="02010600030101010101" pitchFamily="2" charset="-122"/>
              </a:rPr>
              <a:t>双层股权结构</a:t>
            </a:r>
          </a:p>
        </p:txBody>
      </p:sp>
      <p:sp>
        <p:nvSpPr>
          <p:cNvPr id="101379" name="内容占位符 2">
            <a:extLst>
              <a:ext uri="{FF2B5EF4-FFF2-40B4-BE49-F238E27FC236}">
                <a16:creationId xmlns:a16="http://schemas.microsoft.com/office/drawing/2014/main" id="{C0BDE584-407A-40B1-8D43-759305D02261}"/>
              </a:ext>
            </a:extLst>
          </p:cNvPr>
          <p:cNvSpPr>
            <a:spLocks noGrp="1" noChangeArrowheads="1"/>
          </p:cNvSpPr>
          <p:nvPr>
            <p:ph idx="1"/>
          </p:nvPr>
        </p:nvSpPr>
        <p:spPr>
          <a:xfrm>
            <a:off x="457200" y="1196975"/>
            <a:ext cx="8001000" cy="5256213"/>
          </a:xfrm>
        </p:spPr>
        <p:txBody>
          <a:bodyPr/>
          <a:lstStyle/>
          <a:p>
            <a:pPr algn="just"/>
            <a:r>
              <a:rPr lang="zh-CN" altLang="en-US" sz="1800">
                <a:ea typeface="宋体" panose="02010600030101010101" pitchFamily="2" charset="-122"/>
              </a:rPr>
              <a:t>马云作为创始人和实际控制人，有意愿也有能力对公司进行改革，他设计的合伙人制度成功割裂了股权与控制权之间的联系，使阿里巴巴最大程度上摆脱了资本的控制，从而加强了创始人及其经营团队的控制力。</a:t>
            </a:r>
          </a:p>
          <a:p>
            <a:pPr algn="just"/>
            <a:r>
              <a:rPr lang="zh-CN" altLang="en-US" sz="1800">
                <a:ea typeface="宋体" panose="02010600030101010101" pitchFamily="2" charset="-122"/>
              </a:rPr>
              <a:t>超级投票权：</a:t>
            </a:r>
            <a:r>
              <a:rPr lang="en-US" altLang="zh-CN" sz="1800">
                <a:ea typeface="宋体" panose="02010600030101010101" pitchFamily="2" charset="-122"/>
              </a:rPr>
              <a:t>A/B</a:t>
            </a:r>
            <a:r>
              <a:rPr lang="zh-CN" altLang="en-US" sz="1800">
                <a:ea typeface="宋体" panose="02010600030101010101" pitchFamily="2" charset="-122"/>
              </a:rPr>
              <a:t>双层股权结构。马云把合伙上升到一种机制制度。首先是要烧钱的，大量的资本投入，客户优先。烧钱势必减少创始人在整个企业股权之中的比例。按照传统同股同权，最后创始人股权就会稀释到在企业组织中没有话语权的地步。</a:t>
            </a:r>
          </a:p>
          <a:p>
            <a:pPr algn="just"/>
            <a:r>
              <a:rPr lang="zh-CN" altLang="en-US" sz="1800">
                <a:ea typeface="宋体" panose="02010600030101010101" pitchFamily="2" charset="-122"/>
              </a:rPr>
              <a:t>阿里合伙制很重要的一个特点，是突破传统股权制度，美国资本市场承认同股不同权，人力资本具有比货币资本更大的话语权。所以阿里的整个团队可能只占到整个股权的不到</a:t>
            </a:r>
            <a:r>
              <a:rPr lang="en-US" altLang="zh-CN" sz="1800">
                <a:ea typeface="宋体" panose="02010600030101010101" pitchFamily="2" charset="-122"/>
              </a:rPr>
              <a:t>10%</a:t>
            </a:r>
            <a:r>
              <a:rPr lang="zh-CN" altLang="en-US" sz="1800">
                <a:ea typeface="宋体" panose="02010600030101010101" pitchFamily="2" charset="-122"/>
              </a:rPr>
              <a:t>，但他在企业之中的话语权超过</a:t>
            </a:r>
            <a:r>
              <a:rPr lang="en-US" altLang="zh-CN" sz="1800">
                <a:ea typeface="宋体" panose="02010600030101010101" pitchFamily="2" charset="-122"/>
              </a:rPr>
              <a:t>50%</a:t>
            </a:r>
            <a:r>
              <a:rPr lang="zh-CN" altLang="en-US" sz="1800">
                <a:ea typeface="宋体" panose="02010600030101010101" pitchFamily="2" charset="-122"/>
              </a:rPr>
              <a:t>以上，尤其软银是最大股东，把其所持有的不低于阿里</a:t>
            </a:r>
            <a:r>
              <a:rPr lang="en-US" altLang="zh-CN" sz="1800">
                <a:ea typeface="宋体" panose="02010600030101010101" pitchFamily="2" charset="-122"/>
              </a:rPr>
              <a:t>30%</a:t>
            </a:r>
            <a:r>
              <a:rPr lang="zh-CN" altLang="en-US" sz="1800">
                <a:ea typeface="宋体" panose="02010600030101010101" pitchFamily="2" charset="-122"/>
              </a:rPr>
              <a:t>普通股的股票权置于一个投票信托管理之下，受马云及蔡崇信支配。</a:t>
            </a:r>
          </a:p>
          <a:p>
            <a:pPr algn="just"/>
            <a:r>
              <a:rPr lang="zh-CN" altLang="en-US" sz="1800">
                <a:ea typeface="宋体" panose="02010600030101010101" pitchFamily="2" charset="-122"/>
              </a:rPr>
              <a:t>这种模式就是</a:t>
            </a:r>
            <a:r>
              <a:rPr lang="en-US" altLang="zh-CN" sz="1800">
                <a:ea typeface="宋体" panose="02010600030101010101" pitchFamily="2" charset="-122"/>
              </a:rPr>
              <a:t>AB</a:t>
            </a:r>
            <a:r>
              <a:rPr lang="zh-CN" altLang="en-US" sz="1800">
                <a:ea typeface="宋体" panose="02010600030101010101" pitchFamily="2" charset="-122"/>
              </a:rPr>
              <a:t>股结构。即公司创始人和高管持</a:t>
            </a:r>
            <a:r>
              <a:rPr lang="en-US" altLang="zh-CN" sz="1800">
                <a:ea typeface="宋体" panose="02010600030101010101" pitchFamily="2" charset="-122"/>
              </a:rPr>
              <a:t>B</a:t>
            </a:r>
            <a:r>
              <a:rPr lang="zh-CN" altLang="en-US" sz="1800">
                <a:ea typeface="宋体" panose="02010600030101010101" pitchFamily="2" charset="-122"/>
              </a:rPr>
              <a:t>类股票，投资人持</a:t>
            </a:r>
            <a:r>
              <a:rPr lang="en-US" altLang="zh-CN" sz="1800">
                <a:ea typeface="宋体" panose="02010600030101010101" pitchFamily="2" charset="-122"/>
              </a:rPr>
              <a:t>A</a:t>
            </a:r>
            <a:r>
              <a:rPr lang="zh-CN" altLang="en-US" sz="1800">
                <a:ea typeface="宋体" panose="02010600030101010101" pitchFamily="2" charset="-122"/>
              </a:rPr>
              <a:t>类股票，</a:t>
            </a:r>
            <a:r>
              <a:rPr lang="en-US" altLang="zh-CN" sz="1800">
                <a:ea typeface="宋体" panose="02010600030101010101" pitchFamily="2" charset="-122"/>
              </a:rPr>
              <a:t>B</a:t>
            </a:r>
            <a:r>
              <a:rPr lang="zh-CN" altLang="en-US" sz="1800">
                <a:ea typeface="宋体" panose="02010600030101010101" pitchFamily="2" charset="-122"/>
              </a:rPr>
              <a:t>类股票每股表决权等于</a:t>
            </a:r>
            <a:r>
              <a:rPr lang="en-US" altLang="zh-CN" sz="1800">
                <a:ea typeface="宋体" panose="02010600030101010101" pitchFamily="2" charset="-122"/>
              </a:rPr>
              <a:t>A</a:t>
            </a:r>
            <a:r>
              <a:rPr lang="zh-CN" altLang="en-US" sz="1800">
                <a:ea typeface="宋体" panose="02010600030101010101" pitchFamily="2" charset="-122"/>
              </a:rPr>
              <a:t>类股票</a:t>
            </a:r>
            <a:r>
              <a:rPr lang="en-US" altLang="zh-CN" sz="1800">
                <a:ea typeface="宋体" panose="02010600030101010101" pitchFamily="2" charset="-122"/>
              </a:rPr>
              <a:t>10</a:t>
            </a:r>
            <a:r>
              <a:rPr lang="zh-CN" altLang="en-US" sz="1800">
                <a:ea typeface="宋体" panose="02010600030101010101" pitchFamily="2" charset="-122"/>
              </a:rPr>
              <a:t>股的表决权。马云及管理层合计表决权约为</a:t>
            </a:r>
            <a:r>
              <a:rPr lang="en-US" altLang="zh-CN" sz="1800">
                <a:ea typeface="宋体" panose="02010600030101010101" pitchFamily="2" charset="-122"/>
              </a:rPr>
              <a:t>63%</a:t>
            </a:r>
            <a:r>
              <a:rPr lang="zh-CN" altLang="en-US" sz="1800">
                <a:ea typeface="宋体" panose="02010600030101010101" pitchFamily="2" charset="-122"/>
              </a:rPr>
              <a:t>。这种结构有钱的出钱，有能力的出力，这就充分体现了人力资本在企业价值创造中的主导作用，这证明创始企业家与人力资本不仅要获得价值权，同时要保证核心人才队伍对企业的控制权。让企业能按照创始团队的思路正常发展，而不是被资本左右。</a:t>
            </a:r>
          </a:p>
          <a:p>
            <a:pPr algn="just"/>
            <a:endParaRPr lang="zh-CN" altLang="en-US" sz="1800">
              <a:ea typeface="宋体" panose="02010600030101010101" pitchFamily="2" charset="-122"/>
            </a:endParaRP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8246E6BF-C769-4DE1-B8D5-99F05C092C2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ea typeface="宋体" panose="02010600030101010101" pitchFamily="2" charset="-122"/>
              </a:rPr>
              <a:t>附录：什么是优先股？</a:t>
            </a:r>
          </a:p>
        </p:txBody>
      </p:sp>
      <p:sp>
        <p:nvSpPr>
          <p:cNvPr id="102403" name="内容占位符 2">
            <a:extLst>
              <a:ext uri="{FF2B5EF4-FFF2-40B4-BE49-F238E27FC236}">
                <a16:creationId xmlns:a16="http://schemas.microsoft.com/office/drawing/2014/main" id="{F8B9F92C-6CAC-477F-8A83-2AE2E46FBE84}"/>
              </a:ext>
            </a:extLst>
          </p:cNvPr>
          <p:cNvSpPr>
            <a:spLocks noGrp="1" noChangeArrowheads="1"/>
          </p:cNvSpPr>
          <p:nvPr>
            <p:ph idx="1"/>
          </p:nvPr>
        </p:nvSpPr>
        <p:spPr>
          <a:xfrm>
            <a:off x="457200" y="1125538"/>
            <a:ext cx="8002588" cy="4114800"/>
          </a:xfrm>
        </p:spPr>
        <p:txBody>
          <a:bodyPr/>
          <a:lstStyle/>
          <a:p>
            <a:pPr algn="just"/>
            <a:r>
              <a:rPr lang="zh-CN" altLang="en-US" sz="2400">
                <a:ea typeface="宋体" panose="02010600030101010101" pitchFamily="2" charset="-122"/>
              </a:rPr>
              <a:t>优先股（</a:t>
            </a:r>
            <a:r>
              <a:rPr lang="en-US" altLang="zh-CN" sz="2400">
                <a:ea typeface="宋体" panose="02010600030101010101" pitchFamily="2" charset="-122"/>
              </a:rPr>
              <a:t>preferred stock</a:t>
            </a:r>
            <a:r>
              <a:rPr lang="zh-CN" altLang="en-US" sz="2400">
                <a:ea typeface="宋体" panose="02010600030101010101" pitchFamily="2" charset="-122"/>
              </a:rPr>
              <a:t>），顾名思义是指在利润分配、资产分配方面享有优先权的股票。其主要特点：</a:t>
            </a:r>
            <a:endParaRPr lang="en-US" altLang="zh-CN" sz="2400">
              <a:ea typeface="宋体" panose="02010600030101010101" pitchFamily="2" charset="-122"/>
            </a:endParaRPr>
          </a:p>
          <a:p>
            <a:pPr algn="just"/>
            <a:r>
              <a:rPr lang="zh-CN" altLang="en-US" sz="2400">
                <a:ea typeface="宋体" panose="02010600030101010101" pitchFamily="2" charset="-122"/>
              </a:rPr>
              <a:t>（</a:t>
            </a:r>
            <a:r>
              <a:rPr lang="en-US" altLang="zh-CN" sz="2400">
                <a:ea typeface="宋体" panose="02010600030101010101" pitchFamily="2" charset="-122"/>
              </a:rPr>
              <a:t>1</a:t>
            </a:r>
            <a:r>
              <a:rPr lang="zh-CN" altLang="en-US" sz="2400">
                <a:ea typeface="宋体" panose="02010600030101010101" pitchFamily="2" charset="-122"/>
              </a:rPr>
              <a:t>）优先股属于权益，一般没有到期日。优先股股东不能退股，只能通过优先股的赎回条款被公司赎回。（</a:t>
            </a:r>
            <a:r>
              <a:rPr lang="en-US" altLang="zh-CN" sz="2400">
                <a:ea typeface="宋体" panose="02010600030101010101" pitchFamily="2" charset="-122"/>
              </a:rPr>
              <a:t>2</a:t>
            </a:r>
            <a:r>
              <a:rPr lang="zh-CN" altLang="en-US" sz="2400">
                <a:ea typeface="宋体" panose="02010600030101010101" pitchFamily="2" charset="-122"/>
              </a:rPr>
              <a:t>）优先股具有票面清偿价值。通常预先定明确的股利收益率。只有在优先股获取股利后，普通股才有资格分配股利。（</a:t>
            </a:r>
            <a:r>
              <a:rPr lang="en-US" altLang="zh-CN" sz="2400">
                <a:ea typeface="宋体" panose="02010600030101010101" pitchFamily="2" charset="-122"/>
              </a:rPr>
              <a:t>3</a:t>
            </a:r>
            <a:r>
              <a:rPr lang="zh-CN" altLang="en-US" sz="2400">
                <a:ea typeface="宋体" panose="02010600030101010101" pitchFamily="2" charset="-122"/>
              </a:rPr>
              <a:t>）优先股股东通常没有投票权。但如果公司在一段时间内没有发放优先股股利，优先股股东就自动具有投票权。（</a:t>
            </a:r>
            <a:r>
              <a:rPr lang="en-US" altLang="zh-CN" sz="2400">
                <a:ea typeface="宋体" panose="02010600030101010101" pitchFamily="2" charset="-122"/>
              </a:rPr>
              <a:t>4</a:t>
            </a:r>
            <a:r>
              <a:rPr lang="zh-CN" altLang="en-US" sz="2400">
                <a:ea typeface="宋体" panose="02010600030101010101" pitchFamily="2" charset="-122"/>
              </a:rPr>
              <a:t>）优先股具体还可分为累积优先股和非累积优先股，参与优先股与非参与优先股，可转换优先股与不可转换优先股，可收回优先股与不可收回优先股。（</a:t>
            </a:r>
            <a:r>
              <a:rPr lang="en-US" altLang="zh-CN" sz="2400">
                <a:ea typeface="宋体" panose="02010600030101010101" pitchFamily="2" charset="-122"/>
              </a:rPr>
              <a:t>5</a:t>
            </a:r>
            <a:r>
              <a:rPr lang="zh-CN" altLang="en-US" sz="2400">
                <a:ea typeface="宋体" panose="02010600030101010101" pitchFamily="2" charset="-122"/>
              </a:rPr>
              <a:t>）根据我国规定，优先股可以流通转让。</a:t>
            </a:r>
            <a:endParaRPr lang="en-US" altLang="zh-CN" sz="2400">
              <a:ea typeface="宋体" panose="02010600030101010101" pitchFamily="2" charset="-122"/>
            </a:endParaRPr>
          </a:p>
          <a:p>
            <a:pPr algn="just"/>
            <a:r>
              <a:rPr lang="zh-CN" altLang="en-US" sz="2400">
                <a:ea typeface="宋体" panose="02010600030101010101" pitchFamily="2" charset="-122"/>
              </a:rPr>
              <a:t>来源：</a:t>
            </a:r>
            <a:r>
              <a:rPr lang="en-US" altLang="zh-CN" sz="2400">
                <a:ea typeface="宋体" panose="02010600030101010101" pitchFamily="2" charset="-122"/>
              </a:rPr>
              <a:t>《</a:t>
            </a:r>
            <a:r>
              <a:rPr lang="zh-CN" altLang="en-US" sz="2400">
                <a:ea typeface="宋体" panose="02010600030101010101" pitchFamily="2" charset="-122"/>
              </a:rPr>
              <a:t>公司财务原理</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a:ea typeface="宋体" panose="02010600030101010101" pitchFamily="2" charset="-122"/>
              </a:rPr>
              <a:t>Brealey et al.</a:t>
            </a:r>
            <a:r>
              <a:rPr lang="zh-CN" altLang="en-US" sz="2400">
                <a:ea typeface="宋体" panose="02010600030101010101" pitchFamily="2" charset="-122"/>
              </a:rPr>
              <a:t>）、公司理财（</a:t>
            </a:r>
            <a:r>
              <a:rPr lang="en-US" altLang="zh-CN" sz="2400">
                <a:ea typeface="宋体" panose="02010600030101010101" pitchFamily="2" charset="-122"/>
              </a:rPr>
              <a:t>Ross et al.</a:t>
            </a:r>
            <a:r>
              <a:rPr lang="zh-CN" altLang="en-US" sz="2400">
                <a:ea typeface="宋体" panose="02010600030101010101" pitchFamily="2" charset="-122"/>
              </a:rPr>
              <a:t>）、百度百科。</a:t>
            </a:r>
            <a:endParaRPr lang="en-US" altLang="zh-CN" sz="2400">
              <a:ea typeface="宋体" panose="02010600030101010101" pitchFamily="2" charset="-122"/>
            </a:endParaRPr>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1BC34AB5-2A1B-4830-9DC7-D94CAD6D0426}"/>
              </a:ext>
            </a:extLst>
          </p:cNvPr>
          <p:cNvSpPr>
            <a:spLocks noGrp="1" noChangeArrowheads="1"/>
          </p:cNvSpPr>
          <p:nvPr>
            <p:ph type="title"/>
          </p:nvPr>
        </p:nvSpPr>
        <p:spPr bwMode="auto">
          <a:xfrm>
            <a:off x="457200" y="5492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a typeface="宋体" panose="02010600030101010101" pitchFamily="2" charset="-122"/>
              </a:rPr>
              <a:t>上交所对优先股的诠释</a:t>
            </a:r>
          </a:p>
        </p:txBody>
      </p:sp>
      <p:sp>
        <p:nvSpPr>
          <p:cNvPr id="103427" name="内容占位符 2">
            <a:extLst>
              <a:ext uri="{FF2B5EF4-FFF2-40B4-BE49-F238E27FC236}">
                <a16:creationId xmlns:a16="http://schemas.microsoft.com/office/drawing/2014/main" id="{ED3E4466-0E28-4B91-A426-A5F5D1F57751}"/>
              </a:ext>
            </a:extLst>
          </p:cNvPr>
          <p:cNvSpPr>
            <a:spLocks noGrp="1" noChangeArrowheads="1"/>
          </p:cNvSpPr>
          <p:nvPr>
            <p:ph idx="1"/>
          </p:nvPr>
        </p:nvSpPr>
        <p:spPr>
          <a:xfrm>
            <a:off x="611188" y="1384300"/>
            <a:ext cx="7772400" cy="4114800"/>
          </a:xfrm>
        </p:spPr>
        <p:txBody>
          <a:bodyPr/>
          <a:lstStyle/>
          <a:p>
            <a:r>
              <a:rPr lang="zh-CN" altLang="en-US" sz="2000">
                <a:ea typeface="宋体" panose="02010600030101010101" pitchFamily="2" charset="-122"/>
              </a:rPr>
              <a:t>优先股是指依照公司法，在一般规定的普通种类股份之外，另行规定的其他种类股份，其股份持有人优先于普通股股东分配公司利润和剩余财产，但参与公司决策管理等权利受到限制。</a:t>
            </a:r>
          </a:p>
          <a:p>
            <a:r>
              <a:rPr lang="zh-CN" altLang="en-US" sz="2000">
                <a:ea typeface="宋体" panose="02010600030101010101" pitchFamily="2" charset="-122"/>
              </a:rPr>
              <a:t>优先股股东按照约定的票面股息率，优先于普通股股东分配公司利润。公司因解散、破产等原因进行清算时，公司财产在按照公司法和破产法有关规定进行清偿后的剩余财产，应当优先向优先股股东支付未派发的股息和公司章程约定的清算金额，不足以支付的按照优先股股东持股比例分配。</a:t>
            </a:r>
          </a:p>
          <a:p>
            <a:r>
              <a:rPr lang="zh-CN" altLang="en-US" sz="2000">
                <a:ea typeface="宋体" panose="02010600030101010101" pitchFamily="2" charset="-122"/>
              </a:rPr>
              <a:t>优先股股东的表决权受到限制。除特殊情况外，优先股股东不出席股东大会会议，所持股份没有表决权。但是公司累计</a:t>
            </a:r>
            <a:r>
              <a:rPr lang="en-US" altLang="zh-CN" sz="2000">
                <a:ea typeface="宋体" panose="02010600030101010101" pitchFamily="2" charset="-122"/>
              </a:rPr>
              <a:t>3</a:t>
            </a:r>
            <a:r>
              <a:rPr lang="zh-CN" altLang="en-US" sz="2000">
                <a:ea typeface="宋体" panose="02010600030101010101" pitchFamily="2" charset="-122"/>
              </a:rPr>
              <a:t>个会计年度或连续</a:t>
            </a:r>
            <a:r>
              <a:rPr lang="en-US" altLang="zh-CN" sz="2000">
                <a:ea typeface="宋体" panose="02010600030101010101" pitchFamily="2" charset="-122"/>
              </a:rPr>
              <a:t>2</a:t>
            </a:r>
            <a:r>
              <a:rPr lang="zh-CN" altLang="en-US" sz="2000">
                <a:ea typeface="宋体" panose="02010600030101010101" pitchFamily="2" charset="-122"/>
              </a:rPr>
              <a:t>个会计年度未按约定支付优先股股息的，优先股股东有权出席股东大会，每股优先股股份享有公司章程规定的表决权。</a:t>
            </a:r>
            <a:endParaRPr lang="en-US" altLang="zh-CN" sz="2000">
              <a:ea typeface="宋体" panose="02010600030101010101" pitchFamily="2" charset="-122"/>
            </a:endParaRPr>
          </a:p>
          <a:p>
            <a:r>
              <a:rPr lang="zh-CN" altLang="en-US" sz="2000">
                <a:ea typeface="宋体" panose="02010600030101010101" pitchFamily="2" charset="-122"/>
              </a:rPr>
              <a:t>来源：上交所</a:t>
            </a:r>
            <a:r>
              <a:rPr lang="en-US" altLang="zh-CN" sz="2000">
                <a:ea typeface="宋体" panose="02010600030101010101" pitchFamily="2" charset="-122"/>
              </a:rPr>
              <a:t>http://www.sse.com.cn/assortment/stock/preferreds/</a:t>
            </a:r>
            <a:endParaRPr lang="zh-CN" altLang="en-US" sz="2000">
              <a:ea typeface="宋体" panose="02010600030101010101" pitchFamily="2" charset="-122"/>
            </a:endParaRPr>
          </a:p>
          <a:p>
            <a:endParaRPr lang="zh-CN" altLang="en-US" sz="2000">
              <a:ea typeface="宋体" panose="02010600030101010101" pitchFamily="2" charset="-122"/>
            </a:endParaRP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A42BB23C-722F-40EE-9C40-7067C109FB4D}"/>
              </a:ext>
            </a:extLst>
          </p:cNvPr>
          <p:cNvSpPr>
            <a:spLocks noGrp="1" noChangeArrowheads="1"/>
          </p:cNvSpPr>
          <p:nvPr>
            <p:ph type="title"/>
          </p:nvPr>
        </p:nvSpPr>
        <p:spPr bwMode="auto">
          <a:xfrm>
            <a:off x="457200" y="388938"/>
            <a:ext cx="8229600"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ea typeface="宋体" panose="02010600030101010101" pitchFamily="2" charset="-122"/>
              </a:rPr>
              <a:t>附录：独角兽</a:t>
            </a:r>
          </a:p>
        </p:txBody>
      </p:sp>
      <p:sp>
        <p:nvSpPr>
          <p:cNvPr id="104451" name="内容占位符 2">
            <a:extLst>
              <a:ext uri="{FF2B5EF4-FFF2-40B4-BE49-F238E27FC236}">
                <a16:creationId xmlns:a16="http://schemas.microsoft.com/office/drawing/2014/main" id="{40EBBC6A-5FE0-4148-8736-908DAF252195}"/>
              </a:ext>
            </a:extLst>
          </p:cNvPr>
          <p:cNvSpPr>
            <a:spLocks noGrp="1" noChangeArrowheads="1"/>
          </p:cNvSpPr>
          <p:nvPr>
            <p:ph idx="1"/>
          </p:nvPr>
        </p:nvSpPr>
        <p:spPr>
          <a:xfrm>
            <a:off x="447844" y="1185863"/>
            <a:ext cx="4619625" cy="4865688"/>
          </a:xfrm>
        </p:spPr>
        <p:txBody>
          <a:bodyPr/>
          <a:lstStyle/>
          <a:p>
            <a:pPr algn="just"/>
            <a:r>
              <a:rPr lang="zh-CN" altLang="en-US" sz="2000" dirty="0">
                <a:ea typeface="宋体" panose="02010600030101010101" pitchFamily="2" charset="-122"/>
              </a:rPr>
              <a:t>独角兽（</a:t>
            </a:r>
            <a:r>
              <a:rPr lang="en-US" altLang="zh-CN" sz="2000" dirty="0">
                <a:ea typeface="宋体" panose="02010600030101010101" pitchFamily="2" charset="-122"/>
              </a:rPr>
              <a:t>Unicorn</a:t>
            </a:r>
            <a:r>
              <a:rPr lang="zh-CN" altLang="en-US" sz="2000" dirty="0">
                <a:ea typeface="宋体" panose="02010600030101010101" pitchFamily="2" charset="-122"/>
              </a:rPr>
              <a:t>）是神话传说中的一种生物，它稀有而且高贵。美国著名</a:t>
            </a:r>
            <a:r>
              <a:rPr lang="en-US" altLang="zh-CN" sz="2000" dirty="0" err="1">
                <a:ea typeface="宋体" panose="02010600030101010101" pitchFamily="2" charset="-122"/>
              </a:rPr>
              <a:t>CowboyVenture</a:t>
            </a:r>
            <a:r>
              <a:rPr lang="zh-CN" altLang="en-US" sz="2000" dirty="0">
                <a:ea typeface="宋体" panose="02010600030101010101" pitchFamily="2" charset="-122"/>
              </a:rPr>
              <a:t>投资人</a:t>
            </a:r>
            <a:r>
              <a:rPr lang="en-US" altLang="zh-CN" sz="2000" dirty="0">
                <a:ea typeface="宋体" panose="02010600030101010101" pitchFamily="2" charset="-122"/>
              </a:rPr>
              <a:t>Aileen Lee</a:t>
            </a:r>
            <a:r>
              <a:rPr lang="zh-CN" altLang="en-US" sz="2000" dirty="0">
                <a:ea typeface="宋体" panose="02010600030101010101" pitchFamily="2" charset="-122"/>
              </a:rPr>
              <a:t>在</a:t>
            </a:r>
            <a:r>
              <a:rPr lang="en-US" altLang="zh-CN" sz="2000" dirty="0">
                <a:ea typeface="宋体" panose="02010600030101010101" pitchFamily="2" charset="-122"/>
              </a:rPr>
              <a:t>2013</a:t>
            </a:r>
            <a:r>
              <a:rPr lang="zh-CN" altLang="en-US" sz="2000" dirty="0">
                <a:ea typeface="宋体" panose="02010600030101010101" pitchFamily="2" charset="-122"/>
              </a:rPr>
              <a:t>年首次将估值超过</a:t>
            </a:r>
            <a:r>
              <a:rPr lang="en-US" altLang="zh-CN" sz="2000" dirty="0">
                <a:ea typeface="宋体" panose="02010600030101010101" pitchFamily="2" charset="-122"/>
              </a:rPr>
              <a:t>10</a:t>
            </a:r>
            <a:r>
              <a:rPr lang="zh-CN" altLang="en-US" sz="2000" dirty="0">
                <a:ea typeface="宋体" panose="02010600030101010101" pitchFamily="2" charset="-122"/>
              </a:rPr>
              <a:t>亿美元的创业公司称为</a:t>
            </a:r>
            <a:r>
              <a:rPr lang="en-US" altLang="zh-CN" sz="2000" dirty="0">
                <a:ea typeface="宋体" panose="02010600030101010101" pitchFamily="2" charset="-122"/>
              </a:rPr>
              <a:t>"</a:t>
            </a:r>
            <a:r>
              <a:rPr lang="zh-CN" altLang="en-US" sz="2000" dirty="0">
                <a:ea typeface="宋体" panose="02010600030101010101" pitchFamily="2" charset="-122"/>
              </a:rPr>
              <a:t>独角兽</a:t>
            </a:r>
            <a:r>
              <a:rPr lang="en-US" altLang="zh-CN" sz="2000" dirty="0">
                <a:ea typeface="宋体" panose="02010600030101010101" pitchFamily="2" charset="-122"/>
              </a:rPr>
              <a:t>"</a:t>
            </a:r>
            <a:r>
              <a:rPr lang="zh-CN" altLang="en-US" sz="2000" dirty="0">
                <a:ea typeface="宋体" panose="02010600030101010101" pitchFamily="2" charset="-122"/>
              </a:rPr>
              <a:t>。中国科技部发布的</a:t>
            </a:r>
            <a:r>
              <a:rPr lang="en-US" altLang="zh-CN" sz="2000" dirty="0">
                <a:ea typeface="宋体" panose="02010600030101010101" pitchFamily="2" charset="-122"/>
              </a:rPr>
              <a:t>《2016</a:t>
            </a:r>
            <a:r>
              <a:rPr lang="zh-CN" altLang="en-US" sz="2000" dirty="0">
                <a:ea typeface="宋体" panose="02010600030101010101" pitchFamily="2" charset="-122"/>
              </a:rPr>
              <a:t>中国独角兽企业发展报告</a:t>
            </a:r>
            <a:r>
              <a:rPr lang="en-US" altLang="zh-CN" sz="2000" dirty="0">
                <a:ea typeface="宋体" panose="02010600030101010101" pitchFamily="2" charset="-122"/>
              </a:rPr>
              <a:t>》</a:t>
            </a:r>
            <a:r>
              <a:rPr lang="zh-CN" altLang="en-US" sz="2000" dirty="0">
                <a:ea typeface="宋体" panose="02010600030101010101" pitchFamily="2" charset="-122"/>
              </a:rPr>
              <a:t>，将中国“独角兽”企业的定义为</a:t>
            </a:r>
            <a:r>
              <a:rPr lang="en-US" altLang="zh-CN" sz="2000" dirty="0">
                <a:ea typeface="宋体" panose="02010600030101010101" pitchFamily="2" charset="-122"/>
              </a:rPr>
              <a:t>——</a:t>
            </a:r>
            <a:r>
              <a:rPr lang="zh-CN" altLang="en-US" sz="2000" dirty="0">
                <a:ea typeface="宋体" panose="02010600030101010101" pitchFamily="2" charset="-122"/>
              </a:rPr>
              <a:t>在中国境内注册具有法人资格，成立时间不超过十年，获得过私募投资且尚未上市，估值已超过</a:t>
            </a:r>
            <a:r>
              <a:rPr lang="en-US" altLang="zh-CN" sz="2000" dirty="0">
                <a:ea typeface="宋体" panose="02010600030101010101" pitchFamily="2" charset="-122"/>
              </a:rPr>
              <a:t>10</a:t>
            </a:r>
            <a:r>
              <a:rPr lang="zh-CN" altLang="en-US" sz="2000" dirty="0">
                <a:ea typeface="宋体" panose="02010600030101010101" pitchFamily="2" charset="-122"/>
              </a:rPr>
              <a:t>亿美元的企业。其中超过</a:t>
            </a:r>
            <a:r>
              <a:rPr lang="en-US" altLang="zh-CN" sz="2000" dirty="0">
                <a:ea typeface="宋体" panose="02010600030101010101" pitchFamily="2" charset="-122"/>
              </a:rPr>
              <a:t>100</a:t>
            </a:r>
            <a:r>
              <a:rPr lang="zh-CN" altLang="en-US" sz="2000" dirty="0">
                <a:ea typeface="宋体" panose="02010600030101010101" pitchFamily="2" charset="-122"/>
              </a:rPr>
              <a:t>亿美元的被称为“超级独角兽”企业。</a:t>
            </a:r>
            <a:endParaRPr lang="en-US" altLang="zh-CN" sz="2000" dirty="0">
              <a:ea typeface="宋体" panose="02010600030101010101" pitchFamily="2" charset="-122"/>
            </a:endParaRPr>
          </a:p>
          <a:p>
            <a:pPr algn="just"/>
            <a:r>
              <a:rPr lang="zh-CN" altLang="en-US" sz="2000" dirty="0">
                <a:ea typeface="宋体" panose="02010600030101010101" pitchFamily="2" charset="-122"/>
              </a:rPr>
              <a:t>根据美国调查公司</a:t>
            </a:r>
            <a:r>
              <a:rPr lang="en-US" altLang="zh-CN" sz="2000" dirty="0">
                <a:ea typeface="宋体" panose="02010600030101010101" pitchFamily="2" charset="-122"/>
              </a:rPr>
              <a:t>CB Insights</a:t>
            </a:r>
            <a:r>
              <a:rPr lang="zh-CN" altLang="en-US" sz="2000" dirty="0">
                <a:ea typeface="宋体" panose="02010600030101010101" pitchFamily="2" charset="-122"/>
              </a:rPr>
              <a:t>的数据，</a:t>
            </a:r>
            <a:r>
              <a:rPr lang="en-US" altLang="zh-CN" sz="2000" dirty="0">
                <a:ea typeface="宋体" panose="02010600030101010101" pitchFamily="2" charset="-122"/>
              </a:rPr>
              <a:t>2020</a:t>
            </a:r>
            <a:r>
              <a:rPr lang="zh-CN" altLang="en-US" sz="2000" dirty="0">
                <a:ea typeface="宋体" panose="02010600030101010101" pitchFamily="2" charset="-122"/>
              </a:rPr>
              <a:t>年全球排名前</a:t>
            </a:r>
            <a:r>
              <a:rPr lang="en-US" altLang="zh-CN" sz="2000" dirty="0">
                <a:ea typeface="宋体" panose="02010600030101010101" pitchFamily="2" charset="-122"/>
              </a:rPr>
              <a:t>500</a:t>
            </a:r>
            <a:r>
              <a:rPr lang="zh-CN" altLang="en-US" sz="2000" dirty="0">
                <a:ea typeface="宋体" panose="02010600030101010101" pitchFamily="2" charset="-122"/>
              </a:rPr>
              <a:t>名的独角兽企业中，美国有</a:t>
            </a:r>
            <a:r>
              <a:rPr lang="en-US" altLang="zh-CN" sz="2000" dirty="0">
                <a:ea typeface="宋体" panose="02010600030101010101" pitchFamily="2" charset="-122"/>
              </a:rPr>
              <a:t>242</a:t>
            </a:r>
            <a:r>
              <a:rPr lang="zh-CN" altLang="en-US" sz="2000" dirty="0">
                <a:ea typeface="宋体" panose="02010600030101010101" pitchFamily="2" charset="-122"/>
              </a:rPr>
              <a:t>家，数量最多，中国有</a:t>
            </a:r>
            <a:r>
              <a:rPr lang="en-US" altLang="zh-CN" sz="2000" dirty="0">
                <a:ea typeface="宋体" panose="02010600030101010101" pitchFamily="2" charset="-122"/>
              </a:rPr>
              <a:t>119</a:t>
            </a:r>
            <a:r>
              <a:rPr lang="zh-CN" altLang="en-US" sz="2000" dirty="0">
                <a:ea typeface="宋体" panose="02010600030101010101" pitchFamily="2" charset="-122"/>
              </a:rPr>
              <a:t>家，中美两国占到全世界的</a:t>
            </a:r>
            <a:r>
              <a:rPr lang="en-US" altLang="zh-CN" sz="2000" dirty="0">
                <a:ea typeface="宋体" panose="02010600030101010101" pitchFamily="2" charset="-122"/>
              </a:rPr>
              <a:t>7</a:t>
            </a:r>
            <a:r>
              <a:rPr lang="zh-CN" altLang="en-US" sz="2000" dirty="0">
                <a:ea typeface="宋体" panose="02010600030101010101" pitchFamily="2" charset="-122"/>
              </a:rPr>
              <a:t>成。</a:t>
            </a:r>
          </a:p>
        </p:txBody>
      </p:sp>
      <p:pic>
        <p:nvPicPr>
          <p:cNvPr id="104452" name="图片 1">
            <a:extLst>
              <a:ext uri="{FF2B5EF4-FFF2-40B4-BE49-F238E27FC236}">
                <a16:creationId xmlns:a16="http://schemas.microsoft.com/office/drawing/2014/main" id="{240A73AF-F71C-4D13-9EA7-1E10D1F11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371600"/>
            <a:ext cx="227488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图片 2">
            <a:extLst>
              <a:ext uri="{FF2B5EF4-FFF2-40B4-BE49-F238E27FC236}">
                <a16:creationId xmlns:a16="http://schemas.microsoft.com/office/drawing/2014/main" id="{A0E4B633-2DD3-44F8-8E0A-195852E40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254500"/>
            <a:ext cx="235585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40D1C-F6AA-47C5-B02F-3849D51988F1}"/>
              </a:ext>
            </a:extLst>
          </p:cNvPr>
          <p:cNvSpPr>
            <a:spLocks noGrp="1"/>
          </p:cNvSpPr>
          <p:nvPr>
            <p:ph type="title"/>
          </p:nvPr>
        </p:nvSpPr>
        <p:spPr/>
        <p:txBody>
          <a:bodyPr/>
          <a:lstStyle/>
          <a:p>
            <a:r>
              <a:rPr lang="zh-CN" altLang="en-US" dirty="0">
                <a:solidFill>
                  <a:schemeClr val="tx1"/>
                </a:solidFill>
              </a:rPr>
              <a:t>成长型企业的含义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37968D-2436-4188-93BD-847044224150}"/>
                  </a:ext>
                </a:extLst>
              </p:cNvPr>
              <p:cNvSpPr>
                <a:spLocks noGrp="1"/>
              </p:cNvSpPr>
              <p:nvPr>
                <p:ph idx="1"/>
              </p:nvPr>
            </p:nvSpPr>
            <p:spPr>
              <a:xfrm>
                <a:off x="467544" y="1916832"/>
                <a:ext cx="7990656" cy="4114800"/>
              </a:xfrm>
            </p:spPr>
            <p:txBody>
              <a:bodyPr/>
              <a:lstStyle/>
              <a:p>
                <a:r>
                  <a:rPr lang="zh-CN" altLang="en-US" sz="1800" dirty="0">
                    <a:solidFill>
                      <a:schemeClr val="tx1"/>
                    </a:solidFill>
                  </a:rPr>
                  <a:t>成长型企业是指，该企业扩大资产规模所带来的回报高于市场利率。假设企业存续</a:t>
                </a:r>
                <a:r>
                  <a:rPr lang="en-US" altLang="zh-CN" sz="1800" dirty="0">
                    <a:solidFill>
                      <a:schemeClr val="tx1"/>
                    </a:solidFill>
                  </a:rPr>
                  <a:t>1</a:t>
                </a:r>
                <a:r>
                  <a:rPr lang="zh-CN" altLang="en-US" sz="1800" dirty="0">
                    <a:solidFill>
                      <a:schemeClr val="tx1"/>
                    </a:solidFill>
                  </a:rPr>
                  <a:t>期，企业</a:t>
                </a:r>
                <a:r>
                  <a:rPr lang="en-US" altLang="zh-CN" sz="1800" dirty="0">
                    <a:solidFill>
                      <a:schemeClr val="tx1"/>
                    </a:solidFill>
                  </a:rPr>
                  <a:t>1</a:t>
                </a:r>
                <a:r>
                  <a:rPr lang="zh-CN" altLang="en-US" sz="1800" dirty="0">
                    <a:solidFill>
                      <a:schemeClr val="tx1"/>
                    </a:solidFill>
                  </a:rPr>
                  <a:t>时刻估值为</a:t>
                </a:r>
                <a14:m>
                  <m:oMath xmlns:m="http://schemas.openxmlformats.org/officeDocument/2006/math">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𝑉</m:t>
                        </m:r>
                      </m:e>
                      <m:sup>
                        <m:r>
                          <a:rPr lang="en-US" altLang="zh-CN" sz="1800" b="0" i="1" smtClean="0">
                            <a:solidFill>
                              <a:schemeClr val="tx1"/>
                            </a:solidFill>
                            <a:latin typeface="Cambria Math" panose="02040503050406030204" pitchFamily="18" charset="0"/>
                          </a:rPr>
                          <m:t>0</m:t>
                        </m:r>
                      </m:sup>
                    </m:sSup>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𝑋</m:t>
                            </m:r>
                          </m:e>
                          <m:sup>
                            <m:r>
                              <a:rPr lang="en-US" altLang="zh-CN" sz="1800" b="0" i="1" smtClean="0">
                                <a:solidFill>
                                  <a:schemeClr val="tx1"/>
                                </a:solidFill>
                                <a:latin typeface="Cambria Math" panose="02040503050406030204" pitchFamily="18" charset="0"/>
                              </a:rPr>
                              <m:t>0</m:t>
                            </m:r>
                          </m:sup>
                        </m:sSup>
                        <m:r>
                          <a:rPr lang="en-US" altLang="zh-CN" sz="1800" b="0" i="1" smtClean="0">
                            <a:solidFill>
                              <a:schemeClr val="tx1"/>
                            </a:solidFill>
                            <a:latin typeface="Cambria Math" panose="02040503050406030204" pitchFamily="18" charset="0"/>
                          </a:rPr>
                          <m:t>(2)</m:t>
                        </m:r>
                      </m:num>
                      <m:den>
                        <m:r>
                          <a:rPr lang="en-US" altLang="zh-CN" sz="1800" b="0" i="1" smtClean="0">
                            <a:solidFill>
                              <a:schemeClr val="tx1"/>
                            </a:solidFill>
                            <a:latin typeface="Cambria Math" panose="02040503050406030204" pitchFamily="18" charset="0"/>
                          </a:rPr>
                          <m:t>1+</m:t>
                        </m:r>
                        <m:r>
                          <a:rPr lang="en-US" altLang="zh-CN" sz="1800" b="0" i="1" smtClean="0">
                            <a:solidFill>
                              <a:schemeClr val="tx1"/>
                            </a:solidFill>
                            <a:latin typeface="Cambria Math" panose="02040503050406030204" pitchFamily="18" charset="0"/>
                          </a:rPr>
                          <m:t>𝑟</m:t>
                        </m:r>
                      </m:den>
                    </m:f>
                  </m:oMath>
                </a14:m>
                <a:r>
                  <a:rPr lang="zh-CN" altLang="en-US" sz="1800" dirty="0">
                    <a:solidFill>
                      <a:schemeClr val="tx1"/>
                    </a:solidFill>
                  </a:rPr>
                  <a:t>。其中</a:t>
                </a:r>
                <a14:m>
                  <m:oMath xmlns:m="http://schemas.openxmlformats.org/officeDocument/2006/math">
                    <m:r>
                      <a:rPr lang="en-US" altLang="zh-CN" sz="1800" i="1">
                        <a:solidFill>
                          <a:schemeClr val="tx1"/>
                        </a:solidFill>
                        <a:latin typeface="Cambria Math" panose="02040503050406030204" pitchFamily="18" charset="0"/>
                      </a:rPr>
                      <m:t>𝑋</m:t>
                    </m:r>
                    <m:r>
                      <a:rPr lang="en-US" altLang="zh-CN" sz="1800" i="1">
                        <a:solidFill>
                          <a:schemeClr val="tx1"/>
                        </a:solidFill>
                        <a:latin typeface="Cambria Math" panose="02040503050406030204" pitchFamily="18" charset="0"/>
                      </a:rPr>
                      <m:t>(2)</m:t>
                    </m:r>
                  </m:oMath>
                </a14:m>
                <a:r>
                  <a:rPr lang="zh-CN" altLang="en-US" sz="1800" dirty="0">
                    <a:solidFill>
                      <a:schemeClr val="tx1"/>
                    </a:solidFill>
                  </a:rPr>
                  <a:t>表示存续期经营收益，包括</a:t>
                </a:r>
                <a:r>
                  <a:rPr lang="en-US" altLang="zh-CN" sz="1800" dirty="0">
                    <a:solidFill>
                      <a:schemeClr val="tx1"/>
                    </a:solidFill>
                  </a:rPr>
                  <a:t>2</a:t>
                </a:r>
                <a:r>
                  <a:rPr lang="zh-CN" altLang="en-US" sz="1800" dirty="0">
                    <a:solidFill>
                      <a:schemeClr val="tx1"/>
                    </a:solidFill>
                  </a:rPr>
                  <a:t>时刻资产处置价值。</a:t>
                </a:r>
                <a14:m>
                  <m:oMath xmlns:m="http://schemas.openxmlformats.org/officeDocument/2006/math">
                    <m:r>
                      <a:rPr lang="en-US" altLang="zh-CN" sz="1800" b="0" i="1" smtClean="0">
                        <a:solidFill>
                          <a:schemeClr val="tx1"/>
                        </a:solidFill>
                        <a:latin typeface="Cambria Math" panose="02040503050406030204" pitchFamily="18" charset="0"/>
                      </a:rPr>
                      <m:t>𝑟</m:t>
                    </m:r>
                  </m:oMath>
                </a14:m>
                <a:r>
                  <a:rPr lang="zh-CN" altLang="en-US" sz="1800" dirty="0">
                    <a:solidFill>
                      <a:schemeClr val="tx1"/>
                    </a:solidFill>
                  </a:rPr>
                  <a:t>表示市场利率。假设企业</a:t>
                </a:r>
                <a:r>
                  <a:rPr lang="en-US" altLang="zh-CN" sz="1800" dirty="0">
                    <a:solidFill>
                      <a:schemeClr val="tx1"/>
                    </a:solidFill>
                  </a:rPr>
                  <a:t>1</a:t>
                </a:r>
                <a:r>
                  <a:rPr lang="zh-CN" altLang="en-US" sz="1800" dirty="0">
                    <a:solidFill>
                      <a:schemeClr val="tx1"/>
                    </a:solidFill>
                  </a:rPr>
                  <a:t>时刻有一投资机会</a:t>
                </a:r>
                <a14:m>
                  <m:oMath xmlns:m="http://schemas.openxmlformats.org/officeDocument/2006/math">
                    <m:r>
                      <m:rPr>
                        <m:sty m:val="p"/>
                      </m:rPr>
                      <a:rPr lang="en-US" altLang="zh-CN" sz="1800" b="0" i="0" smtClean="0">
                        <a:solidFill>
                          <a:schemeClr val="tx1"/>
                        </a:solidFill>
                        <a:latin typeface="Cambria Math" panose="02040503050406030204" pitchFamily="18" charset="0"/>
                      </a:rPr>
                      <m:t>I</m:t>
                    </m:r>
                    <m:r>
                      <a:rPr lang="en-US" altLang="zh-CN" sz="180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m:t>
                    </m:r>
                    <m:r>
                      <a:rPr lang="zh-CN" altLang="en-US" sz="1800" i="1" smtClean="0">
                        <a:solidFill>
                          <a:schemeClr val="tx1"/>
                        </a:solidFill>
                        <a:latin typeface="Cambria Math" panose="02040503050406030204" pitchFamily="18" charset="0"/>
                      </a:rPr>
                      <m:t>，</m:t>
                    </m:r>
                  </m:oMath>
                </a14:m>
                <a:r>
                  <a:rPr lang="zh-CN" altLang="en-US" sz="1800" dirty="0">
                    <a:solidFill>
                      <a:schemeClr val="tx1"/>
                    </a:solidFill>
                  </a:rPr>
                  <a:t>其收益率为</a:t>
                </a:r>
                <a14:m>
                  <m:oMath xmlns:m="http://schemas.openxmlformats.org/officeDocument/2006/math">
                    <m:sSup>
                      <m:sSupPr>
                        <m:ctrlPr>
                          <a:rPr lang="en-US" altLang="zh-CN" sz="180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𝑟</m:t>
                        </m:r>
                      </m:e>
                      <m:sup>
                        <m:r>
                          <a:rPr lang="en-US" altLang="zh-CN" sz="1800" b="0" i="1" smtClean="0">
                            <a:solidFill>
                              <a:schemeClr val="tx1"/>
                            </a:solidFill>
                            <a:latin typeface="Cambria Math" panose="02040503050406030204" pitchFamily="18" charset="0"/>
                          </a:rPr>
                          <m:t>′</m:t>
                        </m:r>
                      </m:sup>
                    </m:sSup>
                  </m:oMath>
                </a14:m>
                <a:r>
                  <a:rPr lang="zh-CN" altLang="en-US" sz="1800" dirty="0">
                    <a:solidFill>
                      <a:schemeClr val="tx1"/>
                    </a:solidFill>
                  </a:rPr>
                  <a:t>。则投资项目完成后，时刻</a:t>
                </a:r>
                <a:r>
                  <a:rPr lang="en-US" altLang="zh-CN" sz="1800" dirty="0">
                    <a:solidFill>
                      <a:schemeClr val="tx1"/>
                    </a:solidFill>
                  </a:rPr>
                  <a:t>2</a:t>
                </a:r>
                <a:r>
                  <a:rPr lang="zh-CN" altLang="en-US" sz="1800" dirty="0">
                    <a:solidFill>
                      <a:schemeClr val="tx1"/>
                    </a:solidFill>
                  </a:rPr>
                  <a:t>收益</a:t>
                </a:r>
                <a14:m>
                  <m:oMath xmlns:m="http://schemas.openxmlformats.org/officeDocument/2006/math">
                    <m:r>
                      <a:rPr lang="en-US" altLang="zh-CN" sz="1800" i="1">
                        <a:solidFill>
                          <a:schemeClr val="tx1"/>
                        </a:solidFill>
                        <a:latin typeface="Cambria Math" panose="02040503050406030204" pitchFamily="18" charset="0"/>
                      </a:rPr>
                      <m:t>𝑋</m:t>
                    </m:r>
                    <m:r>
                      <a:rPr lang="en-US" altLang="zh-CN" sz="1800" i="1">
                        <a:solidFill>
                          <a:schemeClr val="tx1"/>
                        </a:solidFill>
                        <a:latin typeface="Cambria Math" panose="02040503050406030204" pitchFamily="18" charset="0"/>
                      </a:rPr>
                      <m:t>(2)</m:t>
                    </m:r>
                  </m:oMath>
                </a14:m>
                <a:r>
                  <a:rPr lang="zh-CN" altLang="en-US" sz="1800" dirty="0">
                    <a:solidFill>
                      <a:schemeClr val="tx1"/>
                    </a:solidFill>
                  </a:rPr>
                  <a:t>为：</a:t>
                </a:r>
                <a:endParaRPr lang="en-US" altLang="zh-CN" sz="1800" dirty="0">
                  <a:solidFill>
                    <a:schemeClr val="tx1"/>
                  </a:solidFill>
                </a:endParaRPr>
              </a:p>
              <a:p>
                <a14:m>
                  <m:oMath xmlns:m="http://schemas.openxmlformats.org/officeDocument/2006/math">
                    <m:r>
                      <a:rPr lang="en-US" altLang="zh-CN" sz="1800" i="1" smtClean="0">
                        <a:solidFill>
                          <a:schemeClr val="tx1"/>
                        </a:solidFill>
                        <a:latin typeface="Cambria Math" panose="02040503050406030204" pitchFamily="18" charset="0"/>
                      </a:rPr>
                      <m:t>𝑋</m:t>
                    </m:r>
                    <m:r>
                      <a:rPr lang="en-US" altLang="zh-CN" sz="1800" i="1" smtClean="0">
                        <a:solidFill>
                          <a:schemeClr val="tx1"/>
                        </a:solidFill>
                        <a:latin typeface="Cambria Math" panose="02040503050406030204" pitchFamily="18" charset="0"/>
                      </a:rPr>
                      <m:t>(2)</m:t>
                    </m:r>
                  </m:oMath>
                </a14:m>
                <a:r>
                  <a:rPr lang="en-US" altLang="zh-CN" sz="1800" dirty="0">
                    <a:solidFill>
                      <a:schemeClr val="tx1"/>
                    </a:solidFill>
                  </a:rPr>
                  <a:t>= </a:t>
                </a:r>
                <a14:m>
                  <m:oMath xmlns:m="http://schemas.openxmlformats.org/officeDocument/2006/math">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𝑋</m:t>
                        </m:r>
                      </m:e>
                      <m:sup>
                        <m:r>
                          <a:rPr lang="en-US" altLang="zh-CN" sz="1800" i="1">
                            <a:solidFill>
                              <a:schemeClr val="tx1"/>
                            </a:solidFill>
                            <a:latin typeface="Cambria Math" panose="02040503050406030204" pitchFamily="18" charset="0"/>
                          </a:rPr>
                          <m:t>0</m:t>
                        </m:r>
                      </m:sup>
                    </m:sSup>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2</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𝐼</m:t>
                    </m:r>
                    <m:r>
                      <a:rPr lang="en-US" altLang="zh-CN" sz="1800" b="0" i="1" smtClean="0">
                        <a:solidFill>
                          <a:schemeClr val="tx1"/>
                        </a:solidFill>
                        <a:latin typeface="Cambria Math" panose="02040503050406030204" pitchFamily="18" charset="0"/>
                      </a:rPr>
                      <m:t>(1)(1+</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𝑟</m:t>
                        </m:r>
                      </m:e>
                      <m:sup>
                        <m:r>
                          <a:rPr lang="en-US" altLang="zh-CN" sz="1800" b="0" i="1" smtClean="0">
                            <a:solidFill>
                              <a:schemeClr val="tx1"/>
                            </a:solidFill>
                            <a:latin typeface="Cambria Math" panose="02040503050406030204" pitchFamily="18" charset="0"/>
                          </a:rPr>
                          <m:t>′</m:t>
                        </m:r>
                      </m:sup>
                    </m:sSup>
                    <m:r>
                      <a:rPr lang="en-US" altLang="zh-CN" sz="1800" b="0" i="1" smtClean="0">
                        <a:solidFill>
                          <a:schemeClr val="tx1"/>
                        </a:solidFill>
                        <a:latin typeface="Cambria Math" panose="02040503050406030204" pitchFamily="18" charset="0"/>
                      </a:rPr>
                      <m:t>)</m:t>
                    </m:r>
                  </m:oMath>
                </a14:m>
                <a:endParaRPr lang="en-US" altLang="zh-CN" sz="1800" dirty="0">
                  <a:solidFill>
                    <a:schemeClr val="tx1"/>
                  </a:solidFill>
                </a:endParaRPr>
              </a:p>
              <a:p>
                <a:r>
                  <a:rPr lang="zh-CN" altLang="en-US" sz="1800" dirty="0">
                    <a:solidFill>
                      <a:schemeClr val="tx1"/>
                    </a:solidFill>
                  </a:rPr>
                  <a:t>则企业价值为：</a:t>
                </a:r>
                <a:endParaRPr lang="en-US" altLang="zh-CN" sz="1800" dirty="0">
                  <a:solidFill>
                    <a:schemeClr val="tx1"/>
                  </a:solidFill>
                </a:endParaRPr>
              </a:p>
              <a:p>
                <a14:m>
                  <m:oMath xmlns:m="http://schemas.openxmlformats.org/officeDocument/2006/math">
                    <m:r>
                      <a:rPr lang="en-US" altLang="zh-CN" sz="1800" b="0" i="1" smtClean="0">
                        <a:solidFill>
                          <a:schemeClr val="tx1"/>
                        </a:solidFill>
                        <a:latin typeface="Cambria Math" panose="02040503050406030204" pitchFamily="18" charset="0"/>
                      </a:rPr>
                      <m:t>𝑉</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𝑋</m:t>
                        </m:r>
                        <m:r>
                          <a:rPr lang="en-US" altLang="zh-CN" sz="1800" b="0" i="1" smtClean="0">
                            <a:solidFill>
                              <a:schemeClr val="tx1"/>
                            </a:solidFill>
                            <a:latin typeface="Cambria Math" panose="02040503050406030204" pitchFamily="18" charset="0"/>
                          </a:rPr>
                          <m:t> (2)</m:t>
                        </m:r>
                      </m:num>
                      <m:den>
                        <m:r>
                          <a:rPr lang="en-US" altLang="zh-CN" sz="1800" b="0" i="1" smtClean="0">
                            <a:solidFill>
                              <a:schemeClr val="tx1"/>
                            </a:solidFill>
                            <a:latin typeface="Cambria Math" panose="02040503050406030204" pitchFamily="18" charset="0"/>
                          </a:rPr>
                          <m:t>1+</m:t>
                        </m:r>
                        <m:r>
                          <a:rPr lang="en-US" altLang="zh-CN" sz="1800" b="0" i="1" smtClean="0">
                            <a:solidFill>
                              <a:schemeClr val="tx1"/>
                            </a:solidFill>
                            <a:latin typeface="Cambria Math" panose="02040503050406030204" pitchFamily="18" charset="0"/>
                          </a:rPr>
                          <m:t>𝑟</m:t>
                        </m:r>
                      </m:den>
                    </m:f>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𝐼</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𝑋</m:t>
                            </m:r>
                          </m:e>
                          <m:sup>
                            <m:r>
                              <a:rPr lang="en-US" altLang="zh-CN" sz="1800" i="1">
                                <a:solidFill>
                                  <a:schemeClr val="tx1"/>
                                </a:solidFill>
                                <a:latin typeface="Cambria Math" panose="02040503050406030204" pitchFamily="18" charset="0"/>
                              </a:rPr>
                              <m:t>0</m:t>
                            </m:r>
                          </m:sup>
                        </m:sSup>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2</m:t>
                            </m:r>
                          </m:e>
                        </m:d>
                      </m:num>
                      <m:den>
                        <m:r>
                          <a:rPr lang="en-US" altLang="zh-CN" sz="1800" i="1">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𝑟</m:t>
                        </m:r>
                      </m:den>
                    </m:f>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𝐼</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1</m:t>
                            </m:r>
                          </m:e>
                        </m:d>
                        <m:d>
                          <m:dPr>
                            <m:ctrlPr>
                              <a:rPr lang="en-US" altLang="zh-CN" sz="1800" b="0" i="1" smtClean="0">
                                <a:solidFill>
                                  <a:schemeClr val="tx1"/>
                                </a:solidFill>
                                <a:latin typeface="Cambria Math" panose="02040503050406030204" pitchFamily="18" charset="0"/>
                              </a:rPr>
                            </m:ctrlPr>
                          </m:dPr>
                          <m:e>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𝑟</m:t>
                                </m:r>
                              </m:e>
                              <m:sup>
                                <m:r>
                                  <a:rPr lang="en-US" altLang="zh-CN" sz="1800" i="1">
                                    <a:solidFill>
                                      <a:schemeClr val="tx1"/>
                                    </a:solidFill>
                                    <a:latin typeface="Cambria Math" panose="02040503050406030204" pitchFamily="18" charset="0"/>
                                  </a:rPr>
                                  <m:t>′</m:t>
                                </m:r>
                              </m:sup>
                            </m:sSup>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𝑟</m:t>
                            </m:r>
                          </m:e>
                        </m:d>
                      </m:num>
                      <m:den>
                        <m:r>
                          <a:rPr lang="en-US" altLang="zh-CN" sz="1800" b="0" i="1" smtClean="0">
                            <a:solidFill>
                              <a:schemeClr val="tx1"/>
                            </a:solidFill>
                            <a:latin typeface="Cambria Math" panose="02040503050406030204" pitchFamily="18" charset="0"/>
                          </a:rPr>
                          <m:t>1+</m:t>
                        </m:r>
                        <m:r>
                          <a:rPr lang="en-US" altLang="zh-CN" sz="1800" b="0" i="1" smtClean="0">
                            <a:solidFill>
                              <a:schemeClr val="tx1"/>
                            </a:solidFill>
                            <a:latin typeface="Cambria Math" panose="02040503050406030204" pitchFamily="18" charset="0"/>
                          </a:rPr>
                          <m:t>𝑟</m:t>
                        </m:r>
                      </m:den>
                    </m:f>
                    <m:r>
                      <a:rPr lang="en-US" altLang="zh-CN" sz="1800" b="0" i="1" smtClean="0">
                        <a:solidFill>
                          <a:schemeClr val="tx1"/>
                        </a:solidFill>
                        <a:latin typeface="Cambria Math" panose="02040503050406030204" pitchFamily="18" charset="0"/>
                      </a:rPr>
                      <m:t>=</m:t>
                    </m:r>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𝑉</m:t>
                        </m:r>
                      </m:e>
                      <m:sup>
                        <m:r>
                          <a:rPr lang="en-US" altLang="zh-CN" sz="1800" i="1">
                            <a:solidFill>
                              <a:schemeClr val="tx1"/>
                            </a:solidFill>
                            <a:latin typeface="Cambria Math" panose="02040503050406030204" pitchFamily="18" charset="0"/>
                          </a:rPr>
                          <m:t>0</m:t>
                        </m:r>
                      </m:sup>
                    </m:sSup>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r>
                          <a:rPr lang="en-US" altLang="zh-CN" sz="1800" i="1">
                            <a:solidFill>
                              <a:schemeClr val="tx1"/>
                            </a:solidFill>
                            <a:latin typeface="Cambria Math" panose="02040503050406030204" pitchFamily="18" charset="0"/>
                          </a:rPr>
                          <m:t>𝐼</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1</m:t>
                            </m:r>
                          </m:e>
                        </m:d>
                        <m:d>
                          <m:dPr>
                            <m:ctrlPr>
                              <a:rPr lang="en-US" altLang="zh-CN" sz="1800" i="1">
                                <a:solidFill>
                                  <a:schemeClr val="tx1"/>
                                </a:solidFill>
                                <a:latin typeface="Cambria Math" panose="02040503050406030204" pitchFamily="18" charset="0"/>
                              </a:rPr>
                            </m:ctrlPr>
                          </m:dPr>
                          <m:e>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𝑟</m:t>
                                </m:r>
                              </m:e>
                              <m:sup>
                                <m:r>
                                  <a:rPr lang="en-US" altLang="zh-CN" sz="1800" i="1">
                                    <a:solidFill>
                                      <a:schemeClr val="tx1"/>
                                    </a:solidFill>
                                    <a:latin typeface="Cambria Math" panose="02040503050406030204" pitchFamily="18" charset="0"/>
                                  </a:rPr>
                                  <m:t>′</m:t>
                                </m:r>
                              </m:sup>
                            </m:sSup>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𝑟</m:t>
                            </m:r>
                          </m:e>
                        </m:d>
                      </m:num>
                      <m:den>
                        <m:r>
                          <a:rPr lang="en-US" altLang="zh-CN" sz="1800" i="1">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𝑟</m:t>
                        </m:r>
                      </m:den>
                    </m:f>
                  </m:oMath>
                </a14:m>
                <a:endParaRPr lang="en-US" altLang="zh-CN" sz="1800" dirty="0">
                  <a:solidFill>
                    <a:schemeClr val="tx1"/>
                  </a:solidFill>
                </a:endParaRPr>
              </a:p>
              <a:p>
                <a:r>
                  <a:rPr lang="zh-CN" altLang="en-US" sz="1800" dirty="0">
                    <a:solidFill>
                      <a:schemeClr val="tx1"/>
                    </a:solidFill>
                  </a:rPr>
                  <a:t>从上式可以看出，企业价值分为现有资产价值和增长机会的价值，当增长机会回报率</a:t>
                </a:r>
                <a14:m>
                  <m:oMath xmlns:m="http://schemas.openxmlformats.org/officeDocument/2006/math">
                    <m:sSup>
                      <m:sSupPr>
                        <m:ctrlPr>
                          <a:rPr lang="en-US" altLang="zh-CN" sz="180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𝑟</m:t>
                        </m:r>
                      </m:e>
                      <m:sup>
                        <m:r>
                          <a:rPr lang="en-US" altLang="zh-CN" sz="1800" b="0" i="1" smtClean="0">
                            <a:solidFill>
                              <a:schemeClr val="tx1"/>
                            </a:solidFill>
                            <a:latin typeface="Cambria Math" panose="02040503050406030204" pitchFamily="18" charset="0"/>
                          </a:rPr>
                          <m:t>′</m:t>
                        </m:r>
                      </m:sup>
                    </m:sSup>
                  </m:oMath>
                </a14:m>
                <a:r>
                  <a:rPr lang="zh-CN" altLang="en-US" sz="1800" dirty="0">
                    <a:solidFill>
                      <a:schemeClr val="tx1"/>
                    </a:solidFill>
                  </a:rPr>
                  <a:t>大于市场利率</a:t>
                </a:r>
                <a14:m>
                  <m:oMath xmlns:m="http://schemas.openxmlformats.org/officeDocument/2006/math">
                    <m:r>
                      <a:rPr lang="en-US" altLang="zh-CN" sz="1800" i="1">
                        <a:solidFill>
                          <a:schemeClr val="tx1"/>
                        </a:solidFill>
                        <a:latin typeface="Cambria Math" panose="02040503050406030204" pitchFamily="18" charset="0"/>
                      </a:rPr>
                      <m:t>𝑟</m:t>
                    </m:r>
                  </m:oMath>
                </a14:m>
                <a:r>
                  <a:rPr lang="zh-CN" altLang="en-US" sz="1800" dirty="0">
                    <a:solidFill>
                      <a:schemeClr val="tx1"/>
                    </a:solidFill>
                  </a:rPr>
                  <a:t>时，企业价值将增加。因为企业成长所带来的回报已被很好预期并包含到股价中，因此原始股东将从对企业的投资中获得高于市场利率的回报。由于成长企业股票目前价值已经预期到增长机会并进行 了定价，因此购买新股的投资者只能获得市场回报。</a:t>
                </a:r>
                <a:endParaRPr lang="en-US" altLang="zh-CN" sz="1800" dirty="0">
                  <a:solidFill>
                    <a:schemeClr val="tx1"/>
                  </a:solidFill>
                </a:endParaRPr>
              </a:p>
              <a:p>
                <a:r>
                  <a:rPr lang="zh-CN" altLang="en-US" sz="1800" dirty="0">
                    <a:solidFill>
                      <a:schemeClr val="tx1"/>
                    </a:solidFill>
                  </a:rPr>
                  <a:t>来源：法博齐等</a:t>
                </a:r>
                <a:r>
                  <a:rPr lang="en-US" altLang="zh-CN" sz="1800" dirty="0">
                    <a:solidFill>
                      <a:schemeClr val="tx1"/>
                    </a:solidFill>
                  </a:rPr>
                  <a:t>《</a:t>
                </a:r>
                <a:r>
                  <a:rPr lang="zh-CN" altLang="en-US" sz="1800" dirty="0">
                    <a:solidFill>
                      <a:schemeClr val="tx1"/>
                    </a:solidFill>
                  </a:rPr>
                  <a:t>金融经济学</a:t>
                </a:r>
                <a:r>
                  <a:rPr lang="en-US" altLang="zh-CN" sz="1800" dirty="0">
                    <a:solidFill>
                      <a:schemeClr val="tx1"/>
                    </a:solidFill>
                  </a:rPr>
                  <a:t>》P42-43</a:t>
                </a:r>
              </a:p>
              <a:p>
                <a:endParaRPr lang="en-US" altLang="zh-CN" sz="1800" dirty="0">
                  <a:solidFill>
                    <a:schemeClr val="tx1"/>
                  </a:solidFill>
                </a:endParaRPr>
              </a:p>
              <a:p>
                <a:endParaRPr lang="zh-CN" altLang="en-US" sz="1800" dirty="0">
                  <a:solidFill>
                    <a:schemeClr val="tx1"/>
                  </a:solidFill>
                </a:endParaRPr>
              </a:p>
            </p:txBody>
          </p:sp>
        </mc:Choice>
        <mc:Fallback xmlns="">
          <p:sp>
            <p:nvSpPr>
              <p:cNvPr id="3" name="内容占位符 2">
                <a:extLst>
                  <a:ext uri="{FF2B5EF4-FFF2-40B4-BE49-F238E27FC236}">
                    <a16:creationId xmlns:a16="http://schemas.microsoft.com/office/drawing/2014/main" id="{E937968D-2436-4188-93BD-847044224150}"/>
                  </a:ext>
                </a:extLst>
              </p:cNvPr>
              <p:cNvSpPr>
                <a:spLocks noGrp="1" noRot="1" noChangeAspect="1" noMove="1" noResize="1" noEditPoints="1" noAdjustHandles="1" noChangeArrowheads="1" noChangeShapeType="1" noTextEdit="1"/>
              </p:cNvSpPr>
              <p:nvPr>
                <p:ph idx="1"/>
              </p:nvPr>
            </p:nvSpPr>
            <p:spPr>
              <a:xfrm>
                <a:off x="467544" y="1916832"/>
                <a:ext cx="7990656" cy="4114800"/>
              </a:xfrm>
              <a:blipFill>
                <a:blip r:embed="rId2"/>
                <a:stretch>
                  <a:fillRect l="-76" t="-741" r="-534" b="-6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06867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7117C-EFA0-126E-799F-98FA4C4A9A14}"/>
              </a:ext>
            </a:extLst>
          </p:cNvPr>
          <p:cNvSpPr>
            <a:spLocks noGrp="1"/>
          </p:cNvSpPr>
          <p:nvPr>
            <p:ph type="title"/>
          </p:nvPr>
        </p:nvSpPr>
        <p:spPr>
          <a:xfrm>
            <a:off x="457200" y="476672"/>
            <a:ext cx="8229600" cy="940966"/>
          </a:xfrm>
        </p:spPr>
        <p:txBody>
          <a:bodyPr/>
          <a:lstStyle/>
          <a:p>
            <a:r>
              <a:rPr lang="en-US" altLang="zh-CN" sz="3600" dirty="0"/>
              <a:t>2022</a:t>
            </a:r>
            <a:r>
              <a:rPr lang="zh-CN" altLang="en-US" sz="3600" dirty="0"/>
              <a:t>年中全球估值最高的独角兽排名</a:t>
            </a:r>
          </a:p>
        </p:txBody>
      </p:sp>
      <p:sp>
        <p:nvSpPr>
          <p:cNvPr id="3" name="内容占位符 2">
            <a:extLst>
              <a:ext uri="{FF2B5EF4-FFF2-40B4-BE49-F238E27FC236}">
                <a16:creationId xmlns:a16="http://schemas.microsoft.com/office/drawing/2014/main" id="{6947EEC6-D726-840D-ECC9-8978CD45C613}"/>
              </a:ext>
            </a:extLst>
          </p:cNvPr>
          <p:cNvSpPr>
            <a:spLocks noGrp="1"/>
          </p:cNvSpPr>
          <p:nvPr>
            <p:ph idx="1"/>
          </p:nvPr>
        </p:nvSpPr>
        <p:spPr/>
        <p:txBody>
          <a:bodyPr/>
          <a:lstStyle/>
          <a:p>
            <a:endParaRPr lang="zh-CN" altLang="en-US"/>
          </a:p>
        </p:txBody>
      </p:sp>
      <p:pic>
        <p:nvPicPr>
          <p:cNvPr id="4098" name="Picture 2">
            <a:extLst>
              <a:ext uri="{FF2B5EF4-FFF2-40B4-BE49-F238E27FC236}">
                <a16:creationId xmlns:a16="http://schemas.microsoft.com/office/drawing/2014/main" id="{F8500856-FF9D-3950-1920-469879011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7638"/>
            <a:ext cx="60960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981574"/>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1CF06-7AC3-B4BF-59B0-391F33430589}"/>
              </a:ext>
            </a:extLst>
          </p:cNvPr>
          <p:cNvSpPr>
            <a:spLocks noGrp="1"/>
          </p:cNvSpPr>
          <p:nvPr>
            <p:ph type="title"/>
          </p:nvPr>
        </p:nvSpPr>
        <p:spPr>
          <a:xfrm>
            <a:off x="457200" y="447500"/>
            <a:ext cx="8229600" cy="970137"/>
          </a:xfrm>
        </p:spPr>
        <p:txBody>
          <a:bodyPr/>
          <a:lstStyle/>
          <a:p>
            <a:r>
              <a:rPr lang="en-US" altLang="zh-CN" dirty="0"/>
              <a:t>30</a:t>
            </a:r>
            <a:r>
              <a:rPr lang="zh-CN" altLang="en-US" dirty="0"/>
              <a:t>年我国涨幅最大的股票排行</a:t>
            </a:r>
          </a:p>
        </p:txBody>
      </p:sp>
      <p:sp>
        <p:nvSpPr>
          <p:cNvPr id="3" name="内容占位符 2">
            <a:extLst>
              <a:ext uri="{FF2B5EF4-FFF2-40B4-BE49-F238E27FC236}">
                <a16:creationId xmlns:a16="http://schemas.microsoft.com/office/drawing/2014/main" id="{7DA3660C-3EA9-D383-3B41-BCCC314200EB}"/>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CCF2B96F-5019-A13C-0B48-CA4B283728D0}"/>
              </a:ext>
            </a:extLst>
          </p:cNvPr>
          <p:cNvPicPr>
            <a:picLocks noChangeAspect="1"/>
          </p:cNvPicPr>
          <p:nvPr/>
        </p:nvPicPr>
        <p:blipFill>
          <a:blip r:embed="rId2"/>
          <a:stretch>
            <a:fillRect/>
          </a:stretch>
        </p:blipFill>
        <p:spPr>
          <a:xfrm>
            <a:off x="1480009" y="1556792"/>
            <a:ext cx="6183982" cy="4853707"/>
          </a:xfrm>
          <a:prstGeom prst="rect">
            <a:avLst/>
          </a:prstGeom>
        </p:spPr>
      </p:pic>
    </p:spTree>
    <p:extLst>
      <p:ext uri="{BB962C8B-B14F-4D97-AF65-F5344CB8AC3E}">
        <p14:creationId xmlns:p14="http://schemas.microsoft.com/office/powerpoint/2010/main" val="2631302533"/>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2BB-3DED-5B45-E471-F7FBD74835C7}"/>
              </a:ext>
            </a:extLst>
          </p:cNvPr>
          <p:cNvSpPr>
            <a:spLocks noGrp="1"/>
          </p:cNvSpPr>
          <p:nvPr>
            <p:ph type="title"/>
          </p:nvPr>
        </p:nvSpPr>
        <p:spPr>
          <a:xfrm>
            <a:off x="457200" y="404664"/>
            <a:ext cx="8229600" cy="1012974"/>
          </a:xfrm>
        </p:spPr>
        <p:txBody>
          <a:bodyPr/>
          <a:lstStyle/>
          <a:p>
            <a:r>
              <a:rPr lang="zh-CN" altLang="en-US" sz="4400" dirty="0"/>
              <a:t>小知识：仙股</a:t>
            </a:r>
            <a:endParaRPr lang="zh-CN" altLang="en-US" dirty="0"/>
          </a:p>
        </p:txBody>
      </p:sp>
      <p:sp>
        <p:nvSpPr>
          <p:cNvPr id="3" name="内容占位符 2">
            <a:extLst>
              <a:ext uri="{FF2B5EF4-FFF2-40B4-BE49-F238E27FC236}">
                <a16:creationId xmlns:a16="http://schemas.microsoft.com/office/drawing/2014/main" id="{468AE1E1-93A0-0799-5D45-432E8E535D2E}"/>
              </a:ext>
            </a:extLst>
          </p:cNvPr>
          <p:cNvSpPr>
            <a:spLocks noGrp="1"/>
          </p:cNvSpPr>
          <p:nvPr>
            <p:ph idx="1"/>
          </p:nvPr>
        </p:nvSpPr>
        <p:spPr>
          <a:xfrm>
            <a:off x="685800" y="1426629"/>
            <a:ext cx="7772400" cy="4114800"/>
          </a:xfrm>
        </p:spPr>
        <p:txBody>
          <a:bodyPr/>
          <a:lstStyle/>
          <a:p>
            <a:r>
              <a:rPr lang="zh-CN" altLang="en-US" sz="2400" dirty="0"/>
              <a:t>仙股 </a:t>
            </a:r>
            <a:r>
              <a:rPr lang="en-US" altLang="zh-CN" sz="2400" dirty="0"/>
              <a:t>(</a:t>
            </a:r>
            <a:r>
              <a:rPr lang="zh-CN" altLang="en-US" sz="2400" dirty="0"/>
              <a:t>仙：</a:t>
            </a:r>
            <a:r>
              <a:rPr lang="en-US" altLang="zh-CN" sz="2400" dirty="0"/>
              <a:t>cent)</a:t>
            </a:r>
            <a:r>
              <a:rPr lang="zh-CN" altLang="en-US" sz="2400" dirty="0"/>
              <a:t> 是香港人对英语“</a:t>
            </a:r>
            <a:r>
              <a:rPr lang="en-US" altLang="zh-CN" sz="2400" dirty="0"/>
              <a:t>cent”</a:t>
            </a:r>
            <a:r>
              <a:rPr lang="zh-CN" altLang="en-US" sz="2400" dirty="0"/>
              <a:t>（分）的译音。仙股就是指其价格已经低于</a:t>
            </a:r>
            <a:r>
              <a:rPr lang="en-US" altLang="zh-CN" sz="2400" dirty="0"/>
              <a:t>1</a:t>
            </a:r>
            <a:r>
              <a:rPr lang="zh-CN" altLang="en-US" sz="2400" dirty="0"/>
              <a:t>元，因此只能以分作为计价单位的股票。在美国股市上如果股票的价格长期低于某一价格就会被摘牌。 在大陆是指低于</a:t>
            </a:r>
            <a:r>
              <a:rPr lang="en-US" altLang="zh-CN" sz="2400" dirty="0"/>
              <a:t>1</a:t>
            </a:r>
            <a:r>
              <a:rPr lang="zh-CN" altLang="en-US" sz="2400" dirty="0"/>
              <a:t>元的股票。 在香港是指低于</a:t>
            </a:r>
            <a:r>
              <a:rPr lang="en-US" altLang="zh-CN" sz="2400" dirty="0"/>
              <a:t>1</a:t>
            </a:r>
            <a:r>
              <a:rPr lang="zh-CN" altLang="en-US" sz="2400" dirty="0"/>
              <a:t>角的股票。</a:t>
            </a:r>
            <a:endParaRPr lang="en-US" altLang="zh-CN" sz="2400" dirty="0"/>
          </a:p>
          <a:p>
            <a:r>
              <a:rPr lang="zh-CN" altLang="en-US" sz="2400" dirty="0"/>
              <a:t>现在港股中股价低于</a:t>
            </a:r>
            <a:r>
              <a:rPr lang="en-US" altLang="zh-CN" sz="2400" dirty="0"/>
              <a:t>1</a:t>
            </a:r>
            <a:r>
              <a:rPr lang="zh-CN" altLang="en-US" sz="2400" dirty="0"/>
              <a:t>港元的股票有</a:t>
            </a:r>
            <a:r>
              <a:rPr lang="en-US" altLang="zh-CN" sz="2400" dirty="0"/>
              <a:t>1200</a:t>
            </a:r>
            <a:r>
              <a:rPr lang="zh-CN" altLang="en-US" sz="2400" dirty="0"/>
              <a:t>多只，占全部港股比例高达</a:t>
            </a:r>
            <a:r>
              <a:rPr lang="en-US" altLang="zh-CN" sz="2400" dirty="0"/>
              <a:t>50%</a:t>
            </a:r>
            <a:r>
              <a:rPr lang="zh-CN" altLang="en-US" sz="2400" dirty="0"/>
              <a:t>。其中，股价低于</a:t>
            </a:r>
            <a:r>
              <a:rPr lang="en-US" altLang="zh-CN" sz="2400" dirty="0"/>
              <a:t>0.1</a:t>
            </a:r>
            <a:r>
              <a:rPr lang="zh-CN" altLang="en-US" sz="2400" dirty="0"/>
              <a:t>港元的个股有</a:t>
            </a:r>
            <a:r>
              <a:rPr lang="en-US" altLang="zh-CN" sz="2400" dirty="0"/>
              <a:t>200</a:t>
            </a:r>
            <a:r>
              <a:rPr lang="zh-CN" altLang="en-US" sz="2400" dirty="0"/>
              <a:t>多只，占全部港股比例超过</a:t>
            </a:r>
            <a:r>
              <a:rPr lang="en-US" altLang="zh-CN" sz="2400" dirty="0"/>
              <a:t>10%</a:t>
            </a:r>
            <a:r>
              <a:rPr lang="zh-CN" altLang="en-US" sz="2400" dirty="0"/>
              <a:t>。这些不到</a:t>
            </a:r>
            <a:r>
              <a:rPr lang="en-US" altLang="zh-CN" sz="2400" dirty="0"/>
              <a:t>1</a:t>
            </a:r>
            <a:r>
              <a:rPr lang="zh-CN" altLang="en-US" sz="2400" dirty="0"/>
              <a:t>元的仙股有散户需求，散户像垃圾堆寻宝一样，希望能捡到暴涨几倍的。</a:t>
            </a:r>
          </a:p>
        </p:txBody>
      </p:sp>
    </p:spTree>
    <p:extLst>
      <p:ext uri="{BB962C8B-B14F-4D97-AF65-F5344CB8AC3E}">
        <p14:creationId xmlns:p14="http://schemas.microsoft.com/office/powerpoint/2010/main" val="2224284356"/>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F9DA6A43-2833-48C6-BA3C-82D5BCFEF1BC}"/>
              </a:ext>
            </a:extLst>
          </p:cNvPr>
          <p:cNvSpPr>
            <a:spLocks noGrp="1" noChangeArrowheads="1"/>
          </p:cNvSpPr>
          <p:nvPr>
            <p:ph type="title" idx="4294967295"/>
          </p:nvPr>
        </p:nvSpPr>
        <p:spPr bwMode="auto">
          <a:xfrm>
            <a:off x="611560" y="332656"/>
            <a:ext cx="6442075" cy="1143000"/>
          </a:xfrm>
          <a:prstGeom prst="rect">
            <a:avLst/>
          </a:prstGeom>
        </p:spPr>
        <p:txBody>
          <a:bodyPr lIns="92018" tIns="46009" rIns="92018" bIns="46009" anchor="ctr"/>
          <a:lstStyle/>
          <a:p>
            <a:pPr>
              <a:defRPr/>
            </a:pPr>
            <a:r>
              <a:rPr lang="zh-CN" altLang="en-US" sz="3600" b="1" dirty="0">
                <a:effectLst>
                  <a:outerShdw blurRad="38100" dist="38100" dir="2700000" algn="tl">
                    <a:srgbClr val="C0C0C0"/>
                  </a:outerShdw>
                </a:effectLst>
                <a:latin typeface="Constantia" pitchFamily="18" charset="0"/>
                <a:ea typeface="宋体" pitchFamily="2" charset="-122"/>
              </a:rPr>
              <a:t>第</a:t>
            </a:r>
            <a:r>
              <a:rPr lang="en-US" altLang="zh-CN" sz="3600" b="1" dirty="0">
                <a:effectLst>
                  <a:outerShdw blurRad="38100" dist="38100" dir="2700000" algn="tl">
                    <a:srgbClr val="C0C0C0"/>
                  </a:outerShdw>
                </a:effectLst>
                <a:latin typeface="Constantia" pitchFamily="18" charset="0"/>
                <a:ea typeface="宋体" pitchFamily="2" charset="-122"/>
              </a:rPr>
              <a:t>9</a:t>
            </a:r>
            <a:r>
              <a:rPr lang="zh-CN" altLang="en-US" sz="3600" b="1" dirty="0">
                <a:effectLst>
                  <a:outerShdw blurRad="38100" dist="38100" dir="2700000" algn="tl">
                    <a:srgbClr val="C0C0C0"/>
                  </a:outerShdw>
                </a:effectLst>
                <a:latin typeface="Constantia" pitchFamily="18" charset="0"/>
                <a:ea typeface="宋体" pitchFamily="2" charset="-122"/>
              </a:rPr>
              <a:t>章 普通股估值</a:t>
            </a:r>
            <a:endParaRPr lang="en-US" altLang="zh-CN" sz="3600" b="1" dirty="0">
              <a:effectLst>
                <a:outerShdw blurRad="38100" dist="38100" dir="2700000" algn="tl">
                  <a:srgbClr val="C0C0C0"/>
                </a:outerShdw>
              </a:effectLst>
              <a:latin typeface="Constantia" pitchFamily="18" charset="0"/>
              <a:ea typeface="宋体" pitchFamily="2" charset="-122"/>
            </a:endParaRPr>
          </a:p>
        </p:txBody>
      </p:sp>
      <p:sp>
        <p:nvSpPr>
          <p:cNvPr id="10243" name="Rectangle 3">
            <a:extLst>
              <a:ext uri="{FF2B5EF4-FFF2-40B4-BE49-F238E27FC236}">
                <a16:creationId xmlns:a16="http://schemas.microsoft.com/office/drawing/2014/main" id="{5810923F-D590-47D1-9761-936A3E07BA56}"/>
              </a:ext>
            </a:extLst>
          </p:cNvPr>
          <p:cNvSpPr>
            <a:spLocks noGrp="1" noChangeArrowheads="1"/>
          </p:cNvSpPr>
          <p:nvPr>
            <p:ph type="body" idx="4294967295"/>
          </p:nvPr>
        </p:nvSpPr>
        <p:spPr>
          <a:xfrm>
            <a:off x="1309774" y="1988840"/>
            <a:ext cx="6524451" cy="3240088"/>
          </a:xfrm>
        </p:spPr>
        <p:txBody>
          <a:bodyPr lIns="92018" tIns="46009" rIns="92018" bIns="46009"/>
          <a:lstStyle/>
          <a:p>
            <a:pPr>
              <a:lnSpc>
                <a:spcPct val="125000"/>
              </a:lnSpc>
            </a:pPr>
            <a:r>
              <a:rPr lang="zh-CN" altLang="en-US" sz="2800" dirty="0">
                <a:latin typeface="Times New Roman" panose="02020603050405020304" pitchFamily="18" charset="0"/>
                <a:ea typeface="宋体" panose="02010600030101010101" pitchFamily="2" charset="-122"/>
              </a:rPr>
              <a:t>普通股含义及分类</a:t>
            </a:r>
          </a:p>
          <a:p>
            <a:pPr>
              <a:lnSpc>
                <a:spcPct val="125000"/>
              </a:lnSpc>
            </a:pPr>
            <a:r>
              <a:rPr lang="zh-CN" altLang="en-US" sz="2800" dirty="0">
                <a:latin typeface="Times New Roman" panose="02020603050405020304" pitchFamily="18" charset="0"/>
                <a:ea typeface="宋体" panose="02010600030101010101" pitchFamily="2" charset="-122"/>
              </a:rPr>
              <a:t>解读股票行情表</a:t>
            </a:r>
          </a:p>
          <a:p>
            <a:pPr>
              <a:lnSpc>
                <a:spcPct val="125000"/>
              </a:lnSpc>
            </a:pPr>
            <a:r>
              <a:rPr lang="zh-CN" altLang="en-US" sz="2800" dirty="0">
                <a:latin typeface="Times New Roman" panose="02020603050405020304" pitchFamily="18" charset="0"/>
                <a:ea typeface="宋体" panose="02010600030101010101" pitchFamily="2" charset="-122"/>
              </a:rPr>
              <a:t>红利贴现模型</a:t>
            </a:r>
            <a:r>
              <a:rPr lang="en-US" altLang="zh-CN" sz="2800" dirty="0">
                <a:latin typeface="Times New Roman" panose="02020603050405020304" pitchFamily="18" charset="0"/>
                <a:ea typeface="宋体" panose="02010600030101010101" pitchFamily="2" charset="-122"/>
              </a:rPr>
              <a:t>DDM</a:t>
            </a:r>
            <a:endParaRPr lang="zh-CN" altLang="en-US" sz="2800" dirty="0">
              <a:latin typeface="Times New Roman" panose="02020603050405020304" pitchFamily="18" charset="0"/>
              <a:ea typeface="宋体" panose="02010600030101010101" pitchFamily="2" charset="-122"/>
            </a:endParaRPr>
          </a:p>
          <a:p>
            <a:pPr>
              <a:lnSpc>
                <a:spcPct val="125000"/>
              </a:lnSpc>
            </a:pPr>
            <a:r>
              <a:rPr lang="zh-CN" altLang="en-US" sz="2800" dirty="0">
                <a:latin typeface="Times New Roman" panose="02020603050405020304" pitchFamily="18" charset="0"/>
                <a:ea typeface="宋体" panose="02010600030101010101" pitchFamily="2" charset="-122"/>
              </a:rPr>
              <a:t>盈利和投资机会</a:t>
            </a:r>
          </a:p>
          <a:p>
            <a:pPr>
              <a:lnSpc>
                <a:spcPct val="125000"/>
              </a:lnSpc>
            </a:pPr>
            <a:r>
              <a:rPr lang="zh-CN" altLang="en-US" sz="2800" dirty="0">
                <a:latin typeface="Times New Roman" panose="02020603050405020304" pitchFamily="18" charset="0"/>
                <a:ea typeface="宋体" panose="02010600030101010101" pitchFamily="2" charset="-122"/>
              </a:rPr>
              <a:t>对市盈率方法的重新考察</a:t>
            </a:r>
            <a:endParaRPr lang="en-US" altLang="zh-CN" sz="2800" dirty="0">
              <a:latin typeface="Times New Roman" panose="02020603050405020304" pitchFamily="18" charset="0"/>
              <a:ea typeface="宋体" panose="02010600030101010101" pitchFamily="2" charset="-122"/>
            </a:endParaRPr>
          </a:p>
          <a:p>
            <a:pPr>
              <a:lnSpc>
                <a:spcPct val="125000"/>
              </a:lnSpc>
            </a:pPr>
            <a:r>
              <a:rPr lang="zh-CN" altLang="en-US" sz="2800" dirty="0">
                <a:latin typeface="Times New Roman" panose="02020603050405020304" pitchFamily="18" charset="0"/>
                <a:ea typeface="宋体" panose="02010600030101010101" pitchFamily="2" charset="-122"/>
              </a:rPr>
              <a:t>红利政策是否影响股东财富？</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 calcmode="lin" valueType="num">
                                      <p:cBhvr additive="base">
                                        <p:cTn id="31"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3">
                                            <p:txEl>
                                              <p:pRg st="5" end="5"/>
                                            </p:txEl>
                                          </p:spTgt>
                                        </p:tgtEl>
                                        <p:attrNameLst>
                                          <p:attrName>style.visibility</p:attrName>
                                        </p:attrNameLst>
                                      </p:cBhvr>
                                      <p:to>
                                        <p:strVal val="visible"/>
                                      </p:to>
                                    </p:set>
                                    <p:anim calcmode="lin" valueType="num">
                                      <p:cBhvr additive="base">
                                        <p:cTn id="37"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theme/theme1.xml><?xml version="1.0" encoding="utf-8"?>
<a:theme xmlns:a="http://schemas.openxmlformats.org/drawingml/2006/main" name="管理学院">
  <a:themeElements>
    <a:clrScheme name="">
      <a:dk1>
        <a:srgbClr val="000000"/>
      </a:dk1>
      <a:lt1>
        <a:srgbClr val="FFFFFF"/>
      </a:lt1>
      <a:dk2>
        <a:srgbClr val="008A84"/>
      </a:dk2>
      <a:lt2>
        <a:srgbClr val="FFFFFF"/>
      </a:lt2>
      <a:accent1>
        <a:srgbClr val="618FFD"/>
      </a:accent1>
      <a:accent2>
        <a:srgbClr val="FAFD00"/>
      </a:accent2>
      <a:accent3>
        <a:srgbClr val="FFFFFF"/>
      </a:accent3>
      <a:accent4>
        <a:srgbClr val="000000"/>
      </a:accent4>
      <a:accent5>
        <a:srgbClr val="B7C6FE"/>
      </a:accent5>
      <a:accent6>
        <a:srgbClr val="E3E500"/>
      </a:accent6>
      <a:hlink>
        <a:srgbClr val="00FFFF"/>
      </a:hlink>
      <a:folHlink>
        <a:srgbClr val="8CF4EA"/>
      </a:folHlink>
    </a:clrScheme>
    <a:fontScheme name="管理学院">
      <a:majorFont>
        <a:latin typeface="Times New Roman"/>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stealth" w="med" len="med"/>
          <a:tailEnd type="stealth"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stealth" w="med" len="med"/>
          <a:tailEnd type="stealth"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管理学院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管理学院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管理学院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管理学院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管理学院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管理学院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管理学院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管理学院">
  <a:themeElements>
    <a:clrScheme name="">
      <a:dk1>
        <a:srgbClr val="000000"/>
      </a:dk1>
      <a:lt1>
        <a:srgbClr val="FFFFFF"/>
      </a:lt1>
      <a:dk2>
        <a:srgbClr val="008A84"/>
      </a:dk2>
      <a:lt2>
        <a:srgbClr val="FFFFFF"/>
      </a:lt2>
      <a:accent1>
        <a:srgbClr val="618FFD"/>
      </a:accent1>
      <a:accent2>
        <a:srgbClr val="FAFD00"/>
      </a:accent2>
      <a:accent3>
        <a:srgbClr val="FFFFFF"/>
      </a:accent3>
      <a:accent4>
        <a:srgbClr val="000000"/>
      </a:accent4>
      <a:accent5>
        <a:srgbClr val="B7C6FE"/>
      </a:accent5>
      <a:accent6>
        <a:srgbClr val="E3E500"/>
      </a:accent6>
      <a:hlink>
        <a:srgbClr val="00FFFF"/>
      </a:hlink>
      <a:folHlink>
        <a:srgbClr val="8CF4EA"/>
      </a:folHlink>
    </a:clrScheme>
    <a:fontScheme name="1_管理学院">
      <a:majorFont>
        <a:latin typeface="Times New Roman"/>
        <a:ea typeface="宋体"/>
        <a:cs typeface=""/>
      </a:majorFont>
      <a:minorFont>
        <a:latin typeface="Time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stealth" w="med" len="med"/>
          <a:tailEnd type="stealth"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stealth" w="med" len="med"/>
          <a:tailEnd type="stealth"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ZapfDingbats"/>
          </a:defRPr>
        </a:defPPr>
      </a:lstStyle>
    </a:lnDef>
  </a:objectDefaults>
  <a:extraClrSchemeLst>
    <a:extraClrScheme>
      <a:clrScheme name="1_管理学院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管理学院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管理学院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管理学院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管理学院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管理学院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管理学院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gmt">
  <a:themeElements>
    <a:clrScheme name="">
      <a:dk1>
        <a:srgbClr val="000020"/>
      </a:dk1>
      <a:lt1>
        <a:srgbClr val="FFFFFF"/>
      </a:lt1>
      <a:dk2>
        <a:srgbClr val="0000FF"/>
      </a:dk2>
      <a:lt2>
        <a:srgbClr val="00CECE"/>
      </a:lt2>
      <a:accent1>
        <a:srgbClr val="A0A0A0"/>
      </a:accent1>
      <a:accent2>
        <a:srgbClr val="FF8000"/>
      </a:accent2>
      <a:accent3>
        <a:srgbClr val="AAAAFF"/>
      </a:accent3>
      <a:accent4>
        <a:srgbClr val="DADADA"/>
      </a:accent4>
      <a:accent5>
        <a:srgbClr val="CDCDCD"/>
      </a:accent5>
      <a:accent6>
        <a:srgbClr val="E77300"/>
      </a:accent6>
      <a:hlink>
        <a:srgbClr val="C000C0"/>
      </a:hlink>
      <a:folHlink>
        <a:srgbClr val="8080FF"/>
      </a:folHlink>
    </a:clrScheme>
    <a:fontScheme name="mgmt">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gm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m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m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m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m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m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m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C:\WINDOWS\Application Data\Microsoft\Templates\管理学院.pot</Template>
  <TotalTime>22788</TotalTime>
  <Words>4984</Words>
  <Application>Microsoft Office PowerPoint</Application>
  <PresentationFormat>顶置</PresentationFormat>
  <Paragraphs>360</Paragraphs>
  <Slides>54</Slides>
  <Notes>17</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3</vt:i4>
      </vt:variant>
      <vt:variant>
        <vt:lpstr>幻灯片标题</vt:lpstr>
      </vt:variant>
      <vt:variant>
        <vt:i4>54</vt:i4>
      </vt:variant>
    </vt:vector>
  </HeadingPairs>
  <TitlesOfParts>
    <vt:vector size="78" baseType="lpstr">
      <vt:lpstr>Helvetica Neue</vt:lpstr>
      <vt:lpstr>Monotype Sorts</vt:lpstr>
      <vt:lpstr>N Helvetica Narrow</vt:lpstr>
      <vt:lpstr>ZapfDingbats</vt:lpstr>
      <vt:lpstr>华文宋体</vt:lpstr>
      <vt:lpstr>华文中宋</vt:lpstr>
      <vt:lpstr>楷体_GB2312</vt:lpstr>
      <vt:lpstr>宋体</vt:lpstr>
      <vt:lpstr>Microsoft Yahei</vt:lpstr>
      <vt:lpstr>Arial</vt:lpstr>
      <vt:lpstr>Calibri</vt:lpstr>
      <vt:lpstr>Cambria</vt:lpstr>
      <vt:lpstr>Cambria Math</vt:lpstr>
      <vt:lpstr>Constantia</vt:lpstr>
      <vt:lpstr>Tahoma</vt:lpstr>
      <vt:lpstr>Times</vt:lpstr>
      <vt:lpstr>Times New Roman</vt:lpstr>
      <vt:lpstr>Wingdings</vt:lpstr>
      <vt:lpstr>管理学院</vt:lpstr>
      <vt:lpstr>1_管理学院</vt:lpstr>
      <vt:lpstr>1_mgmt</vt:lpstr>
      <vt:lpstr>Image</vt:lpstr>
      <vt:lpstr>Equation</vt:lpstr>
      <vt:lpstr>公式</vt:lpstr>
      <vt:lpstr>第9章 普通股估值</vt:lpstr>
      <vt:lpstr>第9章 普通股估值</vt:lpstr>
      <vt:lpstr>PowerPoint 演示文稿</vt:lpstr>
      <vt:lpstr>PowerPoint 演示文稿</vt:lpstr>
      <vt:lpstr>全球市值公司排行榜</vt:lpstr>
      <vt:lpstr>2022年中全球估值最高的独角兽排名</vt:lpstr>
      <vt:lpstr>30年我国涨幅最大的股票排行</vt:lpstr>
      <vt:lpstr>小知识：仙股</vt:lpstr>
      <vt:lpstr>第9章 普通股估值</vt:lpstr>
      <vt:lpstr>普通股介绍</vt:lpstr>
      <vt:lpstr>普通股介绍</vt:lpstr>
      <vt:lpstr>PowerPoint 演示文稿</vt:lpstr>
      <vt:lpstr>PowerPoint 演示文稿</vt:lpstr>
      <vt:lpstr>PowerPoint 演示文稿</vt:lpstr>
      <vt:lpstr>PowerPoint 演示文稿</vt:lpstr>
      <vt:lpstr>PowerPoint 演示文稿</vt:lpstr>
      <vt:lpstr>小资料：贵州茅台-现金奶牛</vt:lpstr>
      <vt:lpstr>小资料：贵州茅台分红记录</vt:lpstr>
      <vt:lpstr>课堂练习</vt:lpstr>
      <vt:lpstr>小知识：分红缴税的问题</vt:lpstr>
      <vt:lpstr>问题</vt:lpstr>
      <vt:lpstr>折现现金流方法对股票进行估值</vt:lpstr>
      <vt:lpstr>经过风险调整的折现率或市场资本化率</vt:lpstr>
      <vt:lpstr>举例</vt:lpstr>
      <vt:lpstr>举例</vt:lpstr>
      <vt:lpstr>红利折现模型（DDM）</vt:lpstr>
      <vt:lpstr>红利折现模型（DDM）</vt:lpstr>
      <vt:lpstr>红利折现模型（DDM）</vt:lpstr>
      <vt:lpstr>PowerPoint 演示文稿</vt:lpstr>
      <vt:lpstr>固定增长红利折现模型</vt:lpstr>
      <vt:lpstr>零增长红利折现模型</vt:lpstr>
      <vt:lpstr>PowerPoint 演示文稿</vt:lpstr>
      <vt:lpstr>不变增长率折现红利模型的含义</vt:lpstr>
      <vt:lpstr>盈利和投资机会</vt:lpstr>
      <vt:lpstr>盈利和投资机会</vt:lpstr>
      <vt:lpstr>盈利和投资机会</vt:lpstr>
      <vt:lpstr>盈利和投资机会：无增长公司</vt:lpstr>
      <vt:lpstr>盈利和投资机会：增长公司</vt:lpstr>
      <vt:lpstr>增长股票公司盈利和红利的增长情况</vt:lpstr>
      <vt:lpstr>PowerPoint 演示文稿</vt:lpstr>
      <vt:lpstr>PowerPoint 演示文稿</vt:lpstr>
      <vt:lpstr>PowerPoint 演示文稿</vt:lpstr>
      <vt:lpstr>PowerPoint 演示文稿</vt:lpstr>
      <vt:lpstr>对市盈率估值方法的重新考察</vt:lpstr>
      <vt:lpstr>PowerPoint 演示文稿</vt:lpstr>
      <vt:lpstr>本章小结</vt:lpstr>
      <vt:lpstr>讨论</vt:lpstr>
      <vt:lpstr>挑战性作业</vt:lpstr>
      <vt:lpstr>挑战性作业</vt:lpstr>
      <vt:lpstr>附录：阿里的A/B双层股权结构</vt:lpstr>
      <vt:lpstr>附录：什么是优先股？</vt:lpstr>
      <vt:lpstr>上交所对优先股的诠释</vt:lpstr>
      <vt:lpstr>附录：独角兽</vt:lpstr>
      <vt:lpstr>成长型企业的含义</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Principles of Asset Valuation</dc:title>
  <dc:creator>Yong Zeng &amp; Wengxin Guo</dc:creator>
  <cp:lastModifiedBy>Lenovo</cp:lastModifiedBy>
  <cp:revision>1599</cp:revision>
  <dcterms:created xsi:type="dcterms:W3CDTF">1998-05-22T01:40:49Z</dcterms:created>
  <dcterms:modified xsi:type="dcterms:W3CDTF">2024-11-13T03:19:21Z</dcterms:modified>
</cp:coreProperties>
</file>